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37" r:id="rId2"/>
    <p:sldId id="340" r:id="rId3"/>
    <p:sldId id="341" r:id="rId4"/>
    <p:sldId id="342" r:id="rId5"/>
  </p:sldIdLst>
  <p:sldSz cx="12192000" cy="6858000"/>
  <p:notesSz cx="6797675" cy="9928225"/>
  <p:embeddedFontLst>
    <p:embeddedFont>
      <p:font typeface="맑은 고딕" panose="020B0503020000020004" pitchFamily="50" charset="-127"/>
      <p:regular r:id="rId7"/>
      <p:bold r:id="rId8"/>
    </p:embeddedFont>
    <p:embeddedFont>
      <p:font typeface="Cambria Math" panose="02040503050406030204" pitchFamily="18" charset="0"/>
      <p:regular r:id="rId9"/>
    </p:embeddedFont>
    <p:embeddedFont>
      <p:font typeface="Tahoma" panose="020B0604030504040204" pitchFamily="34" charset="0"/>
      <p:regular r:id="rId10"/>
      <p:bold r:id="rId11"/>
    </p:embeddedFont>
    <p:embeddedFont>
      <p:font typeface="나눔바른고딕" panose="020B0600000101010101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C00C9-DF9C-489D-B293-D6CEADDE4B86}">
          <p14:sldIdLst/>
        </p14:section>
        <p14:section name="제목 없는 구역" id="{3FE2E41B-4986-46B8-B1A6-D11F9BEA6AF1}">
          <p14:sldIdLst>
            <p14:sldId id="337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1F4E79"/>
    <a:srgbClr val="548235"/>
    <a:srgbClr val="FA6500"/>
    <a:srgbClr val="7030A0"/>
    <a:srgbClr val="FFFFFF"/>
    <a:srgbClr val="D0ECEF"/>
    <a:srgbClr val="222A35"/>
    <a:srgbClr val="A59C91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729" autoAdjust="0"/>
  </p:normalViewPr>
  <p:slideViewPr>
    <p:cSldViewPr snapToGrid="0">
      <p:cViewPr varScale="1">
        <p:scale>
          <a:sx n="100" d="100"/>
          <a:sy n="100" d="100"/>
        </p:scale>
        <p:origin x="26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5201-455A-4498-98B2-0D9811AEAC0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202-C549-4581-A995-37939A60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5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4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553-6FAC-4779-AA10-A67DFD78ABEA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hyperlink" Target="https://www.cisco.com/c/en/us/solutions/collateral/service-provider/visual-networking-index-vni/complete-white-paper-c11-481360.html" TargetMode="External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전공 소개서</a:t>
            </a:r>
            <a:endParaRPr lang="ko-KR" altLang="en-US" sz="4000" dirty="0">
              <a:solidFill>
                <a:srgbClr val="434B5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689" y="1020858"/>
            <a:ext cx="5446193" cy="61001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연구실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MCNL(Media Computing &amp; Networking Laboratory)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송황준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미디어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(DASH, VR/AR, etc…)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네트워크 상에서 효율적으로 스트리밍하는 것을 연구하고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그래픽스 쪽에 관심이 많아 이 연구실에 지원하게 되었습니다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수행프로젝트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2019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유무선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네트워크에서 접속 방식에 독립적인 차세대 네트워킹 기술 개발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진행중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유무선 통합 네트워크에서 접속 방식에 독립적인 차세대 네트워킹 기술 개발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1661" y="1020858"/>
            <a:ext cx="5446193" cy="58539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전공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학업내역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기준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컴퓨터보안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네트워크이론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기계번역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멀티미디어네트워킹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컴퓨터그래픽스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컴퓨터공학세미나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컴퓨터공학세미나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박사논문연구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석사논문연구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다중 무선 환경에서의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적응형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스트리밍 최적화 기술 연구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5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5689" y="1020858"/>
            <a:ext cx="5446193" cy="88085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</a:rPr>
              <a:t>Cisco Visual Networking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Index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에 따르면 매년 비디오 트래픽이 증가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</a:rPr>
              <a:t>배경</a:t>
            </a: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</a:rPr>
              <a:t>DASH(Dynamic Adaptive Streaming over HTTP)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클라이언트 네트워크 상황에 따라 비디오의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bitrate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를 변경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비디오 품질과 관련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대표적인 예시로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YouTube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가 있습니다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latin typeface="맑은 고딕" panose="020B0503020000020004" pitchFamily="50" charset="-127"/>
              </a:rPr>
              <a:t>연구</a:t>
            </a:r>
            <a:endParaRPr lang="ko-KR" altLang="en-US" sz="4000" dirty="0">
              <a:solidFill>
                <a:srgbClr val="434B56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-361484" y="3200263"/>
            <a:ext cx="9486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  <a:hlinkClick r:id="rId3"/>
              </a:rPr>
              <a:t>https://www.cisco.com/c/en/us/solutions/collateral/service-provider/visual-networking-index-vni/complete-white-paper-c11-481360.html</a:t>
            </a:r>
            <a:endParaRPr lang="en-US" altLang="ko-KR" sz="7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53" name="_x137956104" descr="DRW000027a83e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1" y="1551899"/>
            <a:ext cx="2300868" cy="16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_x139489616" descr="DRW000027a83e7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07" y="1551898"/>
            <a:ext cx="2300869" cy="16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-178597" y="3409585"/>
            <a:ext cx="5904294" cy="276999"/>
            <a:chOff x="-122320" y="3165964"/>
            <a:chExt cx="5904294" cy="276999"/>
          </a:xfrm>
        </p:grpSpPr>
        <p:sp>
          <p:nvSpPr>
            <p:cNvPr id="54" name="직사각형 53"/>
            <p:cNvSpPr/>
            <p:nvPr/>
          </p:nvSpPr>
          <p:spPr>
            <a:xfrm>
              <a:off x="-122320" y="3165964"/>
              <a:ext cx="31683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&lt; Global IP traffic &gt;</a:t>
              </a:r>
              <a:endPara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613622" y="3165964"/>
              <a:ext cx="31683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&lt; Elements of traffic &gt;</a:t>
              </a:r>
              <a:endPara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61661" y="1020858"/>
            <a:ext cx="5446193" cy="76267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</a:rPr>
              <a:t>문제점</a:t>
            </a:r>
            <a:endParaRPr lang="en-US" altLang="ko-KR" sz="2000" dirty="0" smtClean="0">
              <a:latin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</a:rPr>
              <a:t>DASH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의 문제점</a:t>
            </a:r>
            <a:endParaRPr lang="en-US" altLang="ko-KR" sz="2000" dirty="0" smtClean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전체적인 네트워크 상황을 고려하지 않고 각 클라이언트 상황만 고려하여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bitrate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를 변경함으로써 전체적인 자원의 사용이 불공정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</a:rPr>
              <a:t>해결책</a:t>
            </a: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</a:rPr>
              <a:t>SDN(Software Defined Networking)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주기적으로 전체적인 네트워크 상황을 모니터링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중앙에서 전체적인 자원을 고려하여 각 클라이언트들의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bitrate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와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AP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구성을 제어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465" y="3836395"/>
            <a:ext cx="747953" cy="5965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684" y="2867912"/>
            <a:ext cx="689004" cy="8647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227283">
            <a:off x="7602719" y="3951008"/>
            <a:ext cx="349939" cy="1146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688" y="3836395"/>
            <a:ext cx="747953" cy="5965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47302" y="2791268"/>
            <a:ext cx="1913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ko-KR" altLang="en-US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이상적인 경우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769410">
            <a:off x="6700043" y="3890332"/>
            <a:ext cx="349939" cy="11467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154330" y="4409196"/>
            <a:ext cx="3761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ko-KR" altLang="en-US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전체 자원을 고려하여 적절한 </a:t>
            </a:r>
            <a:r>
              <a:rPr lang="en-US" altLang="ko-KR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bitrate</a:t>
            </a:r>
            <a:r>
              <a:rPr lang="ko-KR" altLang="en-US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요청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04406" y="3435816"/>
            <a:ext cx="1228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480p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15543" y="3470678"/>
            <a:ext cx="1228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480p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942" y="3836395"/>
            <a:ext cx="747953" cy="59655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2161" y="2867912"/>
            <a:ext cx="689004" cy="8647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227283">
            <a:off x="10886196" y="3951008"/>
            <a:ext cx="349939" cy="11467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1165" y="3836395"/>
            <a:ext cx="747953" cy="59655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769410">
            <a:off x="9983520" y="3890332"/>
            <a:ext cx="349939" cy="11467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8900527" y="3456603"/>
            <a:ext cx="1313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1080p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616158" y="3474479"/>
            <a:ext cx="1228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144p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55852" y="4378180"/>
            <a:ext cx="3045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ko-KR" altLang="en-US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특정 클라이언트가 자원을 선점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06258" y="2765351"/>
            <a:ext cx="0" cy="18949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10288" y="2791268"/>
            <a:ext cx="1858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ko-KR" altLang="en-US" sz="1200" kern="0" dirty="0" smtClean="0">
                <a:latin typeface="맑은 고딕" panose="020B0503020000020004" pitchFamily="50" charset="-127"/>
                <a:cs typeface="Tahoma" panose="020B0604030504040204" pitchFamily="34" charset="0"/>
              </a:rPr>
              <a:t>불공정한 경우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5689" y="1020858"/>
            <a:ext cx="5446193" cy="925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구조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맑은 고딕" panose="020B0503020000020004" pitchFamily="50" charset="-127"/>
              </a:rPr>
              <a:t>SDN Application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: AP Agent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로 부터 자원 정보를 수집하고 전체적인 자원을 고려하여 클라이언트들의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bitrate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와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AP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구성을 제어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맑은 고딕" panose="020B0503020000020004" pitchFamily="50" charset="-127"/>
              </a:rPr>
              <a:t>Media Server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미디어 파일 및 정보 파일 저장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맑은 고딕" panose="020B0503020000020004" pitchFamily="50" charset="-127"/>
              </a:rPr>
              <a:t>AP Agent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주기적으로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SDN Application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에게 자원 정보 제공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, </a:t>
            </a:r>
            <a:r>
              <a:rPr lang="en-US" altLang="ko-KR" sz="1600" dirty="0" err="1" smtClean="0">
                <a:latin typeface="맑은 고딕" panose="020B0503020000020004" pitchFamily="50" charset="-127"/>
              </a:rPr>
              <a:t>hostapd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를 통해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AP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역할을 함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맑은 고딕" panose="020B0503020000020004" pitchFamily="50" charset="-127"/>
              </a:rPr>
              <a:t>DASH Client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스트리밍 서비스를 받는 주체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. SDN Application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에 제어 받는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DASH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서비스를 사용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맑은 고딕" panose="020B0503020000020004" pitchFamily="50" charset="-127"/>
              </a:rPr>
              <a:t>연구</a:t>
            </a:r>
            <a:endParaRPr lang="ko-KR" altLang="en-US" sz="4000" dirty="0">
              <a:solidFill>
                <a:srgbClr val="434B56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61661" y="1020858"/>
                <a:ext cx="5446193" cy="491621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ko-KR" sz="2400" dirty="0" smtClean="0">
                    <a:latin typeface="맑은 고딕" panose="020B0503020000020004" pitchFamily="50" charset="-127"/>
                  </a:rPr>
                  <a:t>Formulation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SDN</a:t>
                </a:r>
                <a:r>
                  <a:rPr lang="ko-KR" altLang="en-US" sz="1600" dirty="0"/>
                  <a:t> </a:t>
                </a:r>
                <a:r>
                  <a:rPr lang="en-US" altLang="ko-KR" sz="1600" dirty="0" smtClean="0"/>
                  <a:t>Application</a:t>
                </a:r>
                <a:r>
                  <a:rPr lang="ko-KR" altLang="en-US" sz="1600" dirty="0" smtClean="0"/>
                  <a:t>을 통해 </a:t>
                </a:r>
                <a:r>
                  <a:rPr lang="en-US" altLang="ko-KR" sz="1600" dirty="0" smtClean="0"/>
                  <a:t>DASH Client</a:t>
                </a:r>
                <a:r>
                  <a:rPr lang="ko-KR" altLang="en-US" sz="1600" dirty="0"/>
                  <a:t>의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와 </a:t>
                </a:r>
                <a:r>
                  <a:rPr lang="en-US" altLang="ko-KR" sz="1600" dirty="0" smtClean="0"/>
                  <a:t>AP </a:t>
                </a:r>
                <a:r>
                  <a:rPr lang="ko-KR" altLang="en-US" sz="1600" dirty="0" smtClean="0"/>
                  <a:t>구성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을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제어함으로써 </a:t>
                </a:r>
                <a:r>
                  <a:rPr lang="ko-KR" altLang="en-US" sz="1600" dirty="0"/>
                  <a:t>클라이언트들이 </a:t>
                </a:r>
                <a:r>
                  <a:rPr lang="ko-KR" altLang="en-US" sz="1600" dirty="0" smtClean="0"/>
                  <a:t>요청하는 </a:t>
                </a:r>
                <a:r>
                  <a:rPr lang="en-US" altLang="ko-KR" sz="1600" dirty="0" smtClean="0"/>
                  <a:t>bitrate</a:t>
                </a:r>
                <a:r>
                  <a:rPr lang="en-US" altLang="ko-KR" sz="16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600" dirty="0"/>
                  <a:t>) </a:t>
                </a:r>
                <a:r>
                  <a:rPr lang="ko-KR" altLang="en-US" sz="1600" dirty="0" smtClean="0"/>
                  <a:t>로 인한 화질</a:t>
                </a:r>
                <a:r>
                  <a:rPr lang="en-US" altLang="ko-KR" sz="1600" dirty="0" smtClean="0"/>
                  <a:t>(</a:t>
                </a:r>
                <a:r>
                  <a:rPr lang="en-US" altLang="ko-KR" sz="1600" i="1" dirty="0" smtClean="0"/>
                  <a:t>PSNR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과 제어되는 </a:t>
                </a:r>
                <a:r>
                  <a:rPr lang="en-US" altLang="ko-KR" sz="1600" dirty="0" smtClean="0"/>
                  <a:t>bitrate</a:t>
                </a:r>
                <a:r>
                  <a:rPr lang="ko-KR" altLang="en-US" sz="1600" dirty="0" smtClean="0"/>
                  <a:t>로 인한 </a:t>
                </a:r>
                <a:r>
                  <a:rPr lang="ko-KR" altLang="en-US" sz="1600" dirty="0"/>
                  <a:t>화질의 </a:t>
                </a:r>
                <a:r>
                  <a:rPr lang="ko-KR" altLang="en-US" sz="1600" dirty="0" smtClean="0"/>
                  <a:t>차를 </a:t>
                </a:r>
                <a:r>
                  <a:rPr lang="ko-KR" altLang="en-US" sz="1600" dirty="0"/>
                  <a:t>최소화</a:t>
                </a:r>
                <a:endParaRPr lang="en-US" altLang="ko-KR" sz="1600" dirty="0"/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맑은 고딕" panose="020B0503020000020004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2400" dirty="0" smtClean="0">
                  <a:latin typeface="맑은 고딕" panose="020B0503020000020004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ko-KR" altLang="en-US" sz="2400" dirty="0" smtClean="0">
                    <a:latin typeface="맑은 고딕" panose="020B0503020000020004" pitchFamily="50" charset="-127"/>
                  </a:rPr>
                  <a:t>문제 접근</a:t>
                </a:r>
                <a:endParaRPr lang="en-US" altLang="ko-KR" sz="3600" dirty="0">
                  <a:latin typeface="맑은 고딕" panose="020B0503020000020004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/>
                  <a:t>해당 문제를 </a:t>
                </a:r>
                <a:r>
                  <a:rPr lang="en-US" altLang="ko-KR" sz="1600" dirty="0" smtClean="0"/>
                  <a:t>Multiple Knapsack Problem</a:t>
                </a:r>
                <a:r>
                  <a:rPr lang="ko-KR" altLang="en-US" sz="1600" dirty="0" smtClean="0"/>
                  <a:t>으로 해석</a:t>
                </a:r>
                <a:endParaRPr lang="en-US" altLang="ko-KR" sz="2400" dirty="0" smtClean="0">
                  <a:latin typeface="맑은 고딕" panose="020B0503020000020004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2400" dirty="0">
                  <a:latin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61" y="1020858"/>
                <a:ext cx="5446193" cy="4916218"/>
              </a:xfrm>
              <a:prstGeom prst="rect">
                <a:avLst/>
              </a:prstGeom>
              <a:blipFill>
                <a:blip r:embed="rId3"/>
                <a:stretch>
                  <a:fillRect l="-1678" t="-372" r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89" y="1575672"/>
            <a:ext cx="2966422" cy="258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010400"/>
                  </p:ext>
                </p:extLst>
              </p:nvPr>
            </p:nvGraphicFramePr>
            <p:xfrm>
              <a:off x="6096453" y="2823447"/>
              <a:ext cx="5977939" cy="106062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77340">
                      <a:extLst>
                        <a:ext uri="{9D8B030D-6E8A-4147-A177-3AD203B41FA5}">
                          <a16:colId xmlns:a16="http://schemas.microsoft.com/office/drawing/2014/main" val="3116493578"/>
                        </a:ext>
                      </a:extLst>
                    </a:gridCol>
                    <a:gridCol w="4800599">
                      <a:extLst>
                        <a:ext uri="{9D8B030D-6E8A-4147-A177-3AD203B41FA5}">
                          <a16:colId xmlns:a16="http://schemas.microsoft.com/office/drawing/2014/main" val="1209495994"/>
                        </a:ext>
                      </a:extLst>
                    </a:gridCol>
                  </a:tblGrid>
                  <a:tr h="359998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Determine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2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 so as to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6856213"/>
                      </a:ext>
                    </a:extLst>
                  </a:tr>
                  <a:tr h="70063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Minimize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altLang="ko-KR" sz="1200" kern="100" dirty="0" smtClean="0">
                            <a:effectLst/>
                          </a:endParaRPr>
                        </a:p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∙(</m:t>
                                      </m:r>
                                      <m:r>
                                        <a:rPr lang="en-US" sz="10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𝑃𝑆𝑁𝑅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𝑟𝑒𝑞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10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0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𝑃𝑆𝑁𝑅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𝑠𝑒𝑟𝑣𝑖𝑐𝑒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sz="1200" kern="1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𝑃𝑁𝑆𝑅</m:t>
                              </m:r>
                              <m:d>
                                <m:dPr>
                                  <m:ctrlPr>
                                    <a:rPr lang="ko-KR" sz="10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0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9004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010400"/>
                  </p:ext>
                </p:extLst>
              </p:nvPr>
            </p:nvGraphicFramePr>
            <p:xfrm>
              <a:off x="6096453" y="2823447"/>
              <a:ext cx="5977939" cy="106062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77340">
                      <a:extLst>
                        <a:ext uri="{9D8B030D-6E8A-4147-A177-3AD203B41FA5}">
                          <a16:colId xmlns:a16="http://schemas.microsoft.com/office/drawing/2014/main" val="3116493578"/>
                        </a:ext>
                      </a:extLst>
                    </a:gridCol>
                    <a:gridCol w="4800599">
                      <a:extLst>
                        <a:ext uri="{9D8B030D-6E8A-4147-A177-3AD203B41FA5}">
                          <a16:colId xmlns:a16="http://schemas.microsoft.com/office/drawing/2014/main" val="1209495994"/>
                        </a:ext>
                      </a:extLst>
                    </a:gridCol>
                  </a:tblGrid>
                  <a:tr h="359998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Determine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449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856213"/>
                      </a:ext>
                    </a:extLst>
                  </a:tr>
                  <a:tr h="70063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Minimize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4492" t="-50862" b="-52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0424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9" name="그룹 38"/>
          <p:cNvGrpSpPr/>
          <p:nvPr/>
        </p:nvGrpSpPr>
        <p:grpSpPr>
          <a:xfrm>
            <a:off x="5995892" y="5056826"/>
            <a:ext cx="3324689" cy="1818293"/>
            <a:chOff x="4388519" y="1494484"/>
            <a:chExt cx="4532652" cy="2478936"/>
          </a:xfrm>
        </p:grpSpPr>
        <p:sp>
          <p:nvSpPr>
            <p:cNvPr id="42" name="직사각형 41"/>
            <p:cNvSpPr/>
            <p:nvPr/>
          </p:nvSpPr>
          <p:spPr>
            <a:xfrm>
              <a:off x="4902868" y="3637739"/>
              <a:ext cx="3725185" cy="335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/>
                <a:t>&lt;</a:t>
              </a:r>
              <a:r>
                <a:rPr lang="ko-KR" altLang="en-US" sz="1000" dirty="0" smtClean="0"/>
                <a:t>https</a:t>
              </a:r>
              <a:r>
                <a:rPr lang="ko-KR" altLang="en-US" sz="1000" dirty="0"/>
                <a:t>://</a:t>
              </a:r>
              <a:r>
                <a:rPr lang="ko-KR" altLang="en-US" sz="1000" dirty="0" smtClean="0"/>
                <a:t>ko.wikipedia.org/wiki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배낭_문제</a:t>
              </a:r>
              <a:r>
                <a:rPr lang="en-US" altLang="ko-KR" sz="1000" dirty="0" smtClean="0"/>
                <a:t>&gt;</a:t>
              </a:r>
              <a:endParaRPr lang="ko-KR" altLang="en-US" sz="10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388519" y="1494484"/>
              <a:ext cx="4532652" cy="2111811"/>
              <a:chOff x="4600357" y="1017317"/>
              <a:chExt cx="4532652" cy="2111811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3409" y="1972819"/>
                <a:ext cx="609600" cy="419100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6683" y="1195623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368" y="1923302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3953" y="1916578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2080" y="1017317"/>
                <a:ext cx="809625" cy="542925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3075" y="1113609"/>
                <a:ext cx="742950" cy="55245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0357" y="2074322"/>
                <a:ext cx="514350" cy="361950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5791" y="2690978"/>
                <a:ext cx="771525" cy="438150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82447"/>
              </p:ext>
            </p:extLst>
          </p:nvPr>
        </p:nvGraphicFramePr>
        <p:xfrm>
          <a:off x="9980029" y="5120735"/>
          <a:ext cx="1969433" cy="168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121553375"/>
                    </a:ext>
                  </a:extLst>
                </a:gridCol>
                <a:gridCol w="924858">
                  <a:extLst>
                    <a:ext uri="{9D8B030D-6E8A-4147-A177-3AD203B41FA5}">
                      <a16:colId xmlns:a16="http://schemas.microsoft.com/office/drawing/2014/main" val="1987286191"/>
                    </a:ext>
                  </a:extLst>
                </a:gridCol>
              </a:tblGrid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MKP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연구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21567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가방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039748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물건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Client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91570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가치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PSNR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386325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무게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자원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16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5689" y="1020858"/>
                <a:ext cx="5446193" cy="9325886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ko-KR" sz="2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Multiple Knapsack Problem</a:t>
                </a:r>
                <a:r>
                  <a:rPr lang="ko-KR" altLang="en-US" sz="2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해결책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Dynamic Programming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배열의 크기가 한정적이어서 사용 불가</a:t>
                </a:r>
                <a:endPara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Branch and Bound</a:t>
                </a:r>
                <a:endPara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복잡도가 커서 사용 불가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(O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𝑀𝐿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𝑁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𝐴𝑃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𝐿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𝑏𝑖𝑡𝑟𝑎𝑡𝑒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𝑙𝑒𝑣𝑒𝑙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클</m:t>
                    </m:r>
                  </m:oMath>
                </a14:m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라이언트 수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맑은 고딕" panose="020B0503020000020004" pitchFamily="50" charset="-127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latin typeface="맑은 고딕" panose="020B0503020000020004" pitchFamily="50" charset="-127"/>
                  </a:rPr>
                  <a:t>DQN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맑은 고딕" panose="020B0503020000020004" pitchFamily="50" charset="-127"/>
                  </a:rPr>
                  <a:t>Q-</a:t>
                </a:r>
                <a:r>
                  <a:rPr lang="ko-KR" altLang="en-US" sz="1600" dirty="0" smtClean="0">
                    <a:latin typeface="맑은 고딕" panose="020B0503020000020004" pitchFamily="50" charset="-127"/>
                  </a:rPr>
                  <a:t>러닝과 </a:t>
                </a:r>
                <a:r>
                  <a:rPr lang="en-US" altLang="ko-KR" sz="1600" dirty="0" smtClean="0">
                    <a:latin typeface="맑은 고딕" panose="020B0503020000020004" pitchFamily="50" charset="-127"/>
                  </a:rPr>
                  <a:t>CNN</a:t>
                </a:r>
                <a:r>
                  <a:rPr lang="ko-KR" altLang="en-US" sz="1600" dirty="0" smtClean="0">
                    <a:latin typeface="맑은 고딕" panose="020B0503020000020004" pitchFamily="50" charset="-127"/>
                  </a:rPr>
                  <a:t>을 혼합</a:t>
                </a:r>
                <a:endParaRPr lang="en-US" altLang="ko-KR" sz="1600" dirty="0" smtClean="0">
                  <a:latin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latin typeface="맑은 고딕" panose="020B0503020000020004" pitchFamily="50" charset="-127"/>
                  </a:rPr>
                  <a:t>위 두가지 알고리즘은 항상 최적의 결과를 낼 수 있지만 실시간으로 사용하기에는 부적합</a:t>
                </a:r>
                <a:endParaRPr lang="en-US" altLang="ko-KR" sz="1600" dirty="0" smtClean="0">
                  <a:latin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맑은 고딕" panose="020B0503020000020004" pitchFamily="50" charset="-127"/>
                  </a:rPr>
                  <a:t>DQN</a:t>
                </a:r>
                <a:r>
                  <a:rPr lang="ko-KR" altLang="en-US" sz="1600" dirty="0" smtClean="0">
                    <a:latin typeface="맑은 고딕" panose="020B0503020000020004" pitchFamily="50" charset="-127"/>
                  </a:rPr>
                  <a:t>은 항상 최적의 결과를 내지는 않지만 최적에 가까운</a:t>
                </a:r>
                <a:r>
                  <a:rPr lang="en-US" altLang="ko-KR" sz="1600" dirty="0" smtClean="0"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600" dirty="0" smtClean="0">
                    <a:latin typeface="맑은 고딕" panose="020B0503020000020004" pitchFamily="50" charset="-127"/>
                  </a:rPr>
                  <a:t>결과 제공</a:t>
                </a:r>
                <a:r>
                  <a:rPr lang="en-US" altLang="ko-KR" sz="1600" dirty="0" smtClean="0"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600" dirty="0" smtClean="0">
                    <a:latin typeface="맑은 고딕" panose="020B0503020000020004" pitchFamily="50" charset="-127"/>
                  </a:rPr>
                  <a:t>또한 학습 후 실시간으로 사용 가능</a:t>
                </a:r>
                <a:endParaRPr lang="en-US" altLang="ko-KR" sz="1600" dirty="0" smtClean="0">
                  <a:latin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 smtClean="0">
                  <a:latin typeface="맑은 고딕" panose="020B0503020000020004" pitchFamily="50" charset="-127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맑은 고딕" panose="020B0503020000020004" pitchFamily="50" charset="-127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9" y="1020858"/>
                <a:ext cx="5446193" cy="9325886"/>
              </a:xfrm>
              <a:prstGeom prst="rect">
                <a:avLst/>
              </a:prstGeom>
              <a:blipFill>
                <a:blip r:embed="rId3"/>
                <a:stretch>
                  <a:fillRect l="-1792" t="-196" r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endParaRPr lang="ko-KR" altLang="en-US" sz="4000" dirty="0">
              <a:solidFill>
                <a:srgbClr val="434B5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1661" y="1020858"/>
            <a:ext cx="5446193" cy="614937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latin typeface="맑은 고딕" panose="020B0503020000020004" pitchFamily="50" charset="-127"/>
              </a:rPr>
              <a:t>Q-</a:t>
            </a:r>
            <a:r>
              <a:rPr lang="ko-KR" altLang="en-US" sz="2400" dirty="0" smtClean="0">
                <a:latin typeface="맑은 고딕" panose="020B0503020000020004" pitchFamily="50" charset="-127"/>
              </a:rPr>
              <a:t>러닝 요소 정의</a:t>
            </a: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smtClean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smtClean="0">
                <a:latin typeface="맑은 고딕" panose="020B0503020000020004" pitchFamily="50" charset="-127"/>
              </a:rPr>
              <a:t>진행 </a:t>
            </a:r>
            <a:r>
              <a:rPr lang="ko-KR" altLang="en-US" sz="2400" dirty="0" smtClean="0">
                <a:latin typeface="맑은 고딕" panose="020B0503020000020004" pitchFamily="50" charset="-127"/>
              </a:rPr>
              <a:t>및 향후 계획</a:t>
            </a: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SDN Application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DQN</a:t>
            </a:r>
            <a:r>
              <a:rPr lang="ko-KR" altLang="en-US" sz="1600" dirty="0" smtClean="0"/>
              <a:t>을 적용한 스트리밍 제어 기술 활용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위한 테스트 베드 구축 진행 중</a:t>
            </a:r>
            <a:endParaRPr lang="en-US" altLang="ko-KR" sz="1600" dirty="0" smtClean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Branch and Bound, Greedy, </a:t>
            </a:r>
            <a:r>
              <a:rPr lang="ko-KR" altLang="en-US" sz="1600" dirty="0" smtClean="0"/>
              <a:t>기존의 </a:t>
            </a:r>
            <a:r>
              <a:rPr lang="en-US" altLang="ko-KR" sz="1600" dirty="0" smtClean="0"/>
              <a:t>DASH </a:t>
            </a:r>
            <a:r>
              <a:rPr lang="ko-KR" altLang="en-US" sz="1600" dirty="0" smtClean="0"/>
              <a:t>등 여러 방법과 성능 비교</a:t>
            </a:r>
            <a:endParaRPr lang="en-US" altLang="ko-KR" sz="1600" dirty="0" smtClean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3690"/>
              </p:ext>
            </p:extLst>
          </p:nvPr>
        </p:nvGraphicFramePr>
        <p:xfrm>
          <a:off x="6153749" y="1624614"/>
          <a:ext cx="5429583" cy="2756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497">
                  <a:extLst>
                    <a:ext uri="{9D8B030D-6E8A-4147-A177-3AD203B41FA5}">
                      <a16:colId xmlns:a16="http://schemas.microsoft.com/office/drawing/2014/main" val="615147164"/>
                    </a:ext>
                  </a:extLst>
                </a:gridCol>
                <a:gridCol w="4660086">
                  <a:extLst>
                    <a:ext uri="{9D8B030D-6E8A-4147-A177-3AD203B41FA5}">
                      <a16:colId xmlns:a16="http://schemas.microsoft.com/office/drawing/2014/main" val="2626402291"/>
                    </a:ext>
                  </a:extLst>
                </a:gridCol>
              </a:tblGrid>
              <a:tr h="4637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보상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클라이언트</a:t>
                      </a:r>
                      <a:r>
                        <a:rPr lang="ko-KR" sz="1200" kern="100" dirty="0" smtClean="0">
                          <a:effectLst/>
                        </a:rPr>
                        <a:t>가 </a:t>
                      </a:r>
                      <a:r>
                        <a:rPr lang="ko-KR" sz="1200" kern="100" dirty="0">
                          <a:effectLst/>
                        </a:rPr>
                        <a:t>스트리밍 받는 </a:t>
                      </a:r>
                      <a:r>
                        <a:rPr lang="ko-KR" altLang="en-US" sz="1200" kern="100" dirty="0" smtClean="0">
                          <a:effectLst/>
                        </a:rPr>
                        <a:t>품질</a:t>
                      </a:r>
                      <a:r>
                        <a:rPr lang="en-US" altLang="ko-KR" sz="1200" kern="100" dirty="0" smtClean="0">
                          <a:effectLst/>
                        </a:rPr>
                        <a:t>(</a:t>
                      </a:r>
                      <a:r>
                        <a:rPr lang="en-US" sz="1200" kern="100" dirty="0" smtClean="0">
                          <a:effectLst/>
                        </a:rPr>
                        <a:t>PSNR)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003951"/>
                  </a:ext>
                </a:extLst>
              </a:tr>
              <a:tr h="4637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행동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선택 </a:t>
                      </a:r>
                      <a:r>
                        <a:rPr lang="ko-KR" sz="1200" kern="100" dirty="0" smtClean="0">
                          <a:effectLst/>
                        </a:rPr>
                        <a:t>가능한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 smtClean="0">
                          <a:effectLst/>
                        </a:rPr>
                        <a:t>AP </a:t>
                      </a:r>
                      <a:r>
                        <a:rPr lang="ko-KR" sz="1200" kern="100" dirty="0">
                          <a:effectLst/>
                        </a:rPr>
                        <a:t>× 선택 가능한 </a:t>
                      </a:r>
                      <a:r>
                        <a:rPr lang="en-US" altLang="ko-KR" sz="1200" kern="100" dirty="0" smtClean="0">
                          <a:effectLst/>
                        </a:rPr>
                        <a:t>bitrate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8161609"/>
                  </a:ext>
                </a:extLst>
              </a:tr>
              <a:tr h="686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state[</a:t>
                      </a:r>
                      <a:r>
                        <a:rPr lang="en-US" sz="1200" kern="100" dirty="0" err="1">
                          <a:effectLst/>
                        </a:rPr>
                        <a:t>i</a:t>
                      </a:r>
                      <a:r>
                        <a:rPr lang="en-US" sz="1200" kern="100" dirty="0">
                          <a:effectLst/>
                        </a:rPr>
                        <a:t>][j][k]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i: </a:t>
                      </a:r>
                      <a:r>
                        <a:rPr lang="ko-KR" altLang="en-US" sz="1200" kern="100" dirty="0" smtClean="0">
                          <a:effectLst/>
                        </a:rPr>
                        <a:t>클라이언트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인덱스</a:t>
                      </a:r>
                      <a:r>
                        <a:rPr lang="en-US" sz="1200" kern="100" dirty="0">
                          <a:effectLst/>
                        </a:rPr>
                        <a:t>, j: AP </a:t>
                      </a:r>
                      <a:r>
                        <a:rPr lang="ko-KR" sz="1200" kern="100" dirty="0">
                          <a:effectLst/>
                        </a:rPr>
                        <a:t>인덱스</a:t>
                      </a:r>
                      <a:r>
                        <a:rPr lang="en-US" sz="1200" kern="100" dirty="0">
                          <a:effectLst/>
                        </a:rPr>
                        <a:t>, k: </a:t>
                      </a:r>
                      <a:r>
                        <a:rPr lang="ko-KR" sz="1200" kern="100" dirty="0">
                          <a:effectLst/>
                        </a:rPr>
                        <a:t>옵션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상태는 위와 같이</a:t>
                      </a:r>
                      <a:r>
                        <a:rPr lang="en-US" sz="1200" kern="100" dirty="0">
                          <a:effectLst/>
                        </a:rPr>
                        <a:t> 3</a:t>
                      </a:r>
                      <a:r>
                        <a:rPr lang="ko-KR" sz="1200" kern="100" dirty="0">
                          <a:effectLst/>
                        </a:rPr>
                        <a:t>차원 배열로 </a:t>
                      </a:r>
                      <a:r>
                        <a:rPr lang="ko-KR" sz="1200" kern="100" dirty="0" smtClean="0">
                          <a:effectLst/>
                        </a:rPr>
                        <a:t>표현</a:t>
                      </a:r>
                      <a:r>
                        <a:rPr lang="ko-KR" altLang="en-US" sz="1200" kern="100" dirty="0" smtClean="0">
                          <a:effectLst/>
                        </a:rPr>
                        <a:t>합니다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옵션은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클라이언트</a:t>
                      </a:r>
                      <a:r>
                        <a:rPr lang="ko-KR" sz="1200" kern="100" dirty="0" smtClean="0">
                          <a:effectLst/>
                        </a:rPr>
                        <a:t>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AP </a:t>
                      </a:r>
                      <a:r>
                        <a:rPr lang="ko-KR" sz="1200" kern="100" dirty="0">
                          <a:effectLst/>
                        </a:rPr>
                        <a:t>사이의 다양한 정보를 나타내는 </a:t>
                      </a:r>
                      <a:r>
                        <a:rPr lang="ko-KR" sz="1200" kern="100" dirty="0" smtClean="0">
                          <a:effectLst/>
                        </a:rPr>
                        <a:t>인덱스</a:t>
                      </a:r>
                      <a:r>
                        <a:rPr lang="ko-KR" altLang="en-US" sz="1200" kern="100" dirty="0" smtClean="0">
                          <a:effectLst/>
                        </a:rPr>
                        <a:t>입니다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7134268"/>
                  </a:ext>
                </a:extLst>
              </a:tr>
              <a:tr h="686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옵션</a:t>
                      </a:r>
                      <a:r>
                        <a:rPr lang="en-US" sz="1200" kern="100" dirty="0">
                          <a:effectLst/>
                        </a:rPr>
                        <a:t>(k)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 = 0: </a:t>
                      </a:r>
                      <a:r>
                        <a:rPr lang="ko-KR" altLang="en-US" sz="1200" kern="100" dirty="0" smtClean="0">
                          <a:effectLst/>
                        </a:rPr>
                        <a:t>클라이언트</a:t>
                      </a:r>
                      <a:r>
                        <a:rPr lang="ko-KR" sz="1200" kern="100" dirty="0" smtClean="0">
                          <a:effectLst/>
                        </a:rPr>
                        <a:t>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AP </a:t>
                      </a:r>
                      <a:r>
                        <a:rPr lang="ko-KR" sz="1200" kern="100" dirty="0">
                          <a:effectLst/>
                        </a:rPr>
                        <a:t>사이의 연결 가능성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 = 1: </a:t>
                      </a:r>
                      <a:r>
                        <a:rPr lang="ko-KR" altLang="en-US" sz="1200" kern="100" dirty="0" smtClean="0">
                          <a:effectLst/>
                        </a:rPr>
                        <a:t>클라이언트</a:t>
                      </a:r>
                      <a:r>
                        <a:rPr lang="ko-KR" sz="1200" kern="100" dirty="0" smtClean="0">
                          <a:effectLst/>
                        </a:rPr>
                        <a:t>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AP </a:t>
                      </a:r>
                      <a:r>
                        <a:rPr lang="ko-KR" sz="1200" kern="100" dirty="0">
                          <a:effectLst/>
                        </a:rPr>
                        <a:t>사이의 연결 상태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 = 2: </a:t>
                      </a:r>
                      <a:r>
                        <a:rPr lang="ko-KR" altLang="en-US" sz="1200" kern="100" dirty="0" smtClean="0">
                          <a:effectLst/>
                        </a:rPr>
                        <a:t>클라이언트</a:t>
                      </a:r>
                      <a:r>
                        <a:rPr lang="ko-KR" sz="1200" kern="100" dirty="0" smtClean="0">
                          <a:effectLst/>
                        </a:rPr>
                        <a:t>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AP </a:t>
                      </a:r>
                      <a:r>
                        <a:rPr lang="ko-KR" sz="1200" kern="100" dirty="0">
                          <a:effectLst/>
                        </a:rPr>
                        <a:t>사이의 </a:t>
                      </a:r>
                      <a:r>
                        <a:rPr lang="ko-KR" sz="1200" kern="100" dirty="0" smtClean="0">
                          <a:effectLst/>
                        </a:rPr>
                        <a:t>자원</a:t>
                      </a:r>
                      <a:endParaRPr lang="ko-KR" altLang="ko-KR" sz="120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k = 3: </a:t>
                      </a:r>
                      <a:r>
                        <a:rPr lang="ko-KR" altLang="en-US" sz="1200" kern="100" dirty="0" smtClean="0">
                          <a:effectLst/>
                        </a:rPr>
                        <a:t>클라이언트</a:t>
                      </a:r>
                      <a:r>
                        <a:rPr lang="ko-KR" altLang="ko-KR" sz="1200" kern="100" dirty="0" smtClean="0">
                          <a:effectLst/>
                        </a:rPr>
                        <a:t>가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요청하는</a:t>
                      </a:r>
                      <a:r>
                        <a:rPr lang="ko-KR" altLang="ko-KR" sz="1200" kern="100" dirty="0" smtClean="0">
                          <a:effectLst/>
                        </a:rPr>
                        <a:t> </a:t>
                      </a:r>
                      <a:r>
                        <a:rPr lang="en-US" altLang="ko-KR" sz="1200" kern="100" dirty="0" smtClean="0">
                          <a:effectLst/>
                        </a:rPr>
                        <a:t>bitrate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 = </a:t>
                      </a:r>
                      <a:r>
                        <a:rPr lang="en-US" sz="1200" kern="100" dirty="0" smtClean="0">
                          <a:effectLst/>
                        </a:rPr>
                        <a:t>4: </a:t>
                      </a:r>
                      <a:r>
                        <a:rPr lang="ko-KR" altLang="en-US" sz="1200" kern="100" dirty="0" smtClean="0">
                          <a:effectLst/>
                        </a:rPr>
                        <a:t>클라이언트</a:t>
                      </a:r>
                      <a:r>
                        <a:rPr lang="ko-KR" sz="1200" kern="100" dirty="0" smtClean="0">
                          <a:effectLst/>
                        </a:rPr>
                        <a:t>가</a:t>
                      </a:r>
                      <a:r>
                        <a:rPr lang="en-US" sz="1200" kern="100" dirty="0" smtClean="0">
                          <a:effectLst/>
                        </a:rPr>
                        <a:t> SDN</a:t>
                      </a:r>
                      <a:r>
                        <a:rPr lang="ko-KR" altLang="en-US" sz="1200" kern="100" dirty="0" smtClean="0">
                          <a:effectLst/>
                        </a:rPr>
                        <a:t>을 통해</a:t>
                      </a:r>
                      <a:r>
                        <a:rPr lang="ko-KR" sz="1200" kern="100" dirty="0" smtClean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스트리밍 받는 </a:t>
                      </a:r>
                      <a:r>
                        <a:rPr lang="en-US" altLang="ko-KR" sz="1200" kern="100" dirty="0" smtClean="0">
                          <a:effectLst/>
                        </a:rPr>
                        <a:t>bitrate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63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51848</TotalTime>
  <Words>498</Words>
  <Application>Microsoft Office PowerPoint</Application>
  <PresentationFormat>와이드스크린</PresentationFormat>
  <Paragraphs>168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Arial</vt:lpstr>
      <vt:lpstr>Cambria Math</vt:lpstr>
      <vt:lpstr>바탕체</vt:lpstr>
      <vt:lpstr>Times New Roman</vt:lpstr>
      <vt:lpstr>Tahoma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OpenWinnet++</dc:title>
  <dc:creator>AN</dc:creator>
  <cp:lastModifiedBy>하재준</cp:lastModifiedBy>
  <cp:revision>507</cp:revision>
  <cp:lastPrinted>2017-10-13T01:06:58Z</cp:lastPrinted>
  <dcterms:created xsi:type="dcterms:W3CDTF">2016-01-28T05:54:29Z</dcterms:created>
  <dcterms:modified xsi:type="dcterms:W3CDTF">2019-06-23T13:44:54Z</dcterms:modified>
</cp:coreProperties>
</file>