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7"/>
  </p:notesMasterIdLst>
  <p:handoutMasterIdLst>
    <p:handoutMasterId r:id="rId18"/>
  </p:handoutMasterIdLst>
  <p:sldIdLst>
    <p:sldId id="852" r:id="rId2"/>
    <p:sldId id="841" r:id="rId3"/>
    <p:sldId id="854" r:id="rId4"/>
    <p:sldId id="855" r:id="rId5"/>
    <p:sldId id="856" r:id="rId6"/>
    <p:sldId id="835" r:id="rId7"/>
    <p:sldId id="857" r:id="rId8"/>
    <p:sldId id="858" r:id="rId9"/>
    <p:sldId id="859" r:id="rId10"/>
    <p:sldId id="860" r:id="rId11"/>
    <p:sldId id="861" r:id="rId12"/>
    <p:sldId id="843" r:id="rId13"/>
    <p:sldId id="823" r:id="rId14"/>
    <p:sldId id="862" r:id="rId15"/>
    <p:sldId id="840" r:id="rId16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FAF"/>
    <a:srgbClr val="FF6600"/>
    <a:srgbClr val="FF6699"/>
    <a:srgbClr val="F1F1F1"/>
    <a:srgbClr val="F8F8F8"/>
    <a:srgbClr val="99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8" autoAdjust="0"/>
    <p:restoredTop sz="83107" autoAdjust="0"/>
  </p:normalViewPr>
  <p:slideViewPr>
    <p:cSldViewPr>
      <p:cViewPr>
        <p:scale>
          <a:sx n="75" d="100"/>
          <a:sy n="75" d="100"/>
        </p:scale>
        <p:origin x="169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6113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4595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제 연구의 시스템 구조는 다음과 같습니다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부분도 많이 아시는 내용이라서 간략히 설명하겠습니다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크게 </a:t>
            </a:r>
            <a:r>
              <a:rPr lang="en-US" altLang="ko-KR" dirty="0" smtClean="0"/>
              <a:t>SDN Application, Media Server, AP Agent, DASH Client </a:t>
            </a:r>
            <a:r>
              <a:rPr lang="ko-KR" altLang="en-US" dirty="0" smtClean="0"/>
              <a:t>등이 있으며</a:t>
            </a:r>
            <a:endParaRPr lang="en-US" altLang="ko-KR" dirty="0" smtClean="0"/>
          </a:p>
          <a:p>
            <a:r>
              <a:rPr lang="en-US" altLang="ko-KR" dirty="0" smtClean="0"/>
              <a:t>SDN Application</a:t>
            </a:r>
            <a:r>
              <a:rPr lang="ko-KR" altLang="en-US" dirty="0" smtClean="0"/>
              <a:t>은 전체적인 자원을 수집하고 </a:t>
            </a:r>
            <a:r>
              <a:rPr lang="en-US" altLang="ko-KR" dirty="0" smtClean="0"/>
              <a:t>DASH</a:t>
            </a:r>
            <a:r>
              <a:rPr lang="ko-KR" altLang="en-US" dirty="0" smtClean="0"/>
              <a:t>의 자원 사용을 최적화 해주며</a:t>
            </a:r>
            <a:endParaRPr lang="en-US" altLang="ko-KR" dirty="0" smtClean="0"/>
          </a:p>
          <a:p>
            <a:r>
              <a:rPr lang="en-US" altLang="ko-KR" dirty="0" smtClean="0"/>
              <a:t>Media</a:t>
            </a:r>
            <a:r>
              <a:rPr lang="en-US" altLang="ko-KR" baseline="0" dirty="0" smtClean="0"/>
              <a:t> Server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DASH </a:t>
            </a:r>
            <a:r>
              <a:rPr lang="ko-KR" altLang="en-US" baseline="0" dirty="0" smtClean="0"/>
              <a:t>미디어 파일을 저장하며</a:t>
            </a:r>
            <a:endParaRPr lang="en-US" altLang="ko-KR" baseline="0" dirty="0" smtClean="0"/>
          </a:p>
          <a:p>
            <a:r>
              <a:rPr lang="en-US" altLang="ko-KR" baseline="0" dirty="0" smtClean="0"/>
              <a:t>AP Agent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AP</a:t>
            </a:r>
            <a:r>
              <a:rPr lang="ko-KR" altLang="en-US" baseline="0" dirty="0" smtClean="0"/>
              <a:t>역할 및 프록시 역할을 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DASH Client</a:t>
            </a:r>
            <a:r>
              <a:rPr lang="ko-KR" altLang="en-US" baseline="0" dirty="0" smtClean="0"/>
              <a:t>는 실질적으로 </a:t>
            </a:r>
            <a:r>
              <a:rPr lang="en-US" altLang="ko-KR" baseline="0" dirty="0" smtClean="0"/>
              <a:t>DASH</a:t>
            </a:r>
            <a:r>
              <a:rPr lang="ko-KR" altLang="en-US" baseline="0" dirty="0" smtClean="0"/>
              <a:t>를 통해 스트리밍 받는 단말입니다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SDN Application</a:t>
            </a:r>
            <a:r>
              <a:rPr lang="ko-KR" altLang="en-US" baseline="0" dirty="0" smtClean="0"/>
              <a:t>은 전체적인 자원을 고려하여 각 클라이언트들의 </a:t>
            </a:r>
            <a:r>
              <a:rPr lang="ko-KR" altLang="en-US" baseline="0" dirty="0" err="1" smtClean="0"/>
              <a:t>비트레이트와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AP </a:t>
            </a:r>
            <a:r>
              <a:rPr lang="ko-KR" altLang="en-US" baseline="0" dirty="0" smtClean="0"/>
              <a:t>연결을 조정합니다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897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2457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21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595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2457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소개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초 컷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0227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제가 연구하고 있는 것은 </a:t>
            </a:r>
            <a:r>
              <a:rPr lang="en-US" altLang="ko-KR" dirty="0" smtClean="0"/>
              <a:t>~</a:t>
            </a:r>
          </a:p>
          <a:p>
            <a:r>
              <a:rPr lang="ko-KR" altLang="en-US" dirty="0" smtClean="0"/>
              <a:t>다중네트워크 상황에서</a:t>
            </a:r>
            <a:r>
              <a:rPr lang="ko-KR" altLang="en-US" baseline="0" dirty="0"/>
              <a:t> </a:t>
            </a:r>
            <a:r>
              <a:rPr lang="en-US" altLang="ko-KR" baseline="0" dirty="0" smtClean="0"/>
              <a:t>~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1061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smtClean="0"/>
              <a:t>MKP</a:t>
            </a:r>
            <a:r>
              <a:rPr lang="ko-KR" altLang="en-US" b="1" dirty="0" smtClean="0"/>
              <a:t>가 시간 복잡도 기하 급수적으로 증가한다 관련해서 질문</a:t>
            </a:r>
            <a:endParaRPr lang="en-US" altLang="ko-KR" b="1" dirty="0" smtClean="0"/>
          </a:p>
          <a:p>
            <a:r>
              <a:rPr lang="en-US" altLang="ko-KR" dirty="0" smtClean="0"/>
              <a:t>---</a:t>
            </a:r>
          </a:p>
          <a:p>
            <a:r>
              <a:rPr lang="ko-KR" altLang="en-US" dirty="0" smtClean="0"/>
              <a:t>저는 </a:t>
            </a:r>
            <a:r>
              <a:rPr lang="en-US" altLang="ko-KR" dirty="0" smtClean="0"/>
              <a:t>SDN</a:t>
            </a:r>
            <a:r>
              <a:rPr lang="en-US" altLang="ko-KR" baseline="0" dirty="0" smtClean="0"/>
              <a:t> Application</a:t>
            </a:r>
            <a:r>
              <a:rPr lang="ko-KR" altLang="en-US" baseline="0" dirty="0" smtClean="0"/>
              <a:t>에서 사용자들에게 </a:t>
            </a:r>
            <a:r>
              <a:rPr lang="en-US" altLang="ko-KR" baseline="0" dirty="0" smtClean="0"/>
              <a:t>Bitrate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AP </a:t>
            </a:r>
            <a:r>
              <a:rPr lang="ko-KR" altLang="en-US" baseline="0" dirty="0" smtClean="0"/>
              <a:t>연결을 바꾸는 것을 </a:t>
            </a:r>
            <a:r>
              <a:rPr lang="en-US" altLang="ko-KR" baseline="0" dirty="0" smtClean="0"/>
              <a:t>Multiple Knapsack Problem</a:t>
            </a:r>
            <a:r>
              <a:rPr lang="ko-KR" altLang="en-US" baseline="0" dirty="0" smtClean="0"/>
              <a:t>을 푸는 것으로 보고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가방을 </a:t>
            </a:r>
            <a:r>
              <a:rPr lang="en-US" altLang="ko-KR" baseline="0" dirty="0" smtClean="0"/>
              <a:t>AP, </a:t>
            </a:r>
            <a:r>
              <a:rPr lang="ko-KR" altLang="en-US" baseline="0" dirty="0" smtClean="0"/>
              <a:t>물건을 </a:t>
            </a:r>
            <a:r>
              <a:rPr lang="en-US" altLang="ko-KR" baseline="0" dirty="0" smtClean="0"/>
              <a:t>Client</a:t>
            </a:r>
            <a:r>
              <a:rPr lang="ko-KR" altLang="en-US" baseline="0" dirty="0" smtClean="0"/>
              <a:t>로 보면</a:t>
            </a:r>
            <a:endParaRPr lang="en-US" altLang="ko-KR" baseline="0" dirty="0" smtClean="0"/>
          </a:p>
          <a:p>
            <a:r>
              <a:rPr lang="ko-KR" altLang="en-US" baseline="0" dirty="0" smtClean="0"/>
              <a:t>여러 가방에 적절한 무게를 가진 물건들을 잘 넣어 전체 가치를 최대화 하는 것은 제 문제와 유사하기 때문입니다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303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smtClean="0"/>
              <a:t>왜 </a:t>
            </a:r>
            <a:r>
              <a:rPr lang="en-US" altLang="ko-KR" b="1" dirty="0" smtClean="0"/>
              <a:t>DQN</a:t>
            </a:r>
            <a:r>
              <a:rPr lang="ko-KR" altLang="en-US" b="1" dirty="0" smtClean="0"/>
              <a:t>인지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사용</a:t>
            </a:r>
            <a:r>
              <a:rPr lang="en-US" altLang="ko-KR" b="1" dirty="0" smtClean="0"/>
              <a:t>)?</a:t>
            </a:r>
          </a:p>
          <a:p>
            <a:r>
              <a:rPr lang="ko-KR" altLang="en-US" b="1" dirty="0" smtClean="0"/>
              <a:t>해당 자료를 통해 뭐하고 있는지 알 수 없음</a:t>
            </a:r>
            <a:endParaRPr lang="en-US" altLang="ko-KR" b="1" dirty="0" smtClean="0"/>
          </a:p>
          <a:p>
            <a:r>
              <a:rPr lang="ko-KR" altLang="en-US" b="1" dirty="0" smtClean="0"/>
              <a:t>학습용으로 </a:t>
            </a:r>
            <a:r>
              <a:rPr lang="en-US" altLang="ko-KR" b="1" dirty="0" smtClean="0"/>
              <a:t>Optimal solution </a:t>
            </a:r>
            <a:r>
              <a:rPr lang="ko-KR" altLang="en-US" b="1" dirty="0" smtClean="0"/>
              <a:t>사용한다</a:t>
            </a:r>
            <a:r>
              <a:rPr lang="en-US" altLang="ko-KR" b="1" dirty="0" smtClean="0"/>
              <a:t>.</a:t>
            </a:r>
          </a:p>
          <a:p>
            <a:r>
              <a:rPr lang="en-US" altLang="ko-KR" dirty="0" smtClean="0"/>
              <a:t>---</a:t>
            </a:r>
          </a:p>
          <a:p>
            <a:r>
              <a:rPr lang="en-US" altLang="ko-KR" dirty="0" smtClean="0"/>
              <a:t>Full</a:t>
            </a:r>
            <a:r>
              <a:rPr lang="en-US" altLang="ko-KR" baseline="0" dirty="0" smtClean="0"/>
              <a:t> search</a:t>
            </a:r>
            <a:r>
              <a:rPr lang="ko-KR" altLang="en-US" baseline="0" dirty="0" smtClean="0"/>
              <a:t>를 이용하면 최적의 해를 구할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하지만 이는 시간 복잡도가 매우 크기 때문에 다른 방법을 사용해야합니다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여러 방법 중 </a:t>
            </a:r>
            <a:r>
              <a:rPr lang="en-US" altLang="ko-KR" baseline="0" dirty="0" smtClean="0"/>
              <a:t>DQN</a:t>
            </a:r>
            <a:r>
              <a:rPr lang="ko-KR" altLang="en-US" baseline="0" dirty="0" smtClean="0"/>
              <a:t>을 사용하고자 하며 </a:t>
            </a:r>
            <a:r>
              <a:rPr lang="en-US" altLang="ko-KR" baseline="0" dirty="0" smtClean="0"/>
              <a:t>DQN</a:t>
            </a:r>
            <a:r>
              <a:rPr lang="ko-KR" altLang="en-US" baseline="0" dirty="0" smtClean="0"/>
              <a:t>은 학습이 된다면 </a:t>
            </a:r>
            <a:r>
              <a:rPr lang="en-US" altLang="ko-KR" baseline="0" dirty="0" smtClean="0"/>
              <a:t>Full search </a:t>
            </a:r>
            <a:r>
              <a:rPr lang="ko-KR" altLang="en-US" baseline="0" dirty="0" smtClean="0"/>
              <a:t>보다 성능은 조금 떨어지지만 빠른 해를 구할 수 있기 때문입니다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smtClean="0"/>
              <a:t>DQN</a:t>
            </a:r>
            <a:r>
              <a:rPr lang="ko-KR" altLang="en-US" dirty="0" smtClean="0"/>
              <a:t>을 사용하기 위해 </a:t>
            </a:r>
            <a:r>
              <a:rPr lang="en-US" altLang="ko-KR" dirty="0" smtClean="0"/>
              <a:t>Q-learning </a:t>
            </a:r>
            <a:r>
              <a:rPr lang="ko-KR" altLang="en-US" dirty="0" smtClean="0"/>
              <a:t>요소를 정의해야 하는데 </a:t>
            </a:r>
            <a:r>
              <a:rPr lang="en-US" altLang="ko-KR" dirty="0" smtClean="0"/>
              <a:t>Q-learning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요소는 다음과 같습니다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먼저 </a:t>
            </a:r>
            <a:r>
              <a:rPr lang="en-US" altLang="ko-KR" baseline="0" dirty="0" smtClean="0"/>
              <a:t>State</a:t>
            </a:r>
            <a:r>
              <a:rPr lang="ko-KR" altLang="en-US" baseline="0" dirty="0" smtClean="0"/>
              <a:t>는 클라이언트와 </a:t>
            </a:r>
            <a:r>
              <a:rPr lang="en-US" altLang="ko-KR" baseline="0" dirty="0" smtClean="0"/>
              <a:t>AP </a:t>
            </a:r>
            <a:r>
              <a:rPr lang="ko-KR" altLang="en-US" baseline="0" dirty="0" smtClean="0"/>
              <a:t>사이의 정보를 저장하는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차원 배열입니다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첫번째는 </a:t>
            </a:r>
            <a:r>
              <a:rPr lang="en-US" altLang="ko-KR" baseline="0" dirty="0" smtClean="0"/>
              <a:t>UE </a:t>
            </a:r>
            <a:r>
              <a:rPr lang="ko-KR" altLang="en-US" baseline="0" dirty="0" smtClean="0"/>
              <a:t>인덱스</a:t>
            </a:r>
            <a:endParaRPr lang="en-US" altLang="ko-KR" baseline="0" dirty="0" smtClean="0"/>
          </a:p>
          <a:p>
            <a:r>
              <a:rPr lang="ko-KR" altLang="en-US" baseline="0" dirty="0" smtClean="0"/>
              <a:t>두번째는 </a:t>
            </a:r>
            <a:r>
              <a:rPr lang="en-US" altLang="ko-KR" baseline="0" dirty="0" smtClean="0"/>
              <a:t>AP </a:t>
            </a:r>
            <a:r>
              <a:rPr lang="ko-KR" altLang="en-US" baseline="0" dirty="0" smtClean="0"/>
              <a:t>인덱스</a:t>
            </a:r>
            <a:endParaRPr lang="en-US" altLang="ko-KR" baseline="0" dirty="0" smtClean="0"/>
          </a:p>
          <a:p>
            <a:r>
              <a:rPr lang="ko-KR" altLang="en-US" baseline="0" dirty="0" smtClean="0"/>
              <a:t>세번째는 </a:t>
            </a:r>
            <a:r>
              <a:rPr lang="en-US" altLang="ko-KR" baseline="0" dirty="0" smtClean="0"/>
              <a:t>option </a:t>
            </a:r>
            <a:r>
              <a:rPr lang="ko-KR" altLang="en-US" baseline="0" dirty="0" smtClean="0"/>
              <a:t>값에 따라 다른 정보를 나타냅니다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만약 첫번째 인덱스가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이고 </a:t>
            </a:r>
            <a:r>
              <a:rPr lang="ko-KR" altLang="en-US" dirty="0" err="1" smtClean="0"/>
              <a:t>두번쨰</a:t>
            </a:r>
            <a:r>
              <a:rPr lang="ko-KR" altLang="en-US" dirty="0" smtClean="0"/>
              <a:t> 인덱스가 </a:t>
            </a:r>
            <a:r>
              <a:rPr lang="en-US" altLang="ko-KR" dirty="0" smtClean="0"/>
              <a:t>2, </a:t>
            </a:r>
            <a:r>
              <a:rPr lang="ko-KR" altLang="en-US" dirty="0" smtClean="0"/>
              <a:t>세번째 값이 </a:t>
            </a:r>
            <a:r>
              <a:rPr lang="en-US" altLang="ko-KR" dirty="0" smtClean="0"/>
              <a:t>resource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UE1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AP2</a:t>
            </a:r>
            <a:r>
              <a:rPr lang="ko-KR" altLang="en-US" dirty="0" smtClean="0"/>
              <a:t>사이의 자원 정보를 나타냅니다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Action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SDN</a:t>
            </a:r>
            <a:r>
              <a:rPr lang="en-US" altLang="ko-KR" baseline="0" dirty="0" smtClean="0"/>
              <a:t> Application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UE</a:t>
            </a:r>
            <a:r>
              <a:rPr lang="ko-KR" altLang="en-US" baseline="0" dirty="0" smtClean="0"/>
              <a:t>에게 내리는 명령으로써 </a:t>
            </a:r>
            <a:r>
              <a:rPr lang="en-US" altLang="ko-KR" baseline="0" dirty="0" smtClean="0"/>
              <a:t>AP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bitrate level </a:t>
            </a:r>
            <a:r>
              <a:rPr lang="ko-KR" altLang="en-US" baseline="0" dirty="0" smtClean="0"/>
              <a:t>정보를 포함합니다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Reward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DQN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Optimal solution</a:t>
            </a:r>
            <a:r>
              <a:rPr lang="ko-KR" altLang="en-US" baseline="0" dirty="0" smtClean="0"/>
              <a:t>에 가까운 해를 도출하도록 </a:t>
            </a:r>
            <a:r>
              <a:rPr lang="en-US" altLang="ko-KR" baseline="0" dirty="0" smtClean="0"/>
              <a:t>Optimal solution </a:t>
            </a:r>
            <a:r>
              <a:rPr lang="ko-KR" altLang="en-US" baseline="0" dirty="0" smtClean="0"/>
              <a:t>비 </a:t>
            </a:r>
            <a:r>
              <a:rPr lang="en-US" altLang="ko-KR" baseline="0" dirty="0" smtClean="0"/>
              <a:t>DQN </a:t>
            </a:r>
            <a:r>
              <a:rPr lang="ko-KR" altLang="en-US" baseline="0" dirty="0" smtClean="0"/>
              <a:t>성능을 나타냅니다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9998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인덱스 먼저 설명하고</a:t>
            </a:r>
            <a:endParaRPr lang="en-US" altLang="ko-KR" dirty="0" smtClean="0"/>
          </a:p>
          <a:p>
            <a:r>
              <a:rPr lang="ko-KR" altLang="en-US" dirty="0" err="1" smtClean="0"/>
              <a:t>포뮬레이션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788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4941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1859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deview/ai-67608549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4000" dirty="0" smtClean="0"/>
              <a:t>Research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b="0" dirty="0" smtClean="0">
                <a:effectLst/>
              </a:rPr>
              <a:t/>
            </a:r>
            <a:br>
              <a:rPr lang="en-US" altLang="ko-KR" b="0" dirty="0" smtClean="0">
                <a:effectLst/>
              </a:rPr>
            </a:br>
            <a:r>
              <a:rPr lang="en-US" altLang="ko-KR" sz="2400" dirty="0" smtClean="0">
                <a:solidFill>
                  <a:schemeClr val="tx1"/>
                </a:solidFill>
                <a:effectLst/>
              </a:rPr>
              <a:t>Jae Jun Ha</a:t>
            </a:r>
            <a:r>
              <a:rPr lang="en-US" altLang="ko-KR" sz="1600" dirty="0" smtClean="0">
                <a:solidFill>
                  <a:schemeClr val="tx1"/>
                </a:solidFill>
                <a:effectLst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effectLst/>
              </a:rPr>
            </a:br>
            <a: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Media Computing and Networking Laboratory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POSTECH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2019-07-20</a:t>
            </a:r>
            <a:endParaRPr lang="ko-KR" altLang="en-US" sz="3600" b="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포인트가 7개인 별 2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20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68313" y="1052514"/>
            <a:ext cx="8229600" cy="474287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smtClean="0"/>
              <a:t>Training Algorithm</a:t>
            </a:r>
          </a:p>
          <a:p>
            <a:pPr lvl="1"/>
            <a:r>
              <a:rPr lang="en-US" altLang="ko-KR" kern="0" dirty="0" smtClean="0"/>
              <a:t>for e in range(episode):</a:t>
            </a:r>
          </a:p>
          <a:p>
            <a:pPr lvl="2"/>
            <a:r>
              <a:rPr lang="en-US" altLang="ko-KR" kern="0" dirty="0" err="1"/>
              <a:t>initState</a:t>
            </a:r>
            <a:r>
              <a:rPr lang="en-US" altLang="ko-KR" kern="0" dirty="0"/>
              <a:t>(state)</a:t>
            </a:r>
          </a:p>
          <a:p>
            <a:pPr marL="457200" lvl="1" indent="0">
              <a:buNone/>
            </a:pPr>
            <a:endParaRPr lang="en-US" altLang="ko-KR" kern="0" dirty="0" smtClean="0"/>
          </a:p>
          <a:p>
            <a:pPr lvl="2"/>
            <a:r>
              <a:rPr lang="en-US" altLang="ko-KR" kern="0" dirty="0"/>
              <a:t>f</a:t>
            </a:r>
            <a:r>
              <a:rPr lang="en-US" altLang="ko-KR" kern="0" dirty="0" smtClean="0"/>
              <a:t>or </a:t>
            </a:r>
            <a:r>
              <a:rPr lang="en-US" altLang="ko-KR" kern="0" dirty="0" err="1" smtClean="0"/>
              <a:t>ue</a:t>
            </a:r>
            <a:r>
              <a:rPr lang="en-US" altLang="ko-KR" kern="0" dirty="0" smtClean="0"/>
              <a:t> in range(UE):</a:t>
            </a:r>
          </a:p>
          <a:p>
            <a:pPr lvl="3"/>
            <a:r>
              <a:rPr lang="en-US" altLang="ko-KR" kern="0" dirty="0"/>
              <a:t>i</a:t>
            </a:r>
            <a:r>
              <a:rPr lang="en-US" altLang="ko-KR" kern="0" dirty="0" smtClean="0"/>
              <a:t>f random() &lt; epsilon:</a:t>
            </a:r>
          </a:p>
          <a:p>
            <a:pPr lvl="4"/>
            <a:r>
              <a:rPr lang="en-US" altLang="ko-KR" kern="0" dirty="0"/>
              <a:t>a</a:t>
            </a:r>
            <a:r>
              <a:rPr lang="en-US" altLang="ko-KR" kern="0" dirty="0" smtClean="0"/>
              <a:t>ction = random(UE X Bitrate Level)</a:t>
            </a:r>
            <a:endParaRPr lang="en-US" altLang="ko-KR" kern="0" dirty="0"/>
          </a:p>
          <a:p>
            <a:pPr lvl="3"/>
            <a:r>
              <a:rPr lang="en-US" altLang="ko-KR" kern="0" dirty="0"/>
              <a:t>e</a:t>
            </a:r>
            <a:r>
              <a:rPr lang="en-US" altLang="ko-KR" kern="0" dirty="0" smtClean="0"/>
              <a:t>lse:</a:t>
            </a:r>
          </a:p>
          <a:p>
            <a:pPr lvl="4"/>
            <a:r>
              <a:rPr lang="en-US" altLang="ko-KR" kern="0" dirty="0" smtClean="0"/>
              <a:t>action </a:t>
            </a:r>
            <a:r>
              <a:rPr lang="en-US" altLang="ko-KR" kern="0" dirty="0"/>
              <a:t>= </a:t>
            </a:r>
            <a:r>
              <a:rPr lang="en-US" altLang="ko-KR" kern="0" dirty="0" err="1" smtClean="0"/>
              <a:t>fromNetwork</a:t>
            </a:r>
            <a:r>
              <a:rPr lang="en-US" altLang="ko-KR" kern="0" dirty="0" smtClean="0"/>
              <a:t>()</a:t>
            </a:r>
            <a:endParaRPr lang="en-US" altLang="ko-KR" kern="0" dirty="0"/>
          </a:p>
          <a:p>
            <a:pPr lvl="3"/>
            <a:r>
              <a:rPr lang="en-US" altLang="ko-KR" kern="0" dirty="0"/>
              <a:t>e</a:t>
            </a:r>
            <a:r>
              <a:rPr lang="en-US" altLang="ko-KR" kern="0" dirty="0" smtClean="0"/>
              <a:t>psilon -= delta:</a:t>
            </a:r>
          </a:p>
          <a:p>
            <a:pPr lvl="3"/>
            <a:endParaRPr lang="en-US" altLang="ko-KR" kern="0" dirty="0"/>
          </a:p>
          <a:p>
            <a:pPr lvl="3"/>
            <a:r>
              <a:rPr lang="en-US" altLang="ko-KR" kern="0" dirty="0" smtClean="0"/>
              <a:t>state, reward = step(Action)</a:t>
            </a:r>
          </a:p>
          <a:p>
            <a:pPr lvl="3"/>
            <a:r>
              <a:rPr lang="en-US" altLang="ko-KR" kern="0" dirty="0" err="1" smtClean="0"/>
              <a:t>remeberState</a:t>
            </a:r>
            <a:r>
              <a:rPr lang="en-US" altLang="ko-KR" kern="0" dirty="0" smtClean="0"/>
              <a:t>(state, reward)</a:t>
            </a:r>
            <a:endParaRPr lang="en-US" altLang="ko-KR" kern="0" dirty="0"/>
          </a:p>
          <a:p>
            <a:pPr lvl="4"/>
            <a:endParaRPr lang="en-US" altLang="ko-KR" kern="0" dirty="0" smtClean="0"/>
          </a:p>
          <a:p>
            <a:pPr lvl="4"/>
            <a:endParaRPr lang="en-US" altLang="ko-KR" kern="0" dirty="0"/>
          </a:p>
          <a:p>
            <a:pPr lvl="4"/>
            <a:endParaRPr lang="en-US" altLang="ko-KR" kern="0" dirty="0"/>
          </a:p>
          <a:p>
            <a:pPr lvl="4"/>
            <a:endParaRPr lang="en-US" altLang="ko-KR" kern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Overview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519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System Architecture</a:t>
            </a:r>
          </a:p>
          <a:p>
            <a:endParaRPr lang="en-US" altLang="ko-KR" dirty="0" smtClean="0"/>
          </a:p>
        </p:txBody>
      </p:sp>
      <p:pic>
        <p:nvPicPr>
          <p:cNvPr id="6" name="그림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84784"/>
            <a:ext cx="5313859" cy="4629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564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4000" dirty="0" smtClean="0"/>
              <a:t>Current</a:t>
            </a:r>
            <a:endParaRPr lang="ko-KR" altLang="en-US" sz="3600" b="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포인트가 7개인 별 2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25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Current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No consider timeslot</a:t>
                </a:r>
                <a:endParaRPr lang="en-US" altLang="ko-KR" dirty="0"/>
              </a:p>
              <a:p>
                <a:pPr lvl="1"/>
                <a:r>
                  <a:rPr lang="en-US" altLang="ko-KR" dirty="0" smtClean="0"/>
                  <a:t>Working without considering Timeslot</a:t>
                </a:r>
              </a:p>
              <a:p>
                <a:pPr lvl="1"/>
                <a:r>
                  <a:rPr lang="en-US" altLang="ko-KR" dirty="0" smtClean="0"/>
                  <a:t>Current state didn’t consider timeslot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r>
                  <a:rPr lang="en-US" altLang="ko-KR" dirty="0"/>
                  <a:t>Positive reward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No exist negative reward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Cal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sup>
                          <m:e>
                            <m:sSub>
                              <m:sSub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𝑃𝑆𝑁𝑅</m:t>
                            </m:r>
                            <m:d>
                              <m:d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𝑟𝑒𝑞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𝑃𝑆𝑁𝑅</m:t>
                            </m:r>
                            <m:d>
                              <m:d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𝑠𝑒𝑟𝑣𝑖𝑐𝑒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,0}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Reward = </a:t>
                </a:r>
                <a:r>
                  <a:rPr lang="en-US" altLang="ko-KR" dirty="0"/>
                  <a:t>100 –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𝐶𝑎𝑙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𝑜𝑝𝑡𝑖𝑚𝑎𝑙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대비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𝐶𝑎𝑙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𝐷𝑄𝑁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백분율</a:t>
                </a:r>
                <a:r>
                  <a:rPr lang="en-US" altLang="ko-KR" dirty="0"/>
                  <a:t>)</a:t>
                </a:r>
              </a:p>
              <a:p>
                <a:pPr lvl="1"/>
                <a:endParaRPr lang="en-US" altLang="ko-KR" dirty="0" smtClean="0"/>
              </a:p>
              <a:p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5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941" b="-1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5738" y="2449438"/>
            <a:ext cx="3714750" cy="17716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6763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Current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Modified State and Reward</a:t>
            </a:r>
          </a:p>
          <a:p>
            <a:pPr lvl="1"/>
            <a:r>
              <a:rPr lang="en-US" altLang="ko-KR" dirty="0" smtClean="0"/>
              <a:t>Add timeslot information at State</a:t>
            </a:r>
          </a:p>
          <a:p>
            <a:pPr lvl="1"/>
            <a:r>
              <a:rPr lang="en-US" altLang="ko-KR" dirty="0" smtClean="0"/>
              <a:t>Use negative Reward value</a:t>
            </a:r>
          </a:p>
          <a:p>
            <a:pPr lvl="1"/>
            <a:r>
              <a:rPr lang="en-US" altLang="ko-KR" dirty="0"/>
              <a:t>Modified State and </a:t>
            </a:r>
            <a:r>
              <a:rPr lang="en-US" altLang="ko-KR" dirty="0" smtClean="0"/>
              <a:t>Reward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Changing action depending on timeslot </a:t>
            </a:r>
          </a:p>
          <a:p>
            <a:pPr lvl="1"/>
            <a:r>
              <a:rPr lang="en-US" altLang="ko-KR" dirty="0" smtClean="0"/>
              <a:t>Need more training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2114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Problem Formulation</a:t>
                </a: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Variables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number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UEs</m:t>
                    </m:r>
                  </m:oMath>
                </a14:m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number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AP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here</m:t>
                              </m:r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no</m:t>
                              </m:r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connection</m:t>
                              </m:r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between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UE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nd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0">
                                      <a:latin typeface="Cambria Math" panose="02040503050406030204" pitchFamily="18" charset="0"/>
                                    </a:rPr>
                                    <m:t>AP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i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here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connection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between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UE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nd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AP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𝑟𝑒𝑞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request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bitrate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at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UE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𝑠𝑒𝑟𝑣𝑖𝑐𝑒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supported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bitrate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by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SDN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at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UE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using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AP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threshold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to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prevent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underflow</m:t>
                    </m:r>
                  </m:oMath>
                </a14:m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altLang="ko-KR" b="0" dirty="0" smtClean="0"/>
                  <a:t> file size up to index I</a:t>
                </a:r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𝑝𝑙𝑎𝑦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index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of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segment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played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by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UE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𝑏𝑢𝑓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index</m:t>
                    </m:r>
                    <m:r>
                      <a:rPr lang="en-US" altLang="ko-KR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of</m:t>
                    </m:r>
                    <m:r>
                      <a:rPr lang="en-US" altLang="ko-KR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segment</m:t>
                    </m:r>
                    <m:r>
                      <a:rPr lang="en-US" altLang="ko-KR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buffered</m:t>
                    </m:r>
                    <m:r>
                      <a:rPr lang="en-US" altLang="ko-KR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by</m:t>
                    </m:r>
                    <m:r>
                      <a:rPr lang="en-US" altLang="ko-KR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UE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𝑟𝑒𝑞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segment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length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requested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by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UE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time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slot</m:t>
                    </m:r>
                  </m:oMath>
                </a14:m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endParaRPr lang="en-US" altLang="ko-KR" dirty="0" smtClean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  <a:blipFill>
                <a:blip r:embed="rId2"/>
                <a:stretch>
                  <a:fillRect l="-296" t="-1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49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4000" dirty="0" smtClean="0"/>
              <a:t>Overview</a:t>
            </a:r>
            <a:endParaRPr lang="ko-KR" altLang="en-US" sz="3600" b="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포인트가 7개인 별 2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09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Background</a:t>
            </a:r>
            <a:endParaRPr lang="en-US" altLang="ko-KR" dirty="0"/>
          </a:p>
          <a:p>
            <a:pPr lvl="1"/>
            <a:r>
              <a:rPr lang="en-US" altLang="ko-KR" dirty="0" smtClean="0"/>
              <a:t>DASH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611560" y="1938655"/>
            <a:ext cx="6690691" cy="1920844"/>
            <a:chOff x="5154330" y="2765351"/>
            <a:chExt cx="6690691" cy="1920844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40465" y="3836395"/>
              <a:ext cx="747953" cy="596551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88684" y="2867912"/>
              <a:ext cx="689004" cy="864755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3227283">
              <a:off x="7602719" y="3951008"/>
              <a:ext cx="349939" cy="114679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7688" y="3836395"/>
              <a:ext cx="747953" cy="596551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7147302" y="2791268"/>
              <a:ext cx="19133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689400" lvl="2" algn="ctr" fontAlgn="t">
                <a:spcBef>
                  <a:spcPct val="20000"/>
                </a:spcBef>
                <a:buClr>
                  <a:srgbClr val="A20000"/>
                </a:buClr>
              </a:pPr>
              <a:r>
                <a:rPr lang="ko-KR" altLang="en-US" sz="1200" kern="0" dirty="0" smtClean="0">
                  <a:latin typeface="맑은 고딕" panose="020B0503020000020004" pitchFamily="50" charset="-127"/>
                  <a:cs typeface="Tahoma" panose="020B0604030504040204" pitchFamily="34" charset="0"/>
                </a:rPr>
                <a:t>이상적인 경우</a:t>
              </a:r>
              <a:endParaRPr lang="en-US" altLang="ko-KR" sz="1200" kern="0" dirty="0">
                <a:latin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8769410">
              <a:off x="6700043" y="3890332"/>
              <a:ext cx="349939" cy="114679"/>
            </a:xfrm>
            <a:prstGeom prst="rect">
              <a:avLst/>
            </a:prstGeom>
          </p:spPr>
        </p:pic>
        <p:sp>
          <p:nvSpPr>
            <p:cNvPr id="26" name="직사각형 25"/>
            <p:cNvSpPr/>
            <p:nvPr/>
          </p:nvSpPr>
          <p:spPr>
            <a:xfrm>
              <a:off x="5154330" y="4409196"/>
              <a:ext cx="37616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689400" lvl="2" algn="ctr" fontAlgn="t">
                <a:spcBef>
                  <a:spcPct val="20000"/>
                </a:spcBef>
                <a:buClr>
                  <a:srgbClr val="A20000"/>
                </a:buClr>
              </a:pPr>
              <a:r>
                <a:rPr lang="ko-KR" altLang="en-US" sz="1200" kern="0" dirty="0" smtClean="0">
                  <a:latin typeface="맑은 고딕" panose="020B0503020000020004" pitchFamily="50" charset="-127"/>
                  <a:cs typeface="Tahoma" panose="020B0604030504040204" pitchFamily="34" charset="0"/>
                </a:rPr>
                <a:t>전체 자원을 고려하여 적절한 </a:t>
              </a:r>
              <a:r>
                <a:rPr lang="en-US" altLang="ko-KR" sz="1200" kern="0" dirty="0" smtClean="0">
                  <a:latin typeface="맑은 고딕" panose="020B0503020000020004" pitchFamily="50" charset="-127"/>
                  <a:cs typeface="Tahoma" panose="020B0604030504040204" pitchFamily="34" charset="0"/>
                </a:rPr>
                <a:t>bitrate</a:t>
              </a:r>
              <a:r>
                <a:rPr lang="ko-KR" altLang="en-US" sz="1200" kern="0" dirty="0" smtClean="0">
                  <a:latin typeface="맑은 고딕" panose="020B0503020000020004" pitchFamily="50" charset="-127"/>
                  <a:cs typeface="Tahoma" panose="020B0604030504040204" pitchFamily="34" charset="0"/>
                </a:rPr>
                <a:t>요청</a:t>
              </a:r>
              <a:endParaRPr lang="en-US" altLang="ko-KR" sz="1200" kern="0" dirty="0">
                <a:latin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604406" y="3435816"/>
              <a:ext cx="12288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689400" lvl="2" algn="ctr" fontAlgn="t">
                <a:spcBef>
                  <a:spcPct val="20000"/>
                </a:spcBef>
                <a:buClr>
                  <a:srgbClr val="A20000"/>
                </a:buClr>
              </a:pPr>
              <a:r>
                <a:rPr lang="en-US" altLang="ko-KR" sz="1200" kern="0" dirty="0" smtClean="0">
                  <a:latin typeface="맑은 고딕" panose="020B0503020000020004" pitchFamily="50" charset="-127"/>
                  <a:cs typeface="Tahoma" panose="020B0604030504040204" pitchFamily="34" charset="0"/>
                </a:rPr>
                <a:t>480p</a:t>
              </a:r>
              <a:endParaRPr lang="en-US" altLang="ko-KR" sz="1200" kern="0" dirty="0">
                <a:latin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315543" y="3470678"/>
              <a:ext cx="12288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689400" lvl="2" algn="ctr" fontAlgn="t">
                <a:spcBef>
                  <a:spcPct val="20000"/>
                </a:spcBef>
                <a:buClr>
                  <a:srgbClr val="A20000"/>
                </a:buClr>
              </a:pPr>
              <a:r>
                <a:rPr lang="en-US" altLang="ko-KR" sz="1200" kern="0" dirty="0" smtClean="0">
                  <a:latin typeface="맑은 고딕" panose="020B0503020000020004" pitchFamily="50" charset="-127"/>
                  <a:cs typeface="Tahoma" panose="020B0604030504040204" pitchFamily="34" charset="0"/>
                </a:rPr>
                <a:t>480p</a:t>
              </a:r>
              <a:endParaRPr lang="en-US" altLang="ko-KR" sz="1200" kern="0" dirty="0">
                <a:latin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23942" y="3836395"/>
              <a:ext cx="747953" cy="596551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72161" y="2867912"/>
              <a:ext cx="689004" cy="864755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3227283">
              <a:off x="10886196" y="3951008"/>
              <a:ext cx="349939" cy="114679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61165" y="3836395"/>
              <a:ext cx="747953" cy="596551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8769410">
              <a:off x="9983520" y="3890332"/>
              <a:ext cx="349939" cy="114679"/>
            </a:xfrm>
            <a:prstGeom prst="rect">
              <a:avLst/>
            </a:prstGeom>
          </p:spPr>
        </p:pic>
        <p:sp>
          <p:nvSpPr>
            <p:cNvPr id="34" name="직사각형 33"/>
            <p:cNvSpPr/>
            <p:nvPr/>
          </p:nvSpPr>
          <p:spPr>
            <a:xfrm>
              <a:off x="8900527" y="3456603"/>
              <a:ext cx="131382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689400" lvl="2" algn="ctr" fontAlgn="t">
                <a:spcBef>
                  <a:spcPct val="20000"/>
                </a:spcBef>
                <a:buClr>
                  <a:srgbClr val="A20000"/>
                </a:buClr>
              </a:pPr>
              <a:r>
                <a:rPr lang="en-US" altLang="ko-KR" sz="1200" kern="0" dirty="0" smtClean="0">
                  <a:latin typeface="맑은 고딕" panose="020B0503020000020004" pitchFamily="50" charset="-127"/>
                  <a:cs typeface="Tahoma" panose="020B0604030504040204" pitchFamily="34" charset="0"/>
                </a:rPr>
                <a:t>1080p</a:t>
              </a:r>
              <a:endParaRPr lang="en-US" altLang="ko-KR" sz="1200" kern="0" dirty="0">
                <a:latin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0616158" y="3474479"/>
              <a:ext cx="12288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689400" lvl="2" algn="ctr" fontAlgn="t">
                <a:spcBef>
                  <a:spcPct val="20000"/>
                </a:spcBef>
                <a:buClr>
                  <a:srgbClr val="A20000"/>
                </a:buClr>
              </a:pPr>
              <a:r>
                <a:rPr lang="en-US" altLang="ko-KR" sz="1200" kern="0" dirty="0" smtClean="0">
                  <a:latin typeface="맑은 고딕" panose="020B0503020000020004" pitchFamily="50" charset="-127"/>
                  <a:cs typeface="Tahoma" panose="020B0604030504040204" pitchFamily="34" charset="0"/>
                </a:rPr>
                <a:t>144p</a:t>
              </a:r>
              <a:endParaRPr lang="en-US" altLang="ko-KR" sz="1200" kern="0" dirty="0">
                <a:latin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755852" y="4378180"/>
              <a:ext cx="304506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689400" lvl="2" algn="ctr" fontAlgn="t">
                <a:spcBef>
                  <a:spcPct val="20000"/>
                </a:spcBef>
                <a:buClr>
                  <a:srgbClr val="A20000"/>
                </a:buClr>
              </a:pPr>
              <a:r>
                <a:rPr lang="ko-KR" altLang="en-US" sz="1200" kern="0" dirty="0" smtClean="0">
                  <a:latin typeface="맑은 고딕" panose="020B0503020000020004" pitchFamily="50" charset="-127"/>
                  <a:cs typeface="Tahoma" panose="020B0604030504040204" pitchFamily="34" charset="0"/>
                </a:rPr>
                <a:t>특정 클라이언트가 자원을 선점</a:t>
              </a:r>
              <a:endParaRPr lang="en-US" altLang="ko-KR" sz="1200" kern="0" dirty="0">
                <a:latin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9106258" y="2765351"/>
              <a:ext cx="0" cy="1894927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직사각형 37"/>
            <p:cNvSpPr/>
            <p:nvPr/>
          </p:nvSpPr>
          <p:spPr>
            <a:xfrm>
              <a:off x="8510288" y="2791268"/>
              <a:ext cx="185884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689400" lvl="2" algn="ctr" fontAlgn="t">
                <a:spcBef>
                  <a:spcPct val="20000"/>
                </a:spcBef>
                <a:buClr>
                  <a:srgbClr val="A20000"/>
                </a:buClr>
              </a:pPr>
              <a:r>
                <a:rPr lang="ko-KR" altLang="en-US" sz="1200" kern="0" dirty="0" smtClean="0">
                  <a:latin typeface="맑은 고딕" panose="020B0503020000020004" pitchFamily="50" charset="-127"/>
                  <a:cs typeface="Tahoma" panose="020B0604030504040204" pitchFamily="34" charset="0"/>
                </a:rPr>
                <a:t>불공정한 경우</a:t>
              </a:r>
              <a:endParaRPr lang="en-US" altLang="ko-KR" sz="1200" kern="0" dirty="0">
                <a:latin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</p:grpSp>
      <p:pic>
        <p:nvPicPr>
          <p:cNvPr id="1040" name="Picture 16" descr="onos sdn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028" y="4696896"/>
            <a:ext cx="2071279" cy="137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오른쪽 화살표 42"/>
          <p:cNvSpPr/>
          <p:nvPr/>
        </p:nvSpPr>
        <p:spPr>
          <a:xfrm rot="5400000">
            <a:off x="4166466" y="4160367"/>
            <a:ext cx="702821" cy="360040"/>
          </a:xfrm>
          <a:prstGeom prst="rightArrow">
            <a:avLst/>
          </a:prstGeom>
          <a:ln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30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타원 56"/>
          <p:cNvSpPr/>
          <p:nvPr/>
        </p:nvSpPr>
        <p:spPr>
          <a:xfrm>
            <a:off x="4583113" y="3140968"/>
            <a:ext cx="1746124" cy="1746123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56" name="Picture 8" descr="C:\Users\dream\Desktop\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762" y="3805234"/>
            <a:ext cx="202827" cy="50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Problem Description</a:t>
            </a:r>
            <a:endParaRPr lang="en-US" altLang="ko-KR" dirty="0"/>
          </a:p>
          <a:p>
            <a:pPr lvl="1"/>
            <a:r>
              <a:rPr lang="en-US" altLang="ko-KR" dirty="0" smtClean="0"/>
              <a:t>Multiple AP environment</a:t>
            </a:r>
          </a:p>
        </p:txBody>
      </p:sp>
      <p:sp>
        <p:nvSpPr>
          <p:cNvPr id="42" name="타원 41"/>
          <p:cNvSpPr/>
          <p:nvPr/>
        </p:nvSpPr>
        <p:spPr>
          <a:xfrm>
            <a:off x="2379457" y="2636912"/>
            <a:ext cx="1746124" cy="1746123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45" name="Picture 8" descr="C:\Users\dream\Desktop\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764" y="3132324"/>
            <a:ext cx="202827" cy="50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타원 43"/>
          <p:cNvSpPr/>
          <p:nvPr/>
        </p:nvSpPr>
        <p:spPr>
          <a:xfrm>
            <a:off x="3659469" y="2204864"/>
            <a:ext cx="1746124" cy="1746123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46" name="Picture 8" descr="C:\Users\dream\Desktop\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524" y="2740475"/>
            <a:ext cx="202827" cy="50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641" y="3091828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000" y="3384322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330" y="3140968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437" y="4154893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26" y="3851175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445" y="3642380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2815081" y="3129853"/>
            <a:ext cx="3203522" cy="1111573"/>
            <a:chOff x="2815081" y="3129853"/>
            <a:chExt cx="3203522" cy="1111573"/>
          </a:xfrm>
        </p:grpSpPr>
        <p:sp>
          <p:nvSpPr>
            <p:cNvPr id="8" name="오른쪽 화살표 7"/>
            <p:cNvSpPr/>
            <p:nvPr/>
          </p:nvSpPr>
          <p:spPr>
            <a:xfrm rot="1634022">
              <a:off x="2815081" y="3286632"/>
              <a:ext cx="261647" cy="173065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62" name="오른쪽 화살표 61"/>
            <p:cNvSpPr/>
            <p:nvPr/>
          </p:nvSpPr>
          <p:spPr>
            <a:xfrm rot="18103415">
              <a:off x="2986474" y="3644409"/>
              <a:ext cx="261647" cy="173065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63" name="오른쪽 화살표 62"/>
            <p:cNvSpPr/>
            <p:nvPr/>
          </p:nvSpPr>
          <p:spPr>
            <a:xfrm rot="20267031">
              <a:off x="4081129" y="3129853"/>
              <a:ext cx="261647" cy="173065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64" name="오른쪽 화살표 63"/>
            <p:cNvSpPr/>
            <p:nvPr/>
          </p:nvSpPr>
          <p:spPr>
            <a:xfrm rot="13453341">
              <a:off x="4615268" y="3230336"/>
              <a:ext cx="261647" cy="173065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 rot="20408627">
              <a:off x="4980306" y="4068361"/>
              <a:ext cx="261647" cy="173065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66" name="오른쪽 화살표 65"/>
            <p:cNvSpPr/>
            <p:nvPr/>
          </p:nvSpPr>
          <p:spPr>
            <a:xfrm rot="9515687">
              <a:off x="5756956" y="3965149"/>
              <a:ext cx="261647" cy="173065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0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타원 41"/>
          <p:cNvSpPr/>
          <p:nvPr/>
        </p:nvSpPr>
        <p:spPr>
          <a:xfrm>
            <a:off x="2379457" y="2636912"/>
            <a:ext cx="1746124" cy="1746123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85" name="Picture 4" descr="https://upload.wikimedia.org/wikipedia/commons/thumb/f/fd/Knapsack.svg/800px-Knapsack.svg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6" t="79837" r="30738"/>
          <a:stretch/>
        </p:blipFill>
        <p:spPr bwMode="auto">
          <a:xfrm>
            <a:off x="2698356" y="3897095"/>
            <a:ext cx="732347" cy="31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타원 56"/>
          <p:cNvSpPr/>
          <p:nvPr/>
        </p:nvSpPr>
        <p:spPr>
          <a:xfrm>
            <a:off x="4583113" y="3140968"/>
            <a:ext cx="1746124" cy="1746123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3659469" y="2204864"/>
            <a:ext cx="1746124" cy="1746123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Problem Description</a:t>
            </a:r>
            <a:endParaRPr lang="en-US" altLang="ko-KR" dirty="0"/>
          </a:p>
          <a:p>
            <a:pPr lvl="1"/>
            <a:r>
              <a:rPr lang="en-US" altLang="ko-KR" dirty="0" smtClean="0"/>
              <a:t>Multiple Knapsack Problem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6546567" y="2865882"/>
          <a:ext cx="2495233" cy="2075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3456">
                  <a:extLst>
                    <a:ext uri="{9D8B030D-6E8A-4147-A177-3AD203B41FA5}">
                      <a16:colId xmlns:a16="http://schemas.microsoft.com/office/drawing/2014/main" val="2121553375"/>
                    </a:ext>
                  </a:extLst>
                </a:gridCol>
                <a:gridCol w="1171777">
                  <a:extLst>
                    <a:ext uri="{9D8B030D-6E8A-4147-A177-3AD203B41FA5}">
                      <a16:colId xmlns:a16="http://schemas.microsoft.com/office/drawing/2014/main" val="1987286191"/>
                    </a:ext>
                  </a:extLst>
                </a:gridCol>
              </a:tblGrid>
              <a:tr h="415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MKP</a:t>
                      </a:r>
                      <a:endParaRPr lang="ko-KR" altLang="en-US" sz="16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Research</a:t>
                      </a:r>
                      <a:endParaRPr lang="ko-KR" altLang="en-US" sz="1600" b="1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021567"/>
                  </a:ext>
                </a:extLst>
              </a:tr>
              <a:tr h="41505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4039748"/>
                  </a:ext>
                </a:extLst>
              </a:tr>
              <a:tr h="41505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3191570"/>
                  </a:ext>
                </a:extLst>
              </a:tr>
              <a:tr h="415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$</a:t>
                      </a:r>
                      <a:endParaRPr lang="ko-KR" altLang="en-US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Quality</a:t>
                      </a:r>
                      <a:endParaRPr lang="ko-KR" altLang="en-US" sz="16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386325"/>
                  </a:ext>
                </a:extLst>
              </a:tr>
              <a:tr h="415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kg</a:t>
                      </a:r>
                      <a:endParaRPr lang="ko-KR" altLang="en-US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Timeslot</a:t>
                      </a:r>
                      <a:endParaRPr lang="ko-KR" altLang="en-US" sz="16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6165699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2339218" y="2705212"/>
            <a:ext cx="4140606" cy="1630430"/>
            <a:chOff x="2339218" y="2705212"/>
            <a:chExt cx="4140606" cy="1630430"/>
          </a:xfrm>
        </p:grpSpPr>
        <p:pic>
          <p:nvPicPr>
            <p:cNvPr id="30" name="Picture 4" descr="https://upload.wikimedia.org/wikipedia/commons/thumb/f/fd/Knapsack.svg/800px-Knapsack.svg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774" t="51484" b="26449"/>
            <a:stretch/>
          </p:blipFill>
          <p:spPr bwMode="auto">
            <a:xfrm>
              <a:off x="2339218" y="3055714"/>
              <a:ext cx="563905" cy="395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https://upload.wikimedia.org/wikipedia/commons/thumb/f/fd/Knapsack.svg/800px-Knapsack.svg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99" t="23517" r="29823" b="20090"/>
            <a:stretch/>
          </p:blipFill>
          <p:spPr bwMode="auto">
            <a:xfrm>
              <a:off x="5212024" y="3787179"/>
              <a:ext cx="476924" cy="54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https://upload.wikimedia.org/wikipedia/commons/thumb/f/fd/Knapsack.svg/800px-Knapsack.svg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99" t="23517" r="29823" b="20090"/>
            <a:stretch/>
          </p:blipFill>
          <p:spPr bwMode="auto">
            <a:xfrm>
              <a:off x="3077353" y="3085548"/>
              <a:ext cx="476924" cy="54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https://upload.wikimedia.org/wikipedia/commons/thumb/f/fd/Knapsack.svg/800px-Knapsack.svg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99" t="23517" r="29823" b="20090"/>
            <a:stretch/>
          </p:blipFill>
          <p:spPr bwMode="auto">
            <a:xfrm>
              <a:off x="4294069" y="2705212"/>
              <a:ext cx="476924" cy="54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https://upload.wikimedia.org/wikipedia/commons/thumb/f/fd/Knapsack.svg/800px-Knapsack.svg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06" t="79837" r="30738"/>
            <a:stretch/>
          </p:blipFill>
          <p:spPr bwMode="auto">
            <a:xfrm>
              <a:off x="5747477" y="3634011"/>
              <a:ext cx="732347" cy="316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그룹 40"/>
          <p:cNvGrpSpPr/>
          <p:nvPr/>
        </p:nvGrpSpPr>
        <p:grpSpPr>
          <a:xfrm>
            <a:off x="2815081" y="3129853"/>
            <a:ext cx="3203522" cy="1111573"/>
            <a:chOff x="2815081" y="3129853"/>
            <a:chExt cx="3203522" cy="1111573"/>
          </a:xfrm>
        </p:grpSpPr>
        <p:sp>
          <p:nvSpPr>
            <p:cNvPr id="43" name="오른쪽 화살표 42"/>
            <p:cNvSpPr/>
            <p:nvPr/>
          </p:nvSpPr>
          <p:spPr>
            <a:xfrm rot="1634022">
              <a:off x="2815081" y="3286632"/>
              <a:ext cx="261647" cy="173065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7" name="오른쪽 화살표 46"/>
            <p:cNvSpPr/>
            <p:nvPr/>
          </p:nvSpPr>
          <p:spPr>
            <a:xfrm rot="18103415">
              <a:off x="2986474" y="3644409"/>
              <a:ext cx="261647" cy="173065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8" name="오른쪽 화살표 47"/>
            <p:cNvSpPr/>
            <p:nvPr/>
          </p:nvSpPr>
          <p:spPr>
            <a:xfrm rot="20267031">
              <a:off x="4081129" y="3129853"/>
              <a:ext cx="261647" cy="173065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52" name="오른쪽 화살표 51"/>
            <p:cNvSpPr/>
            <p:nvPr/>
          </p:nvSpPr>
          <p:spPr>
            <a:xfrm rot="13453341">
              <a:off x="4615268" y="3230336"/>
              <a:ext cx="261647" cy="173065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53" name="오른쪽 화살표 52"/>
            <p:cNvSpPr/>
            <p:nvPr/>
          </p:nvSpPr>
          <p:spPr>
            <a:xfrm rot="20408627">
              <a:off x="4980306" y="4068361"/>
              <a:ext cx="261647" cy="173065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54" name="오른쪽 화살표 53"/>
            <p:cNvSpPr/>
            <p:nvPr/>
          </p:nvSpPr>
          <p:spPr>
            <a:xfrm rot="9515687">
              <a:off x="5756956" y="3965149"/>
              <a:ext cx="261647" cy="173065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2287747" y="5141872"/>
            <a:ext cx="39058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https</a:t>
            </a:r>
            <a:r>
              <a:rPr lang="ko-KR" altLang="en-US" sz="1000" dirty="0"/>
              <a:t>://</a:t>
            </a:r>
            <a:r>
              <a:rPr lang="ko-KR" altLang="en-US" sz="1000" dirty="0" smtClean="0"/>
              <a:t>ko.wikipedia.org/wiki</a:t>
            </a:r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배낭_문제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869371" y="3177404"/>
            <a:ext cx="1697585" cy="920670"/>
            <a:chOff x="6869371" y="3177404"/>
            <a:chExt cx="1697585" cy="920670"/>
          </a:xfrm>
        </p:grpSpPr>
        <p:pic>
          <p:nvPicPr>
            <p:cNvPr id="76" name="Picture 4" descr="https://upload.wikimedia.org/wikipedia/commons/thumb/f/fd/Knapsack.svg/800px-Knapsack.svg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99" t="23517" r="29823" b="20090"/>
            <a:stretch/>
          </p:blipFill>
          <p:spPr bwMode="auto">
            <a:xfrm>
              <a:off x="6933773" y="3177404"/>
              <a:ext cx="476924" cy="54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8" descr="C:\Users\dream\Desktop\ap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4129" y="3185118"/>
              <a:ext cx="202827" cy="503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4" descr="https://upload.wikimedia.org/wikipedia/commons/thumb/f/fd/Knapsack.svg/800px-Knapsack.svg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06" t="79837" r="30738"/>
            <a:stretch/>
          </p:blipFill>
          <p:spPr bwMode="auto">
            <a:xfrm>
              <a:off x="6869371" y="3764884"/>
              <a:ext cx="732347" cy="316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4129" y="3772366"/>
              <a:ext cx="167029" cy="325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2" name="Picture 4" descr="https://upload.wikimedia.org/wikipedia/commons/thumb/f/fd/Knapsack.svg/800px-Knapsack.svg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6" t="79837" r="30738"/>
          <a:stretch/>
        </p:blipFill>
        <p:spPr bwMode="auto">
          <a:xfrm>
            <a:off x="3539098" y="3192997"/>
            <a:ext cx="732347" cy="31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" descr="https://upload.wikimedia.org/wikipedia/commons/thumb/f/fd/Knapsack.svg/800px-Knapsack.sv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74" t="51484" b="26449"/>
          <a:stretch/>
        </p:blipFill>
        <p:spPr bwMode="auto">
          <a:xfrm>
            <a:off x="4489040" y="4087355"/>
            <a:ext cx="563905" cy="39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4" descr="https://upload.wikimedia.org/wikipedia/commons/thumb/f/fd/Knapsack.svg/800px-Knapsack.sv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74" t="51484" b="26449"/>
          <a:stretch/>
        </p:blipFill>
        <p:spPr bwMode="auto">
          <a:xfrm>
            <a:off x="4742633" y="3358900"/>
            <a:ext cx="563905" cy="39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30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Solution</a:t>
            </a:r>
          </a:p>
          <a:p>
            <a:pPr lvl="1"/>
            <a:r>
              <a:rPr lang="en-US" altLang="ko-KR" dirty="0" smtClean="0"/>
              <a:t>DQN</a:t>
            </a:r>
            <a:r>
              <a:rPr lang="ko-KR" altLang="en-US" dirty="0"/>
              <a:t> </a:t>
            </a:r>
            <a:r>
              <a:rPr lang="en-US" altLang="ko-KR" dirty="0" smtClean="0"/>
              <a:t>= Q-Learning + CNN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2627784" y="1952256"/>
            <a:ext cx="4104456" cy="2484856"/>
            <a:chOff x="2627784" y="1844824"/>
            <a:chExt cx="4104456" cy="2484856"/>
          </a:xfrm>
        </p:grpSpPr>
        <p:pic>
          <p:nvPicPr>
            <p:cNvPr id="6" name="Picture 4" descr="Environment&#10;Agent&#10;State ð ð¡ Action ð ð¡ = 2&#10;ì í&#10; 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1844824"/>
              <a:ext cx="4104456" cy="2309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3023828" y="4083459"/>
              <a:ext cx="331236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 smtClean="0"/>
                <a:t>&lt; </a:t>
              </a:r>
              <a:r>
                <a:rPr lang="ko-KR" altLang="en-US" sz="1000" dirty="0" smtClean="0">
                  <a:hlinkClick r:id="rId4"/>
                </a:rPr>
                <a:t>https</a:t>
              </a:r>
              <a:r>
                <a:rPr lang="ko-KR" altLang="en-US" sz="1000" dirty="0">
                  <a:hlinkClick r:id="rId4"/>
                </a:rPr>
                <a:t>://</a:t>
              </a:r>
              <a:r>
                <a:rPr lang="ko-KR" altLang="en-US" sz="1000" dirty="0" smtClean="0">
                  <a:hlinkClick r:id="rId4"/>
                </a:rPr>
                <a:t>www.slideshare.net/deview/ai-67608549</a:t>
              </a: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&gt;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59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Problem Formulation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4893127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408" y="1598458"/>
            <a:ext cx="3399290" cy="275416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635896" y="1988840"/>
            <a:ext cx="1296144" cy="28803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1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68313" y="1052514"/>
            <a:ext cx="8229600" cy="474287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smtClean="0"/>
              <a:t>Q-Learning</a:t>
            </a:r>
          </a:p>
          <a:p>
            <a:pPr lvl="1"/>
            <a:r>
              <a:rPr lang="en-US" altLang="ko-KR" kern="0" dirty="0" smtClean="0"/>
              <a:t>State</a:t>
            </a:r>
            <a:r>
              <a:rPr lang="en-US" altLang="ko-KR" kern="0" dirty="0" smtClean="0"/>
              <a:t>[# of UE][# of AP][# of mode]</a:t>
            </a:r>
          </a:p>
          <a:p>
            <a:pPr lvl="2"/>
            <a:r>
              <a:rPr lang="en-US" altLang="ko-KR" kern="0" dirty="0" smtClean="0"/>
              <a:t>Mode[] = { </a:t>
            </a:r>
            <a:endParaRPr lang="en-US" altLang="ko-KR" kern="0" dirty="0" smtClean="0"/>
          </a:p>
          <a:p>
            <a:pPr lvl="3"/>
            <a:r>
              <a:rPr lang="en-US" altLang="ko-KR" kern="0" dirty="0" smtClean="0"/>
              <a:t>0: connectable, </a:t>
            </a:r>
          </a:p>
          <a:p>
            <a:pPr lvl="3"/>
            <a:r>
              <a:rPr lang="en-US" altLang="ko-KR" kern="0" dirty="0" smtClean="0"/>
              <a:t>1</a:t>
            </a:r>
            <a:r>
              <a:rPr lang="en-US" altLang="ko-KR" kern="0" dirty="0" smtClean="0"/>
              <a:t>: </a:t>
            </a:r>
            <a:r>
              <a:rPr lang="en-US" altLang="ko-KR" kern="0" dirty="0" smtClean="0"/>
              <a:t>connection, </a:t>
            </a:r>
            <a:endParaRPr lang="en-US" altLang="ko-KR" kern="0" dirty="0" smtClean="0"/>
          </a:p>
          <a:p>
            <a:pPr lvl="3"/>
            <a:r>
              <a:rPr lang="en-US" altLang="ko-KR" kern="0" dirty="0" smtClean="0"/>
              <a:t>2: </a:t>
            </a:r>
            <a:r>
              <a:rPr lang="en-US" altLang="ko-KR" kern="0" dirty="0" smtClean="0"/>
              <a:t>resource, </a:t>
            </a:r>
            <a:endParaRPr lang="en-US" altLang="ko-KR" kern="0" dirty="0" smtClean="0"/>
          </a:p>
          <a:p>
            <a:pPr lvl="3"/>
            <a:r>
              <a:rPr lang="en-US" altLang="ko-KR" kern="0" dirty="0" smtClean="0"/>
              <a:t>3: request bitrate, </a:t>
            </a:r>
          </a:p>
          <a:p>
            <a:pPr lvl="3"/>
            <a:r>
              <a:rPr lang="en-US" altLang="ko-KR" kern="0" dirty="0" smtClean="0"/>
              <a:t>4: bitrate </a:t>
            </a:r>
            <a:r>
              <a:rPr lang="en-US" altLang="ko-KR" kern="0" dirty="0" smtClean="0"/>
              <a:t>}</a:t>
            </a:r>
          </a:p>
          <a:p>
            <a:pPr lvl="2"/>
            <a:endParaRPr lang="en-US" altLang="ko-KR" kern="0" dirty="0"/>
          </a:p>
          <a:p>
            <a:pPr lvl="1"/>
            <a:r>
              <a:rPr lang="en-US" altLang="ko-KR" kern="0" dirty="0" smtClean="0"/>
              <a:t>Action</a:t>
            </a:r>
            <a:endParaRPr lang="en-US" altLang="ko-KR" kern="0" dirty="0"/>
          </a:p>
          <a:p>
            <a:pPr lvl="2"/>
            <a:r>
              <a:rPr lang="en-US" altLang="ko-KR" kern="0" dirty="0" smtClean="0"/>
              <a:t>AP X Bitrate Level</a:t>
            </a:r>
          </a:p>
          <a:p>
            <a:pPr lvl="2"/>
            <a:r>
              <a:rPr lang="en-US" altLang="ko-KR" kern="0" dirty="0" smtClean="0"/>
              <a:t>Ex) Action 6 is</a:t>
            </a:r>
          </a:p>
          <a:p>
            <a:pPr lvl="3"/>
            <a:r>
              <a:rPr lang="en-US" altLang="ko-KR" kern="0" dirty="0" smtClean="0"/>
              <a:t>Assumption: </a:t>
            </a:r>
          </a:p>
          <a:p>
            <a:pPr lvl="4"/>
            <a:r>
              <a:rPr lang="en-US" altLang="ko-KR" kern="0" dirty="0" smtClean="0"/>
              <a:t># of AP = 3</a:t>
            </a:r>
            <a:endParaRPr lang="en-US" altLang="ko-KR" kern="0" dirty="0" smtClean="0"/>
          </a:p>
          <a:p>
            <a:pPr lvl="4"/>
            <a:r>
              <a:rPr lang="en-US" altLang="ko-KR" kern="0" dirty="0" smtClean="0"/>
              <a:t># of bitrate level = 5</a:t>
            </a:r>
          </a:p>
          <a:p>
            <a:pPr lvl="3"/>
            <a:r>
              <a:rPr lang="en-US" altLang="ko-KR" kern="0" dirty="0" smtClean="0"/>
              <a:t>6 = 5 x 1 + 1</a:t>
            </a:r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Overview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2771800" y="5445224"/>
            <a:ext cx="216024" cy="2880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31840" y="5445224"/>
            <a:ext cx="216024" cy="2880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2411760" y="5746915"/>
            <a:ext cx="649537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rgbClr val="FF0000"/>
                </a:solidFill>
              </a:rPr>
              <a:t>Index of AP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3059832" y="5749225"/>
            <a:ext cx="780983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rgbClr val="FF0000"/>
                </a:solidFill>
              </a:rPr>
              <a:t>Index of bitrate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51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내용 개체 틀 2"/>
              <p:cNvSpPr txBox="1">
                <a:spLocks/>
              </p:cNvSpPr>
              <p:nvPr/>
            </p:nvSpPr>
            <p:spPr bwMode="auto">
              <a:xfrm>
                <a:off x="468313" y="1052514"/>
                <a:ext cx="8229600" cy="47428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itchFamily="2" charset="2"/>
                  <a:buChar char="q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Font typeface="굴림" panose="020B0600000101010101" pitchFamily="50" charset="-127"/>
                  <a:buChar char="‒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anose="05000000000000000000" pitchFamily="2" charset="2"/>
                  <a:buChar char="ú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Font typeface="Wingdings" panose="05000000000000000000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en-US" altLang="ko-KR" kern="0" dirty="0" smtClean="0"/>
                  <a:t>Q-Learning</a:t>
                </a:r>
              </a:p>
              <a:p>
                <a:pPr lvl="1"/>
                <a:r>
                  <a:rPr lang="en-US" altLang="ko-KR" kern="0" dirty="0" smtClean="0"/>
                  <a:t>Reward</a:t>
                </a:r>
                <a:endParaRPr lang="en-US" altLang="ko-KR" kern="0" dirty="0"/>
              </a:p>
              <a:p>
                <a:pPr lvl="2"/>
                <a:r>
                  <a:rPr lang="en-US" altLang="ko-KR" dirty="0" smtClean="0"/>
                  <a:t>Problem Formulation</a:t>
                </a:r>
                <a:r>
                  <a:rPr lang="ko-KR" altLang="en-US" dirty="0" smtClean="0"/>
                  <a:t>의</a:t>
                </a:r>
                <a:endParaRPr lang="en-US" altLang="ko-KR" dirty="0" smtClean="0"/>
              </a:p>
              <a:p>
                <a:pPr lvl="3"/>
                <a:r>
                  <a:rPr lang="en-US" altLang="ko-KR" dirty="0" smtClean="0"/>
                  <a:t>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sup>
                          <m:e>
                            <m:sSub>
                              <m:sSub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𝑃𝑆𝑁𝑅</m:t>
                            </m:r>
                            <m:d>
                              <m:d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𝑟𝑒𝑞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𝑃𝑆𝑁𝑅</m:t>
                            </m:r>
                            <m:d>
                              <m:d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𝑠𝑒𝑟𝑣𝑖𝑐𝑒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,0}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dirty="0" smtClean="0"/>
              </a:p>
              <a:p>
                <a:pPr lvl="3"/>
                <a:r>
                  <a:rPr lang="ko-KR" altLang="en-US" dirty="0" smtClean="0"/>
                  <a:t>최적의 해 일 수록 </a:t>
                </a:r>
                <a:r>
                  <a:rPr lang="en-US" altLang="ko-KR" dirty="0" smtClean="0"/>
                  <a:t>required bitrate</a:t>
                </a:r>
                <a:r>
                  <a:rPr lang="ko-KR" altLang="en-US" dirty="0" smtClean="0"/>
                  <a:t>에 맞춤으로써 위 식이 작음</a:t>
                </a:r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Reward formulation</a:t>
                </a:r>
              </a:p>
              <a:p>
                <a:pPr lvl="3"/>
                <a:r>
                  <a:rPr lang="en-US" altLang="ko-KR" dirty="0" smtClean="0"/>
                  <a:t>100 –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𝐶𝑎𝑙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𝑜𝑝𝑡𝑖𝑚𝑎𝑙</m:t>
                        </m:r>
                      </m:sub>
                    </m:sSub>
                  </m:oMath>
                </a14:m>
                <a:r>
                  <a:rPr lang="en-US" altLang="ko-KR" kern="0" dirty="0" smtClean="0"/>
                  <a:t> </a:t>
                </a:r>
                <a:r>
                  <a:rPr lang="ko-KR" altLang="en-US" kern="0" dirty="0" smtClean="0"/>
                  <a:t>대비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𝐶𝑎𝑙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𝐷𝑄𝑁</m:t>
                        </m:r>
                      </m:sub>
                    </m:sSub>
                  </m:oMath>
                </a14:m>
                <a:r>
                  <a:rPr lang="en-US" altLang="ko-KR" kern="0" dirty="0" smtClean="0"/>
                  <a:t> </a:t>
                </a:r>
                <a:r>
                  <a:rPr lang="ko-KR" altLang="en-US" kern="0" dirty="0" smtClean="0"/>
                  <a:t>백분율</a:t>
                </a:r>
                <a:r>
                  <a:rPr lang="en-US" altLang="ko-KR" kern="0" dirty="0" smtClean="0"/>
                  <a:t>)</a:t>
                </a:r>
              </a:p>
              <a:p>
                <a:pPr lvl="3"/>
                <a:r>
                  <a:rPr lang="en-US" altLang="ko-KR" dirty="0"/>
                  <a:t>Cal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sup>
                          <m:e>
                            <m:sSub>
                              <m:sSub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𝑃𝑆𝑁𝑅</m:t>
                            </m:r>
                            <m:d>
                              <m:d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𝑟𝑒𝑞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𝑃𝑆𝑁𝑅</m:t>
                            </m:r>
                            <m:d>
                              <m:d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𝑠𝑒𝑟𝑣𝑖𝑐𝑒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,0}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kern="0" dirty="0" smtClean="0"/>
              </a:p>
              <a:p>
                <a:pPr lvl="3"/>
                <a:r>
                  <a:rPr lang="ko-KR" altLang="en-US" kern="0" dirty="0" smtClean="0"/>
                  <a:t>해당 값을 최대화</a:t>
                </a:r>
                <a:endParaRPr lang="en-US" altLang="ko-KR" kern="0" dirty="0" smtClean="0"/>
              </a:p>
              <a:p>
                <a:pPr lvl="2"/>
                <a:r>
                  <a:rPr lang="en-US" altLang="ko-KR" kern="0" dirty="0" smtClean="0"/>
                  <a:t>Q-value </a:t>
                </a:r>
                <a:r>
                  <a:rPr lang="ko-KR" altLang="en-US" kern="0" dirty="0" smtClean="0"/>
                  <a:t>값을 높임으로써 </a:t>
                </a:r>
                <a:r>
                  <a:rPr lang="en-US" altLang="ko-KR" kern="0" dirty="0" smtClean="0"/>
                  <a:t>DQN solution</a:t>
                </a:r>
                <a:r>
                  <a:rPr lang="ko-KR" altLang="en-US" kern="0" dirty="0" smtClean="0"/>
                  <a:t>이 </a:t>
                </a:r>
                <a:r>
                  <a:rPr lang="en-US" altLang="ko-KR" kern="0" dirty="0" smtClean="0"/>
                  <a:t>Optimal solution </a:t>
                </a:r>
                <a:r>
                  <a:rPr lang="ko-KR" altLang="en-US" kern="0" dirty="0" smtClean="0"/>
                  <a:t>에</a:t>
                </a:r>
                <a:r>
                  <a:rPr lang="en-US" altLang="ko-KR" kern="0" dirty="0"/>
                  <a:t> </a:t>
                </a:r>
                <a:r>
                  <a:rPr lang="ko-KR" altLang="en-US" kern="0" dirty="0" smtClean="0"/>
                  <a:t>가깝도록 </a:t>
                </a:r>
                <a:r>
                  <a:rPr lang="en-US" altLang="ko-KR" kern="0" dirty="0" smtClean="0"/>
                  <a:t>action(AP</a:t>
                </a:r>
                <a:r>
                  <a:rPr lang="ko-KR" altLang="en-US" kern="0" dirty="0" smtClean="0"/>
                  <a:t>과</a:t>
                </a:r>
                <a:r>
                  <a:rPr lang="en-US" altLang="ko-KR" kern="0" dirty="0" smtClean="0"/>
                  <a:t> </a:t>
                </a:r>
                <a:r>
                  <a:rPr lang="en-US" altLang="ko-KR" kern="0" dirty="0"/>
                  <a:t>b</a:t>
                </a:r>
                <a:r>
                  <a:rPr lang="en-US" altLang="ko-KR" kern="0" dirty="0" smtClean="0"/>
                  <a:t>itrate level)</a:t>
                </a:r>
                <a:r>
                  <a:rPr lang="ko-KR" altLang="en-US" kern="0" dirty="0" smtClean="0"/>
                  <a:t>을 조정</a:t>
                </a:r>
                <a:endParaRPr lang="en-US" altLang="ko-KR" kern="0" dirty="0" smtClean="0"/>
              </a:p>
            </p:txBody>
          </p:sp>
        </mc:Choice>
        <mc:Fallback>
          <p:sp>
            <p:nvSpPr>
              <p:cNvPr id="9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3" y="1052514"/>
                <a:ext cx="8229600" cy="4742877"/>
              </a:xfrm>
              <a:prstGeom prst="rect">
                <a:avLst/>
              </a:prstGeom>
              <a:blipFill>
                <a:blip r:embed="rId3"/>
                <a:stretch>
                  <a:fillRect l="-593" t="-1028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Overview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89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98327</TotalTime>
  <Words>584</Words>
  <Application>Microsoft Office PowerPoint</Application>
  <PresentationFormat>화면 슬라이드 쇼(4:3)</PresentationFormat>
  <Paragraphs>181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굴림</vt:lpstr>
      <vt:lpstr>맑은 고딕</vt:lpstr>
      <vt:lpstr>Arial</vt:lpstr>
      <vt:lpstr>Cambria Math</vt:lpstr>
      <vt:lpstr>Tahoma</vt:lpstr>
      <vt:lpstr>Wingdings</vt:lpstr>
      <vt:lpstr>pres</vt:lpstr>
      <vt:lpstr>Research   Jae Jun Ha  Media Computing and Networking Laboratory POSTECH  2019-07-20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Current</vt:lpstr>
      <vt:lpstr>Current</vt:lpstr>
      <vt:lpstr>Current</vt:lpstr>
      <vt:lpstr>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하재준</cp:lastModifiedBy>
  <cp:revision>7119</cp:revision>
  <cp:lastPrinted>2018-08-16T16:32:18Z</cp:lastPrinted>
  <dcterms:created xsi:type="dcterms:W3CDTF">2010-07-29T14:05:23Z</dcterms:created>
  <dcterms:modified xsi:type="dcterms:W3CDTF">2019-07-20T00:51:37Z</dcterms:modified>
</cp:coreProperties>
</file>