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7"/>
  </p:notesMasterIdLst>
  <p:handoutMasterIdLst>
    <p:handoutMasterId r:id="rId28"/>
  </p:handoutMasterIdLst>
  <p:sldIdLst>
    <p:sldId id="497" r:id="rId2"/>
    <p:sldId id="591" r:id="rId3"/>
    <p:sldId id="598" r:id="rId4"/>
    <p:sldId id="595" r:id="rId5"/>
    <p:sldId id="596" r:id="rId6"/>
    <p:sldId id="597" r:id="rId7"/>
    <p:sldId id="589" r:id="rId8"/>
    <p:sldId id="601" r:id="rId9"/>
    <p:sldId id="599" r:id="rId10"/>
    <p:sldId id="592" r:id="rId11"/>
    <p:sldId id="593" r:id="rId12"/>
    <p:sldId id="577" r:id="rId13"/>
    <p:sldId id="590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587" r:id="rId25"/>
    <p:sldId id="594" r:id="rId2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93" autoAdjust="0"/>
  </p:normalViewPr>
  <p:slideViewPr>
    <p:cSldViewPr>
      <p:cViewPr varScale="1">
        <p:scale>
          <a:sx n="76" d="100"/>
          <a:sy n="76" d="100"/>
        </p:scale>
        <p:origin x="1070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/>
              <a:t>세미나 발표를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http://www.cisco.com/c/dam/en/us/solutions/collateral/service-provider/visual-networking-index-vni/mobile-white-paper-c11-520862.doc/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10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82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935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>
                <a:sym typeface="굴림" pitchFamily="50" charset="-127"/>
              </a:rPr>
              <a:t>버퍼 정보는 뒤에</a:t>
            </a:r>
            <a:endParaRPr kumimoji="0" lang="en-US" altLang="ko-KR" kern="0" dirty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6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버퍼길이가 음수면 </a:t>
            </a:r>
            <a:r>
              <a:rPr lang="ko-KR" altLang="en-US" dirty="0" err="1"/>
              <a:t>언더플로</a:t>
            </a:r>
            <a:endParaRPr lang="en-US" altLang="ko-KR" dirty="0"/>
          </a:p>
          <a:p>
            <a:r>
              <a:rPr lang="ko-KR" altLang="en-US" dirty="0"/>
              <a:t>현재 요청하는 세그먼트 시간과 이전에 요청한 세그먼트 시간 차이 보다 재생할 수 있는 길이가 더 </a:t>
            </a:r>
            <a:r>
              <a:rPr lang="ko-KR" altLang="en-US" dirty="0" err="1"/>
              <a:t>쌓여있어야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버퍼 상태에 따라 현재 필요한 세그먼트의 요청을 지연한다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C(x): </a:t>
            </a:r>
            <a:r>
              <a:rPr lang="ko-KR" altLang="en-US" dirty="0"/>
              <a:t>마진 함수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버퍼 중앙 값 가지고 고려</a:t>
            </a:r>
            <a:r>
              <a:rPr lang="en-US" altLang="ko-KR" dirty="0">
                <a:sym typeface="Wingdings" panose="05000000000000000000" pitchFamily="2" charset="2"/>
              </a:rPr>
              <a:t>, Thresh </a:t>
            </a:r>
            <a:r>
              <a:rPr lang="ko-KR" altLang="en-US" dirty="0">
                <a:sym typeface="Wingdings" panose="05000000000000000000" pitchFamily="2" charset="2"/>
              </a:rPr>
              <a:t>보다 작다면 </a:t>
            </a:r>
            <a:r>
              <a:rPr lang="ko-KR" altLang="en-US" dirty="0" err="1">
                <a:sym typeface="Wingdings" panose="05000000000000000000" pitchFamily="2" charset="2"/>
              </a:rPr>
              <a:t>언더플로우</a:t>
            </a:r>
            <a:r>
              <a:rPr lang="ko-KR" altLang="en-US" dirty="0">
                <a:sym typeface="Wingdings" panose="05000000000000000000" pitchFamily="2" charset="2"/>
              </a:rPr>
              <a:t> 발생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전체 </a:t>
            </a:r>
            <a:r>
              <a:rPr lang="en-US" altLang="ko-KR" dirty="0">
                <a:sym typeface="Wingdings" panose="05000000000000000000" pitchFamily="2" charset="2"/>
              </a:rPr>
              <a:t>bitrate </a:t>
            </a:r>
            <a:r>
              <a:rPr lang="ko-KR" altLang="en-US" dirty="0">
                <a:sym typeface="Wingdings" panose="05000000000000000000" pitchFamily="2" charset="2"/>
              </a:rPr>
              <a:t>줄이도록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47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DASH</a:t>
            </a:r>
            <a:r>
              <a:rPr lang="ko-KR" altLang="en-US" dirty="0"/>
              <a:t>는 </a:t>
            </a:r>
            <a:r>
              <a:rPr lang="en-US" altLang="ko-KR" dirty="0"/>
              <a:t>MA</a:t>
            </a:r>
            <a:r>
              <a:rPr lang="ko-KR" altLang="en-US" dirty="0"/>
              <a:t>기법을 사용해서 </a:t>
            </a:r>
            <a:r>
              <a:rPr lang="en-US" altLang="ko-KR" dirty="0" err="1"/>
              <a:t>bw</a:t>
            </a:r>
            <a:r>
              <a:rPr lang="ko-KR" altLang="en-US" dirty="0"/>
              <a:t>를 예측하기 때문에 </a:t>
            </a:r>
            <a:r>
              <a:rPr lang="en-US" altLang="ko-KR" dirty="0"/>
              <a:t>BW</a:t>
            </a:r>
            <a:r>
              <a:rPr lang="ko-KR" altLang="en-US" dirty="0"/>
              <a:t>의 급격한 변화를 감지 못함</a:t>
            </a:r>
            <a:r>
              <a:rPr lang="en-US" altLang="ko-KR" dirty="0"/>
              <a:t>, </a:t>
            </a:r>
            <a:r>
              <a:rPr lang="ko-KR" altLang="en-US" dirty="0"/>
              <a:t>그래서 </a:t>
            </a:r>
            <a:r>
              <a:rPr lang="en-US" altLang="ko-KR" dirty="0"/>
              <a:t>BW</a:t>
            </a:r>
            <a:r>
              <a:rPr lang="ko-KR" altLang="en-US" dirty="0"/>
              <a:t>보다 크게 </a:t>
            </a:r>
            <a:r>
              <a:rPr lang="en-US" altLang="ko-KR" dirty="0"/>
              <a:t>bitrate</a:t>
            </a:r>
            <a:r>
              <a:rPr lang="ko-KR" altLang="en-US" dirty="0"/>
              <a:t>를 선택하게 되고 </a:t>
            </a:r>
            <a:r>
              <a:rPr lang="en-US" altLang="ko-KR" dirty="0"/>
              <a:t>underflow</a:t>
            </a:r>
            <a:r>
              <a:rPr lang="ko-KR" altLang="en-US" dirty="0"/>
              <a:t>가 자주 발생</a:t>
            </a:r>
            <a:endParaRPr lang="en-US" altLang="ko-KR" dirty="0"/>
          </a:p>
          <a:p>
            <a:r>
              <a:rPr lang="en-US" altLang="ko-KR" dirty="0"/>
              <a:t>PANDA</a:t>
            </a:r>
            <a:r>
              <a:rPr lang="ko-KR" altLang="en-US" dirty="0"/>
              <a:t>는 </a:t>
            </a:r>
            <a:r>
              <a:rPr lang="en-US" altLang="ko-KR" dirty="0"/>
              <a:t>AIMD </a:t>
            </a:r>
            <a:r>
              <a:rPr lang="ko-KR" altLang="en-US" dirty="0"/>
              <a:t>기법 이용해서 </a:t>
            </a:r>
            <a:r>
              <a:rPr lang="en-US" altLang="ko-KR" dirty="0"/>
              <a:t>bitrate </a:t>
            </a:r>
            <a:r>
              <a:rPr lang="ko-KR" altLang="en-US" dirty="0"/>
              <a:t>선택</a:t>
            </a:r>
            <a:r>
              <a:rPr lang="en-US" altLang="ko-KR" dirty="0"/>
              <a:t>,  buffered</a:t>
            </a:r>
            <a:r>
              <a:rPr lang="ko-KR" altLang="en-US" dirty="0"/>
              <a:t> </a:t>
            </a:r>
            <a:r>
              <a:rPr lang="en-US" altLang="ko-KR" dirty="0"/>
              <a:t>playback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이 높은 상태로 유지됨</a:t>
            </a:r>
            <a:endParaRPr lang="en-US" altLang="ko-KR" dirty="0"/>
          </a:p>
          <a:p>
            <a:r>
              <a:rPr lang="en-US" altLang="ko-KR" dirty="0"/>
              <a:t>BOLA</a:t>
            </a:r>
            <a:r>
              <a:rPr lang="ko-KR" altLang="en-US" dirty="0"/>
              <a:t>는 </a:t>
            </a:r>
            <a:r>
              <a:rPr lang="en-US" altLang="ko-KR" dirty="0"/>
              <a:t>buffer </a:t>
            </a:r>
            <a:r>
              <a:rPr lang="ko-KR" altLang="en-US" dirty="0"/>
              <a:t>기반으로 </a:t>
            </a:r>
            <a:r>
              <a:rPr lang="en-US" altLang="ko-KR" dirty="0"/>
              <a:t>rate adaptation</a:t>
            </a:r>
            <a:r>
              <a:rPr lang="ko-KR" altLang="en-US" dirty="0"/>
              <a:t>하기 때문에 </a:t>
            </a:r>
            <a:r>
              <a:rPr lang="en-US" altLang="ko-KR" dirty="0"/>
              <a:t>BW</a:t>
            </a:r>
            <a:r>
              <a:rPr lang="ko-KR" altLang="en-US" dirty="0"/>
              <a:t>의 급격한 변화 감지 못함 </a:t>
            </a:r>
            <a:r>
              <a:rPr lang="en-US" altLang="ko-KR" dirty="0"/>
              <a:t>underflow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803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DASH</a:t>
            </a:r>
            <a:r>
              <a:rPr lang="ko-KR" altLang="en-US" dirty="0"/>
              <a:t>는 </a:t>
            </a:r>
            <a:r>
              <a:rPr lang="en-US" altLang="ko-KR" dirty="0"/>
              <a:t>MA</a:t>
            </a:r>
            <a:r>
              <a:rPr lang="ko-KR" altLang="en-US" dirty="0"/>
              <a:t>기법을 사용해서 </a:t>
            </a:r>
            <a:r>
              <a:rPr lang="en-US" altLang="ko-KR" dirty="0" err="1"/>
              <a:t>bw</a:t>
            </a:r>
            <a:r>
              <a:rPr lang="ko-KR" altLang="en-US" dirty="0"/>
              <a:t>를 예측하기 때문에 </a:t>
            </a:r>
            <a:r>
              <a:rPr lang="en-US" altLang="ko-KR" dirty="0"/>
              <a:t>BW</a:t>
            </a:r>
            <a:r>
              <a:rPr lang="ko-KR" altLang="en-US" dirty="0"/>
              <a:t>의 급격한 변화를 감지 못함</a:t>
            </a:r>
            <a:r>
              <a:rPr lang="en-US" altLang="ko-KR" dirty="0"/>
              <a:t>, </a:t>
            </a:r>
            <a:r>
              <a:rPr lang="ko-KR" altLang="en-US" dirty="0"/>
              <a:t>그래서 </a:t>
            </a:r>
            <a:r>
              <a:rPr lang="en-US" altLang="ko-KR" dirty="0"/>
              <a:t>BW</a:t>
            </a:r>
            <a:r>
              <a:rPr lang="ko-KR" altLang="en-US" dirty="0"/>
              <a:t>보다 크게 </a:t>
            </a:r>
            <a:r>
              <a:rPr lang="en-US" altLang="ko-KR" dirty="0"/>
              <a:t>bitrate</a:t>
            </a:r>
            <a:r>
              <a:rPr lang="ko-KR" altLang="en-US" dirty="0"/>
              <a:t>를 선택하게 되고 </a:t>
            </a:r>
            <a:r>
              <a:rPr lang="en-US" altLang="ko-KR" dirty="0"/>
              <a:t>underflow</a:t>
            </a:r>
            <a:r>
              <a:rPr lang="ko-KR" altLang="en-US" dirty="0"/>
              <a:t>가 자주 발생</a:t>
            </a:r>
            <a:endParaRPr lang="en-US" altLang="ko-KR" dirty="0"/>
          </a:p>
          <a:p>
            <a:r>
              <a:rPr lang="en-US" altLang="ko-KR" dirty="0"/>
              <a:t>PANDA</a:t>
            </a:r>
            <a:r>
              <a:rPr lang="ko-KR" altLang="en-US" dirty="0"/>
              <a:t>는 </a:t>
            </a:r>
            <a:r>
              <a:rPr lang="en-US" altLang="ko-KR" dirty="0"/>
              <a:t>AIMD </a:t>
            </a:r>
            <a:r>
              <a:rPr lang="ko-KR" altLang="en-US" dirty="0"/>
              <a:t>기법 이용해서 </a:t>
            </a:r>
            <a:r>
              <a:rPr lang="en-US" altLang="ko-KR" dirty="0"/>
              <a:t>bitrate </a:t>
            </a:r>
            <a:r>
              <a:rPr lang="ko-KR" altLang="en-US" dirty="0"/>
              <a:t>선택</a:t>
            </a:r>
            <a:r>
              <a:rPr lang="en-US" altLang="ko-KR" dirty="0"/>
              <a:t>,  buffered</a:t>
            </a:r>
            <a:r>
              <a:rPr lang="ko-KR" altLang="en-US" dirty="0"/>
              <a:t> </a:t>
            </a:r>
            <a:r>
              <a:rPr lang="en-US" altLang="ko-KR" dirty="0"/>
              <a:t>playback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이 높은 상태로 유지됨</a:t>
            </a:r>
            <a:endParaRPr lang="en-US" altLang="ko-KR" dirty="0"/>
          </a:p>
          <a:p>
            <a:r>
              <a:rPr lang="en-US" altLang="ko-KR" dirty="0"/>
              <a:t>BOLA</a:t>
            </a:r>
            <a:r>
              <a:rPr lang="ko-KR" altLang="en-US" dirty="0"/>
              <a:t>는 </a:t>
            </a:r>
            <a:r>
              <a:rPr lang="en-US" altLang="ko-KR" dirty="0"/>
              <a:t>buffer </a:t>
            </a:r>
            <a:r>
              <a:rPr lang="ko-KR" altLang="en-US" dirty="0"/>
              <a:t>기반으로 </a:t>
            </a:r>
            <a:r>
              <a:rPr lang="en-US" altLang="ko-KR" dirty="0"/>
              <a:t>rate adaptation</a:t>
            </a:r>
            <a:r>
              <a:rPr lang="ko-KR" altLang="en-US" dirty="0"/>
              <a:t>하기 때문에 </a:t>
            </a:r>
            <a:r>
              <a:rPr lang="en-US" altLang="ko-KR" dirty="0"/>
              <a:t>BW</a:t>
            </a:r>
            <a:r>
              <a:rPr lang="ko-KR" altLang="en-US" dirty="0"/>
              <a:t>의 급격한 변화 감지 못함 </a:t>
            </a:r>
            <a:r>
              <a:rPr lang="en-US" altLang="ko-KR" dirty="0"/>
              <a:t>underflow </a:t>
            </a:r>
            <a:r>
              <a:rPr lang="ko-KR" altLang="en-US" dirty="0"/>
              <a:t>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49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24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85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Structure-of-HTTP-adaptive-streaming_fig1_33153777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christian.timmerer/dynamic-adaptive-streaming-over-http-from-content-creation-to-consump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dirty="0"/>
              <a:t>Congestion-aware HTTP adaptive streaming over SDN-enabled Wi-Fi network</a:t>
            </a:r>
            <a:br>
              <a:rPr lang="en-US" altLang="ko-KR" dirty="0"/>
            </a:br>
            <a:br>
              <a:rPr lang="en-US" altLang="ko-KR" sz="3600" dirty="0"/>
            </a:br>
            <a:r>
              <a:rPr lang="en-US" altLang="ko-KR" sz="2000" b="0" dirty="0" err="1">
                <a:effectLst/>
              </a:rPr>
              <a:t>Hyunmin</a:t>
            </a:r>
            <a:r>
              <a:rPr lang="en-US" altLang="ko-KR" sz="2000" b="0" dirty="0">
                <a:effectLst/>
              </a:rPr>
              <a:t> Noh, </a:t>
            </a:r>
            <a:r>
              <a:rPr lang="en-US" altLang="ko-KR" sz="2000" b="0" dirty="0" err="1">
                <a:effectLst/>
              </a:rPr>
              <a:t>Hwanwook</a:t>
            </a:r>
            <a:r>
              <a:rPr lang="en-US" altLang="ko-KR" sz="2000" b="0" dirty="0">
                <a:effectLst/>
              </a:rPr>
              <a:t> Lee, </a:t>
            </a:r>
            <a:r>
              <a:rPr lang="en-US" altLang="ko-KR" sz="2000" b="0" dirty="0" err="1">
                <a:effectLst/>
              </a:rPr>
              <a:t>Yunmin</a:t>
            </a:r>
            <a:r>
              <a:rPr lang="en-US" altLang="ko-KR" sz="2000" b="0" dirty="0">
                <a:effectLst/>
              </a:rPr>
              <a:t> Go, and </a:t>
            </a:r>
            <a:r>
              <a:rPr lang="en-US" altLang="ko-KR" sz="2000" b="0" dirty="0" err="1">
                <a:effectLst/>
              </a:rPr>
              <a:t>Hwangjun</a:t>
            </a:r>
            <a:r>
              <a:rPr lang="en-US" altLang="ko-KR" sz="2000" b="0" dirty="0">
                <a:effectLst/>
              </a:rPr>
              <a:t> Song</a:t>
            </a:r>
            <a:br>
              <a:rPr lang="en-US" altLang="ko-KR" b="0" dirty="0">
                <a:effectLst/>
              </a:rPr>
            </a:br>
            <a:r>
              <a:rPr lang="en-US" altLang="ko-KR" b="0" dirty="0">
                <a:solidFill>
                  <a:schemeClr val="bg2">
                    <a:lumMod val="75000"/>
                  </a:schemeClr>
                </a:solidFill>
                <a:effectLst/>
              </a:rPr>
              <a:t>- Jae Jun Ha -</a:t>
            </a:r>
            <a:endParaRPr lang="ko-KR" alt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212B-E6B3-4ADF-900C-BD1B625D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5346F-89B8-41C0-8FE8-7FE9EFB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Propose SDN-assisted HTTP streaming system over Wi-Fi networks</a:t>
            </a:r>
          </a:p>
          <a:p>
            <a:pPr lvl="1"/>
            <a:r>
              <a:rPr lang="en-US" altLang="ko-KR" dirty="0"/>
              <a:t>To consider overall network situation, used </a:t>
            </a:r>
            <a:r>
              <a:rPr lang="en-US" altLang="ko-KR" dirty="0">
                <a:solidFill>
                  <a:srgbClr val="FF0000"/>
                </a:solidFill>
              </a:rPr>
              <a:t>SDN controller</a:t>
            </a:r>
          </a:p>
          <a:p>
            <a:pPr lvl="1"/>
            <a:r>
              <a:rPr lang="en-US" altLang="ko-KR" dirty="0"/>
              <a:t>Based on network situation, adjusted DASH clients’ </a:t>
            </a:r>
            <a:r>
              <a:rPr lang="en-US" altLang="ko-KR" dirty="0">
                <a:solidFill>
                  <a:srgbClr val="FF0000"/>
                </a:solidFill>
              </a:rPr>
              <a:t>bitrate level</a:t>
            </a:r>
          </a:p>
          <a:p>
            <a:pPr lvl="1"/>
            <a:r>
              <a:rPr lang="en-US" altLang="ko-KR" dirty="0"/>
              <a:t>To consider congestion, used </a:t>
            </a:r>
            <a:r>
              <a:rPr lang="en-US" altLang="ko-KR" dirty="0">
                <a:solidFill>
                  <a:srgbClr val="FF0000"/>
                </a:solidFill>
              </a:rPr>
              <a:t>time constraint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To maximize the </a:t>
            </a:r>
            <a:r>
              <a:rPr lang="en-US" altLang="ko-KR" dirty="0">
                <a:solidFill>
                  <a:srgbClr val="FF0000"/>
                </a:solidFill>
              </a:rPr>
              <a:t>overall video quality</a:t>
            </a:r>
            <a:r>
              <a:rPr lang="en-US" altLang="ko-KR" dirty="0"/>
              <a:t> of clients while considering congestion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26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212B-E6B3-4ADF-900C-BD1B625D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5346F-89B8-41C0-8FE8-7FE9EFB9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623" y="1052513"/>
            <a:ext cx="3621857" cy="5184775"/>
          </a:xfrm>
        </p:spPr>
        <p:txBody>
          <a:bodyPr/>
          <a:lstStyle/>
          <a:p>
            <a:r>
              <a:rPr lang="en-US" altLang="ko-KR" dirty="0"/>
              <a:t>SDN Controller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Collects</a:t>
            </a:r>
            <a:r>
              <a:rPr lang="en-US" altLang="ko-KR" dirty="0"/>
              <a:t> resources periodically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Media Server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Includes</a:t>
            </a:r>
            <a:r>
              <a:rPr lang="en-US" altLang="ko-KR" dirty="0"/>
              <a:t> DASH segments and MPD file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Access Point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Modifies</a:t>
            </a:r>
            <a:r>
              <a:rPr lang="en-US" altLang="ko-KR" dirty="0"/>
              <a:t> bitrate level determined from SDN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DASH Client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E9212C-29BE-441C-8CC8-F99039F5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5279975" cy="47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8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Workflow</a:t>
            </a:r>
          </a:p>
        </p:txBody>
      </p:sp>
      <p:sp>
        <p:nvSpPr>
          <p:cNvPr id="5" name="포인트가 7개인 별 4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20636-A99D-4581-A4A5-30B00F30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19" y="1268760"/>
            <a:ext cx="5297761" cy="49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0CE9D-C228-45AB-925C-36EC4162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8">
                <a:extLst>
                  <a:ext uri="{FF2B5EF4-FFF2-40B4-BE49-F238E27FC236}">
                    <a16:creationId xmlns:a16="http://schemas.microsoft.com/office/drawing/2014/main" id="{F0995E7F-5147-4E94-9418-9E3B9E33E9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1385246"/>
                  </p:ext>
                </p:extLst>
              </p:nvPr>
            </p:nvGraphicFramePr>
            <p:xfrm>
              <a:off x="468313" y="1275745"/>
              <a:ext cx="8229600" cy="4817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761850028"/>
                        </a:ext>
                      </a:extLst>
                    </a:gridCol>
                    <a:gridCol w="6583680">
                      <a:extLst>
                        <a:ext uri="{9D8B030D-6E8A-4147-A177-3AD203B41FA5}">
                          <a16:colId xmlns:a16="http://schemas.microsoft.com/office/drawing/2014/main" val="3306677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ko-KR" sz="12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82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Bitrate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634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Bitrate vector of clients</a:t>
                          </a:r>
                          <a:endParaRPr lang="ko-KR" sz="12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955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𝐁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𝑀𝑃𝐷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Set of segment bitrates in MPD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9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Segment duration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79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𝑡h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Threshold of buffered playback time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940272"/>
                      </a:ext>
                    </a:extLst>
                  </a:tr>
                  <a:tr h="3674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𝑚𝑒𝑑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ko-KR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Median of buffered playback time of all clients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576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Buffered playback time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400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𝑢𝑛𝑖𝑡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Unit time of each slot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7128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Estimated bandwidth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9189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𝑙𝑎𝑠𝑡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Index of last downloaded segment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0876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𝑜𝑓𝑓𝑠𝑒𝑡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Index of offset segment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2466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Time at which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2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 client requests 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segment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034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8">
                <a:extLst>
                  <a:ext uri="{FF2B5EF4-FFF2-40B4-BE49-F238E27FC236}">
                    <a16:creationId xmlns:a16="http://schemas.microsoft.com/office/drawing/2014/main" id="{F0995E7F-5147-4E94-9418-9E3B9E33E9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1385246"/>
                  </p:ext>
                </p:extLst>
              </p:nvPr>
            </p:nvGraphicFramePr>
            <p:xfrm>
              <a:off x="468313" y="1275745"/>
              <a:ext cx="8229600" cy="48175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920">
                      <a:extLst>
                        <a:ext uri="{9D8B030D-6E8A-4147-A177-3AD203B41FA5}">
                          <a16:colId xmlns:a16="http://schemas.microsoft.com/office/drawing/2014/main" val="2761850028"/>
                        </a:ext>
                      </a:extLst>
                    </a:gridCol>
                    <a:gridCol w="6583680">
                      <a:extLst>
                        <a:ext uri="{9D8B030D-6E8A-4147-A177-3AD203B41FA5}">
                          <a16:colId xmlns:a16="http://schemas.microsoft.com/office/drawing/2014/main" val="3306677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ko-KR" sz="12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82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101639" r="-401111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101639" r="-185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6341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201639" r="-401111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Bitrate vector of clients</a:t>
                          </a:r>
                          <a:endParaRPr lang="ko-KR" sz="12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0955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301639" r="-401111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Set of segment bitrates in MPD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96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408333" r="-401111" b="-8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Segment duration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790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500000" r="-40111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Threshold of buffered playback time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940272"/>
                      </a:ext>
                    </a:extLst>
                  </a:tr>
                  <a:tr h="36747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600000" r="-40111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Median of buffered playback time of all clients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576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700000" r="-401111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700000" r="-185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400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813333" r="-40111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Unit time of each slot</a:t>
                          </a:r>
                          <a:endParaRPr 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7128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898361" r="-40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898361" r="-18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189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998361" r="-4011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998361" r="-18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876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1098361" r="-4011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1098361" r="-18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466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0" t="-1198361" r="-4011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69" t="-1198361" r="-18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034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8212B-E6B3-4ADF-900C-BD1B625D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E5346F-89B8-41C0-8FE8-7FE9EFB9A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Goal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Subject to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Where</a:t>
                </a:r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𝑃𝑆𝑁𝑅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𝑢𝑛𝑖𝑡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/2)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𝑢𝑛𝑖𝑡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/2)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ko-KR" sz="1800" dirty="0">
                    <a:latin typeface="Cambria Math" panose="02040503050406030204" pitchFamily="18" charset="0"/>
                  </a:rPr>
                  <a:t>to avoid a sudden quality change</a:t>
                </a:r>
              </a:p>
              <a:p>
                <a:pPr lvl="1"/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𝑏𝑢𝑓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⁡{(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</m:sup>
                        </m:sSub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,0}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E5346F-89B8-41C0-8FE8-7FE9EFB9A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0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C25D91-30E2-45FD-A6A2-FF989251AFE0}"/>
              </a:ext>
            </a:extLst>
          </p:cNvPr>
          <p:cNvCxnSpPr/>
          <p:nvPr/>
        </p:nvCxnSpPr>
        <p:spPr bwMode="auto">
          <a:xfrm>
            <a:off x="5580112" y="2420888"/>
            <a:ext cx="1821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9430CE9-B714-4FB9-9B2D-C6A923525BA3}"/>
              </a:ext>
            </a:extLst>
          </p:cNvPr>
          <p:cNvCxnSpPr/>
          <p:nvPr/>
        </p:nvCxnSpPr>
        <p:spPr bwMode="auto">
          <a:xfrm>
            <a:off x="3419872" y="2420888"/>
            <a:ext cx="1821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0CED2FC-D744-499A-A819-F7054BEBBD75}"/>
              </a:ext>
            </a:extLst>
          </p:cNvPr>
          <p:cNvCxnSpPr/>
          <p:nvPr/>
        </p:nvCxnSpPr>
        <p:spPr bwMode="auto">
          <a:xfrm>
            <a:off x="3275856" y="1556792"/>
            <a:ext cx="182101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1D60BF-1B6C-48AA-A9C5-839BFEFB3E95}"/>
              </a:ext>
            </a:extLst>
          </p:cNvPr>
          <p:cNvCxnSpPr>
            <a:cxnSpLocks/>
          </p:cNvCxnSpPr>
          <p:nvPr/>
        </p:nvCxnSpPr>
        <p:spPr bwMode="auto">
          <a:xfrm>
            <a:off x="1331640" y="5013176"/>
            <a:ext cx="57606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402D68-0401-4178-8348-E4530A8235B6}"/>
              </a:ext>
            </a:extLst>
          </p:cNvPr>
          <p:cNvCxnSpPr>
            <a:cxnSpLocks/>
            <a:endCxn id="3" idx="2"/>
          </p:cNvCxnSpPr>
          <p:nvPr/>
        </p:nvCxnSpPr>
        <p:spPr bwMode="auto">
          <a:xfrm>
            <a:off x="2509366" y="6237288"/>
            <a:ext cx="2073747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AE6867-4956-4F6B-BED0-CA75EC95D6EC}"/>
              </a:ext>
            </a:extLst>
          </p:cNvPr>
          <p:cNvCxnSpPr>
            <a:cxnSpLocks/>
          </p:cNvCxnSpPr>
          <p:nvPr/>
        </p:nvCxnSpPr>
        <p:spPr bwMode="auto">
          <a:xfrm>
            <a:off x="4860032" y="6237288"/>
            <a:ext cx="254109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0D8F3E-0A8D-4648-8BF9-E910DFC21367}"/>
              </a:ext>
            </a:extLst>
          </p:cNvPr>
          <p:cNvSpPr txBox="1"/>
          <p:nvPr/>
        </p:nvSpPr>
        <p:spPr bwMode="auto">
          <a:xfrm>
            <a:off x="3187117" y="1536646"/>
            <a:ext cx="205376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Maximize PSNR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E04F4-4B78-42C5-B194-18F7823C9ACC}"/>
              </a:ext>
            </a:extLst>
          </p:cNvPr>
          <p:cNvSpPr txBox="1"/>
          <p:nvPr/>
        </p:nvSpPr>
        <p:spPr bwMode="auto">
          <a:xfrm>
            <a:off x="3275856" y="2420888"/>
            <a:ext cx="217880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Manage resource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In terms of time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8A0CD-FEFD-4182-9AF6-1FA05343EFFE}"/>
              </a:ext>
            </a:extLst>
          </p:cNvPr>
          <p:cNvSpPr txBox="1"/>
          <p:nvPr/>
        </p:nvSpPr>
        <p:spPr bwMode="auto">
          <a:xfrm>
            <a:off x="5508104" y="2420887"/>
            <a:ext cx="25573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Consider buffer state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7EDAE2-5091-41F1-BEF2-28919040DF59}"/>
              </a:ext>
            </a:extLst>
          </p:cNvPr>
          <p:cNvSpPr txBox="1"/>
          <p:nvPr/>
        </p:nvSpPr>
        <p:spPr bwMode="auto">
          <a:xfrm>
            <a:off x="2483768" y="6269250"/>
            <a:ext cx="161294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Downloaded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7F7623-77B2-45B1-9EB3-AB21B08137EE}"/>
              </a:ext>
            </a:extLst>
          </p:cNvPr>
          <p:cNvSpPr txBox="1"/>
          <p:nvPr/>
        </p:nvSpPr>
        <p:spPr bwMode="auto">
          <a:xfrm>
            <a:off x="5643270" y="6283631"/>
            <a:ext cx="169469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Request time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3" grpId="0" animBg="1"/>
      <p:bldP spid="13" grpId="1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F49F1-3917-4219-8168-2FAC0E6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Centralized Bitrate Determining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1285F1-BE25-4E1B-919E-B68D43191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Convex optimization problem</a:t>
                </a:r>
              </a:p>
              <a:p>
                <a:pPr lvl="1"/>
                <a:r>
                  <a:rPr kumimoji="0" lang="en-US" altLang="ko-KR" dirty="0">
                    <a:sym typeface="굴림" pitchFamily="50" charset="-127"/>
                  </a:rPr>
                  <a:t>To solve this problem, </a:t>
                </a:r>
                <a:r>
                  <a:rPr kumimoji="0" lang="en-US" altLang="ko-KR" dirty="0">
                    <a:solidFill>
                      <a:srgbClr val="FF0000"/>
                    </a:solidFill>
                    <a:sym typeface="굴림" pitchFamily="50" charset="-127"/>
                  </a:rPr>
                  <a:t>Lagrange multiplier </a:t>
                </a:r>
                <a:r>
                  <a:rPr kumimoji="0" lang="en-US" altLang="ko-KR" dirty="0">
                    <a:sym typeface="굴림" pitchFamily="50" charset="-127"/>
                  </a:rPr>
                  <a:t>method is used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𝑃𝑆𝑁𝑅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𝑢𝑛𝑖𝑡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𝑏𝑢𝑓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𝑏𝑢𝑓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kumimoji="0" lang="en-US" altLang="ko-KR" dirty="0">
                    <a:sym typeface="굴림" pitchFamily="50" charset="-127"/>
                  </a:rPr>
                  <a:t>Adjust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0" lang="en-US" altLang="ko-KR" dirty="0">
                    <a:sym typeface="굴림" pitchFamily="50" charset="-127"/>
                  </a:rPr>
                  <a:t> by the </a:t>
                </a:r>
                <a:r>
                  <a:rPr kumimoji="0" lang="en-US" altLang="ko-KR" dirty="0">
                    <a:solidFill>
                      <a:srgbClr val="FF0000"/>
                    </a:solidFill>
                    <a:sym typeface="굴림" pitchFamily="50" charset="-127"/>
                  </a:rPr>
                  <a:t>bisection method</a:t>
                </a:r>
              </a:p>
              <a:p>
                <a:pPr lvl="2"/>
                <a:r>
                  <a:rPr kumimoji="0" lang="en-US" altLang="ko-KR" dirty="0">
                    <a:sym typeface="굴림" pitchFamily="50" charset="-127"/>
                  </a:rPr>
                  <a:t>Compare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</m:oMath>
                </a14:m>
                <a:endParaRPr kumimoji="0" lang="en-US" altLang="ko-KR" dirty="0">
                  <a:sym typeface="굴림" pitchFamily="50" charset="-127"/>
                </a:endParaRPr>
              </a:p>
              <a:p>
                <a:pPr lvl="1"/>
                <a:endParaRPr kumimoji="0" lang="en-US" altLang="ko-KR" dirty="0">
                  <a:sym typeface="굴림" pitchFamily="50" charset="-127"/>
                </a:endParaRPr>
              </a:p>
              <a:p>
                <a:pPr lvl="1"/>
                <a:endParaRPr kumimoji="0" lang="en-US" altLang="ko-KR" dirty="0">
                  <a:sym typeface="굴림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1285F1-BE25-4E1B-919E-B68D43191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71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2BBA-27EF-40D8-8D3C-925AE7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FA49-DE5B-4BBC-8142-9CD94F9F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/>
              <a:t>Experiment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9749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0150-963F-4EAB-B406-067B6ED7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EE22-D5BB-4CED-A86A-3C804822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69" y="1052513"/>
            <a:ext cx="3511243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SDN Controller</a:t>
            </a:r>
          </a:p>
          <a:p>
            <a:pPr lvl="1"/>
            <a:r>
              <a:rPr lang="en-US" altLang="ko-KR" dirty="0"/>
              <a:t>ONOS 1.7.0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Media Server</a:t>
            </a:r>
          </a:p>
          <a:p>
            <a:pPr lvl="1"/>
            <a:r>
              <a:rPr lang="en-US" altLang="ko-KR" dirty="0"/>
              <a:t>Apache HTTP Server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Access Point</a:t>
            </a:r>
          </a:p>
          <a:p>
            <a:pPr lvl="1"/>
            <a:r>
              <a:rPr lang="en-US" altLang="ko-KR" dirty="0" err="1"/>
              <a:t>Hostapd</a:t>
            </a:r>
            <a:endParaRPr lang="en-US" altLang="ko-KR" dirty="0"/>
          </a:p>
          <a:p>
            <a:pPr lvl="1"/>
            <a:r>
              <a:rPr lang="en-US" altLang="ko-KR" dirty="0"/>
              <a:t>OVS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Client</a:t>
            </a:r>
          </a:p>
          <a:p>
            <a:pPr lvl="1"/>
            <a:r>
              <a:rPr lang="en-US" altLang="ko-KR" dirty="0"/>
              <a:t>DASH 2.4.0</a:t>
            </a:r>
          </a:p>
          <a:p>
            <a:pPr lvl="1"/>
            <a:r>
              <a:rPr lang="en-US" altLang="ko-KR" dirty="0"/>
              <a:t>OVS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2696E-AC68-4781-9A38-CA6A6159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48713"/>
            <a:ext cx="4863142" cy="33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3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0150-963F-4EAB-B406-067B6ED7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0EE22-D5BB-4CED-A86A-3C804822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69" y="1052513"/>
            <a:ext cx="3511243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Comparison</a:t>
            </a:r>
          </a:p>
          <a:p>
            <a:pPr lvl="1"/>
            <a:r>
              <a:rPr lang="en-US" altLang="ko-KR" dirty="0"/>
              <a:t>DASH.js</a:t>
            </a:r>
          </a:p>
          <a:p>
            <a:pPr lvl="1"/>
            <a:r>
              <a:rPr lang="en-US" altLang="ko-KR" dirty="0"/>
              <a:t>BOLA</a:t>
            </a:r>
          </a:p>
          <a:p>
            <a:pPr lvl="2"/>
            <a:r>
              <a:rPr lang="en-US" altLang="ko-KR" dirty="0"/>
              <a:t>Based on </a:t>
            </a:r>
            <a:r>
              <a:rPr lang="en-US" altLang="ko-KR" dirty="0">
                <a:solidFill>
                  <a:srgbClr val="FF0000"/>
                </a:solidFill>
              </a:rPr>
              <a:t>Buffer info</a:t>
            </a:r>
          </a:p>
          <a:p>
            <a:pPr lvl="1"/>
            <a:r>
              <a:rPr lang="en-US" altLang="ko-KR" dirty="0"/>
              <a:t>PANDA</a:t>
            </a:r>
          </a:p>
          <a:p>
            <a:pPr lvl="2"/>
            <a:r>
              <a:rPr lang="en-US" altLang="ko-KR" dirty="0"/>
              <a:t>Using principle of TCP congestion control (</a:t>
            </a:r>
            <a:r>
              <a:rPr lang="en-US" altLang="ko-KR" dirty="0">
                <a:solidFill>
                  <a:srgbClr val="FF0000"/>
                </a:solidFill>
              </a:rPr>
              <a:t>AIMD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2696E-AC68-4781-9A38-CA6A6159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48713"/>
            <a:ext cx="4863142" cy="3388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E3E222E-A65D-4747-A6B2-0077C39A2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940339"/>
                  </p:ext>
                </p:extLst>
              </p:nvPr>
            </p:nvGraphicFramePr>
            <p:xfrm>
              <a:off x="5292080" y="3955732"/>
              <a:ext cx="3707941" cy="22815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3289659957"/>
                        </a:ext>
                      </a:extLst>
                    </a:gridCol>
                    <a:gridCol w="899629">
                      <a:extLst>
                        <a:ext uri="{9D8B030D-6E8A-4147-A177-3AD203B41FA5}">
                          <a16:colId xmlns:a16="http://schemas.microsoft.com/office/drawing/2014/main" val="3313897182"/>
                        </a:ext>
                      </a:extLst>
                    </a:gridCol>
                  </a:tblGrid>
                  <a:tr h="27180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System</a:t>
                          </a:r>
                          <a:r>
                            <a:rPr lang="en-US" altLang="ko-KR" sz="1400" dirty="0"/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774298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𝑠𝑒𝑔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7117738"/>
                      </a:ext>
                    </a:extLst>
                  </a:tr>
                  <a:tr h="31507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9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2011582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𝑚𝑎𝑥𝑖𝑚𝑢𝑚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𝑏𝑢𝑓𝑓𝑒𝑟𝑒𝑑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𝑝𝑙𝑎𝑦𝑏𝑎𝑐𝑘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30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8691914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0.01439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9855058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0.02866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970582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0.02828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8171397"/>
                      </a:ext>
                    </a:extLst>
                  </a:tr>
                  <a:tr h="27180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1200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0.005873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9148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3E3E222E-A65D-4747-A6B2-0077C39A2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940339"/>
                  </p:ext>
                </p:extLst>
              </p:nvPr>
            </p:nvGraphicFramePr>
            <p:xfrm>
              <a:off x="5292080" y="3955732"/>
              <a:ext cx="3707941" cy="229184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3289659957"/>
                        </a:ext>
                      </a:extLst>
                    </a:gridCol>
                    <a:gridCol w="899629">
                      <a:extLst>
                        <a:ext uri="{9D8B030D-6E8A-4147-A177-3AD203B41FA5}">
                          <a16:colId xmlns:a16="http://schemas.microsoft.com/office/drawing/2014/main" val="3313897182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System</a:t>
                          </a:r>
                          <a:r>
                            <a:rPr lang="en-US" altLang="ko-KR" sz="1400" dirty="0"/>
                            <a:t> </a:t>
                          </a: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774298"/>
                      </a:ext>
                    </a:extLst>
                  </a:tr>
                  <a:tr h="2917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106250" r="-32538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7117738"/>
                      </a:ext>
                    </a:extLst>
                  </a:tr>
                  <a:tr h="3237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186792" r="-32538" b="-4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9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20115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330435" r="-32538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30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86919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440000" r="-32538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0.01439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98550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540000" r="-32538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0.02866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9705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640000" r="-32538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0.02828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81713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7" t="-740000" r="-32538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0.005873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9148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63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F102-A97E-4C68-82B2-C105FAD3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A393-9005-4AED-B5BA-668EEDBB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Bandwidth</a:t>
            </a:r>
          </a:p>
          <a:p>
            <a:pPr lvl="1"/>
            <a:r>
              <a:rPr lang="en-US" altLang="ko-KR" dirty="0"/>
              <a:t>Based on information from SDN controller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>
                <a:solidFill>
                  <a:srgbClr val="FF0000"/>
                </a:solidFill>
              </a:rPr>
              <a:t>ARIMA</a:t>
            </a:r>
            <a:r>
              <a:rPr lang="en-US" altLang="ko-KR" dirty="0"/>
              <a:t>, derive estimate Bandwidth</a:t>
            </a:r>
          </a:p>
          <a:p>
            <a:pPr lvl="1"/>
            <a:r>
              <a:rPr lang="en-US" altLang="ko-KR" dirty="0"/>
              <a:t>State of each client</a:t>
            </a:r>
          </a:p>
          <a:p>
            <a:pPr lvl="1"/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1097EB-4B3A-4542-BAB0-4A69643D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2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EDAA0E5-D83F-435C-AD78-3060275F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3009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56565A6-6E4A-44F1-80C3-46527F9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4108764-A4AA-4619-9166-83B2A36E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92" y="3203451"/>
            <a:ext cx="3006725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6D38FA-D06B-4001-B537-EE0E497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8" y="320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4855BBC-183B-4F9E-AAFE-0829267F9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03451"/>
            <a:ext cx="3049588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Problem</a:t>
            </a:r>
          </a:p>
          <a:p>
            <a:pPr lvl="1"/>
            <a:r>
              <a:rPr lang="en-US" altLang="ko-KR" dirty="0"/>
              <a:t>Solution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Proposed System</a:t>
            </a:r>
          </a:p>
          <a:p>
            <a:pPr lvl="1"/>
            <a:r>
              <a:rPr lang="en-US" altLang="ko-KR" dirty="0"/>
              <a:t>Work</a:t>
            </a:r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Workflow</a:t>
            </a:r>
          </a:p>
          <a:p>
            <a:pPr lvl="1"/>
            <a:r>
              <a:rPr lang="en-US" altLang="ko-KR" dirty="0"/>
              <a:t>Description</a:t>
            </a:r>
          </a:p>
          <a:p>
            <a:pPr lvl="1"/>
            <a:r>
              <a:rPr lang="en-US" altLang="ko-KR" dirty="0"/>
              <a:t>Formulation</a:t>
            </a:r>
          </a:p>
          <a:p>
            <a:pPr lvl="1"/>
            <a:r>
              <a:rPr lang="en-US" altLang="ko-KR" dirty="0"/>
              <a:t>Centralized Bitrate Selection Algorithm</a:t>
            </a:r>
          </a:p>
          <a:p>
            <a:endParaRPr lang="en-US" altLang="ko-KR" dirty="0"/>
          </a:p>
          <a:p>
            <a:r>
              <a:rPr lang="en-US" altLang="ko-KR" dirty="0"/>
              <a:t>Experiment</a:t>
            </a:r>
          </a:p>
          <a:p>
            <a:pPr lvl="1"/>
            <a:r>
              <a:rPr lang="en-US" altLang="ko-KR" dirty="0"/>
              <a:t>Environment</a:t>
            </a:r>
          </a:p>
          <a:p>
            <a:pPr lvl="1"/>
            <a:r>
              <a:rPr lang="en-US" altLang="ko-KR" dirty="0"/>
              <a:t>Verification</a:t>
            </a:r>
          </a:p>
          <a:p>
            <a:pPr lvl="1"/>
            <a:r>
              <a:rPr lang="en-US" altLang="ko-KR" dirty="0"/>
              <a:t>Comparison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73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F102-A97E-4C68-82B2-C105FAD3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12A393-9005-4AED-B5BA-668EEDBB5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Using margin function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𝑠𝑒𝑔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𝑢𝑛𝑖𝑡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Test video: Big Buck Bunny</a:t>
                </a:r>
              </a:p>
              <a:p>
                <a:pPr lvl="1"/>
                <a:r>
                  <a:rPr lang="en-US" altLang="ko-KR" dirty="0"/>
                  <a:t>State of each client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12A393-9005-4AED-B5BA-668EEDBB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2B1097EB-4B3A-4542-BAB0-4A69643D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2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565A6-6E4A-44F1-80C3-46527F9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D38FA-D06B-4001-B537-EE0E497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8" y="320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그림 18">
            <a:extLst>
              <a:ext uri="{FF2B5EF4-FFF2-40B4-BE49-F238E27FC236}">
                <a16:creationId xmlns:a16="http://schemas.microsoft.com/office/drawing/2014/main" id="{D568AD2C-B5F2-4313-970A-E9C23F72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1" y="3212976"/>
            <a:ext cx="27511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19">
            <a:extLst>
              <a:ext uri="{FF2B5EF4-FFF2-40B4-BE49-F238E27FC236}">
                <a16:creationId xmlns:a16="http://schemas.microsoft.com/office/drawing/2014/main" id="{4AE35ECA-02AB-4CB7-9EBE-65851D4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89" y="3212976"/>
            <a:ext cx="27733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그림 20">
            <a:extLst>
              <a:ext uri="{FF2B5EF4-FFF2-40B4-BE49-F238E27FC236}">
                <a16:creationId xmlns:a16="http://schemas.microsoft.com/office/drawing/2014/main" id="{F4A72499-F145-414C-96A7-3676365E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18" y="3212976"/>
            <a:ext cx="27733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C4C2F3-00E1-4008-9645-604AADE06302}"/>
              </a:ext>
            </a:extLst>
          </p:cNvPr>
          <p:cNvCxnSpPr/>
          <p:nvPr/>
        </p:nvCxnSpPr>
        <p:spPr bwMode="auto">
          <a:xfrm>
            <a:off x="3347864" y="2060848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2993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F102-A97E-4C68-82B2-C105FAD3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A393-9005-4AED-B5BA-668EEDBB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bitrate and PSNR</a:t>
            </a:r>
          </a:p>
          <a:p>
            <a:pPr lvl="1"/>
            <a:r>
              <a:rPr lang="en-US" altLang="ko-KR" dirty="0"/>
              <a:t>Test video: Big Buck Bunny</a:t>
            </a:r>
          </a:p>
          <a:p>
            <a:pPr lvl="1"/>
            <a:r>
              <a:rPr lang="en-US" altLang="ko-KR" dirty="0"/>
              <a:t>State of each client</a:t>
            </a:r>
          </a:p>
          <a:p>
            <a:pPr lvl="1"/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1097EB-4B3A-4542-BAB0-4A69643D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2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565A6-6E4A-44F1-80C3-46527F9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D38FA-D06B-4001-B537-EE0E497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8" y="320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내용 개체 틀 5">
            <a:extLst>
              <a:ext uri="{FF2B5EF4-FFF2-40B4-BE49-F238E27FC236}">
                <a16:creationId xmlns:a16="http://schemas.microsoft.com/office/drawing/2014/main" id="{E88E7813-87E3-4B58-BB6C-9A8C9B97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9" y="3178835"/>
            <a:ext cx="2987817" cy="18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내용 개체 틀 4">
            <a:extLst>
              <a:ext uri="{FF2B5EF4-FFF2-40B4-BE49-F238E27FC236}">
                <a16:creationId xmlns:a16="http://schemas.microsoft.com/office/drawing/2014/main" id="{51984D08-9D73-43BC-86A3-2133C145277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87" y="3165867"/>
            <a:ext cx="3067780" cy="188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내용 개체 틀 4">
            <a:extLst>
              <a:ext uri="{FF2B5EF4-FFF2-40B4-BE49-F238E27FC236}">
                <a16:creationId xmlns:a16="http://schemas.microsoft.com/office/drawing/2014/main" id="{74877832-883D-4C30-85FE-73F9F94540A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23" y="3169969"/>
            <a:ext cx="3002173" cy="18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F102-A97E-4C68-82B2-C105FAD3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A393-9005-4AED-B5BA-668EEDBB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elements</a:t>
            </a:r>
          </a:p>
          <a:p>
            <a:pPr lvl="1"/>
            <a:r>
              <a:rPr lang="en-US" altLang="ko-KR" dirty="0"/>
              <a:t>Rate adaptation, PSNR, Buffered playback time</a:t>
            </a:r>
          </a:p>
          <a:p>
            <a:pPr lvl="1"/>
            <a:r>
              <a:rPr lang="en-US" altLang="ko-KR" dirty="0"/>
              <a:t>Test video: </a:t>
            </a:r>
            <a:r>
              <a:rPr lang="en-US" altLang="ko-KR" dirty="0" err="1"/>
              <a:t>Redbull</a:t>
            </a:r>
            <a:r>
              <a:rPr lang="en-US" altLang="ko-KR" dirty="0"/>
              <a:t> Play streets</a:t>
            </a:r>
          </a:p>
          <a:p>
            <a:pPr lvl="1"/>
            <a:r>
              <a:rPr lang="en-US" altLang="ko-KR" dirty="0"/>
              <a:t>State of each client</a:t>
            </a:r>
          </a:p>
          <a:p>
            <a:pPr lvl="1"/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1097EB-4B3A-4542-BAB0-4A69643D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9" y="3212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565A6-6E4A-44F1-80C3-46527F9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D38FA-D06B-4001-B537-EE0E497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8" y="320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그림 10">
            <a:extLst>
              <a:ext uri="{FF2B5EF4-FFF2-40B4-BE49-F238E27FC236}">
                <a16:creationId xmlns:a16="http://schemas.microsoft.com/office/drawing/2014/main" id="{EB854CD6-FC64-477B-A84C-1F8F99EE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" y="2564904"/>
            <a:ext cx="3137880" cy="172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내용 개체 틀 4">
            <a:extLst>
              <a:ext uri="{FF2B5EF4-FFF2-40B4-BE49-F238E27FC236}">
                <a16:creationId xmlns:a16="http://schemas.microsoft.com/office/drawing/2014/main" id="{D0B9F2FA-7CCE-4A12-86CE-8B1AE093103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94" y="2564904"/>
            <a:ext cx="3226321" cy="17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그림 5">
            <a:extLst>
              <a:ext uri="{FF2B5EF4-FFF2-40B4-BE49-F238E27FC236}">
                <a16:creationId xmlns:a16="http://schemas.microsoft.com/office/drawing/2014/main" id="{741A11E8-568B-40C5-A722-C132CC46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61" y="2564904"/>
            <a:ext cx="3171859" cy="174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20">
            <a:extLst>
              <a:ext uri="{FF2B5EF4-FFF2-40B4-BE49-F238E27FC236}">
                <a16:creationId xmlns:a16="http://schemas.microsoft.com/office/drawing/2014/main" id="{5868A652-E8CA-4F3A-BB4B-669FDBE9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" y="4356224"/>
            <a:ext cx="3254058" cy="186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0">
            <a:extLst>
              <a:ext uri="{FF2B5EF4-FFF2-40B4-BE49-F238E27FC236}">
                <a16:creationId xmlns:a16="http://schemas.microsoft.com/office/drawing/2014/main" id="{32BB8FF9-7B9D-443B-A80B-7B34A963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94" y="4373450"/>
            <a:ext cx="3280883" cy="187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83009598-F09A-4970-9D87-59EDB19F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97" y="4401740"/>
            <a:ext cx="3333201" cy="186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79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9F102-A97E-4C68-82B2-C105FAD3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A393-9005-4AED-B5BA-668EEDBB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elements</a:t>
            </a:r>
          </a:p>
          <a:p>
            <a:pPr lvl="1"/>
            <a:r>
              <a:rPr lang="en-US" altLang="ko-KR" dirty="0"/>
              <a:t>Rate adaptation, PSNR, Buffered playback time</a:t>
            </a:r>
          </a:p>
          <a:p>
            <a:pPr lvl="1"/>
            <a:r>
              <a:rPr lang="en-US" altLang="ko-KR" dirty="0"/>
              <a:t>Test video: </a:t>
            </a:r>
            <a:r>
              <a:rPr lang="en-US" altLang="ko-KR" dirty="0" err="1"/>
              <a:t>Redbull</a:t>
            </a:r>
            <a:r>
              <a:rPr lang="en-US" altLang="ko-KR" dirty="0"/>
              <a:t> Play streets</a:t>
            </a:r>
          </a:p>
          <a:p>
            <a:pPr lvl="1"/>
            <a:r>
              <a:rPr lang="en-US" altLang="ko-KR" dirty="0"/>
              <a:t>State of each client</a:t>
            </a:r>
          </a:p>
          <a:p>
            <a:pPr lvl="1"/>
            <a:endParaRPr lang="en-US" altLang="ko-K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1097EB-4B3A-4542-BAB0-4A69643D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9" y="3212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565A6-6E4A-44F1-80C3-46527F9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D38FA-D06B-4001-B537-EE0E497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8" y="320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67D03ED-4F9D-4821-9DDE-F4C29242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5816"/>
            <a:ext cx="26971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35F340F6-F36E-4EB4-A42E-FD14C501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44" y="3356992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3570C54-9695-4122-8FDC-1741AE24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3356992"/>
            <a:ext cx="27130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25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Comparison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>
          <a:xfrm>
            <a:off x="457200" y="1135063"/>
            <a:ext cx="8147050" cy="40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just" latinLnBrk="1">
              <a:lnSpc>
                <a:spcPct val="110000"/>
              </a:lnSpc>
              <a:buClr>
                <a:schemeClr val="tx1"/>
              </a:buClr>
              <a:buFont typeface="Arial" charset="0"/>
              <a:buChar char="•"/>
              <a:defRPr/>
            </a:pPr>
            <a:endParaRPr kumimoji="0" lang="en-US" altLang="ko-KR" sz="2000" kern="0" dirty="0">
              <a:sym typeface="굴림" pitchFamily="50" charset="-127"/>
            </a:endParaRPr>
          </a:p>
        </p:txBody>
      </p:sp>
      <p:sp>
        <p:nvSpPr>
          <p:cNvPr id="5" name="포인트가 7개인 별 4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>
              <a:latin typeface="Arial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A1CFCD-853C-4A2C-8466-647A6ED65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16404"/>
              </p:ext>
            </p:extLst>
          </p:nvPr>
        </p:nvGraphicFramePr>
        <p:xfrm>
          <a:off x="1115616" y="1556792"/>
          <a:ext cx="6984775" cy="4233204"/>
        </p:xfrm>
        <a:graphic>
          <a:graphicData uri="http://schemas.openxmlformats.org/drawingml/2006/table">
            <a:tbl>
              <a:tblPr firstRow="1" firstCol="1" bandRow="1"/>
              <a:tblGrid>
                <a:gridCol w="649037">
                  <a:extLst>
                    <a:ext uri="{9D8B030D-6E8A-4147-A177-3AD203B41FA5}">
                      <a16:colId xmlns:a16="http://schemas.microsoft.com/office/drawing/2014/main" val="302825148"/>
                    </a:ext>
                  </a:extLst>
                </a:gridCol>
                <a:gridCol w="1005880">
                  <a:extLst>
                    <a:ext uri="{9D8B030D-6E8A-4147-A177-3AD203B41FA5}">
                      <a16:colId xmlns:a16="http://schemas.microsoft.com/office/drawing/2014/main" val="1961147723"/>
                    </a:ext>
                  </a:extLst>
                </a:gridCol>
                <a:gridCol w="888310">
                  <a:extLst>
                    <a:ext uri="{9D8B030D-6E8A-4147-A177-3AD203B41FA5}">
                      <a16:colId xmlns:a16="http://schemas.microsoft.com/office/drawing/2014/main" val="34076326"/>
                    </a:ext>
                  </a:extLst>
                </a:gridCol>
                <a:gridCol w="1130576">
                  <a:extLst>
                    <a:ext uri="{9D8B030D-6E8A-4147-A177-3AD203B41FA5}">
                      <a16:colId xmlns:a16="http://schemas.microsoft.com/office/drawing/2014/main" val="4021823450"/>
                    </a:ext>
                  </a:extLst>
                </a:gridCol>
                <a:gridCol w="1064175">
                  <a:extLst>
                    <a:ext uri="{9D8B030D-6E8A-4147-A177-3AD203B41FA5}">
                      <a16:colId xmlns:a16="http://schemas.microsoft.com/office/drawing/2014/main" val="1764995113"/>
                    </a:ext>
                  </a:extLst>
                </a:gridCol>
                <a:gridCol w="1103364">
                  <a:extLst>
                    <a:ext uri="{9D8B030D-6E8A-4147-A177-3AD203B41FA5}">
                      <a16:colId xmlns:a16="http://schemas.microsoft.com/office/drawing/2014/main" val="1148552399"/>
                    </a:ext>
                  </a:extLst>
                </a:gridCol>
                <a:gridCol w="1143433">
                  <a:extLst>
                    <a:ext uri="{9D8B030D-6E8A-4147-A177-3AD203B41FA5}">
                      <a16:colId xmlns:a16="http://schemas.microsoft.com/office/drawing/2014/main" val="340413309"/>
                    </a:ext>
                  </a:extLst>
                </a:gridCol>
              </a:tblGrid>
              <a:tr h="27426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Video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Algorithm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Average PSNR (dB)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Number of buffer underflows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Underflow duration (s)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Buffered playback time (s)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44321"/>
                  </a:ext>
                </a:extLst>
              </a:tr>
              <a:tr h="381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Average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Standard deviation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16924"/>
                  </a:ext>
                </a:extLst>
              </a:tr>
              <a:tr h="298113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Big Buck Bunny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Dash.js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40.91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9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18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6.36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2.96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383104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PANDA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39.20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22.57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7.66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30579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BOLA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40.73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8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7.04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3.11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358023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Proposed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41.94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6.34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1.28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57322"/>
                  </a:ext>
                </a:extLst>
              </a:tr>
              <a:tr h="298113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Redbull Play Streets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Dash.js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39.17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51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6.66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5.21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08129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PANDA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39.83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21.35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7.62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20916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BOLA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43.41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7.99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2.65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20815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Proposed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44.42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7.02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1.55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1897"/>
                  </a:ext>
                </a:extLst>
              </a:tr>
              <a:tr h="298113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Of Forest And Men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Dash.js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36.74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12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42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7.64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2.67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11547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PANDA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34.59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19.83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7.45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48100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BOLA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37.02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</a:t>
                      </a:r>
                      <a:endParaRPr lang="ko-KR" sz="160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6.02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2.33</a:t>
                      </a:r>
                      <a:endParaRPr lang="ko-KR" sz="1600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31235"/>
                  </a:ext>
                </a:extLst>
              </a:tr>
              <a:tr h="2981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Proposed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37.24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0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7.04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x-none" sz="1200" b="1" dirty="0">
                          <a:effectLst/>
                          <a:latin typeface="Times New Roman" panose="02020603050405020304" pitchFamily="18" charset="0"/>
                          <a:ea typeface="바탕체" panose="02030609000101010101" pitchFamily="17" charset="-127"/>
                        </a:rPr>
                        <a:t>1.36</a:t>
                      </a:r>
                      <a:endParaRPr lang="ko-KR" sz="1600" b="1" dirty="0"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6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4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D3CE1-DFE9-4FE8-8516-A1071B48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8E630-F193-433B-B42E-B3F7F65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SDN-assisted HAS system</a:t>
            </a:r>
          </a:p>
          <a:p>
            <a:pPr lvl="1"/>
            <a:r>
              <a:rPr lang="en-US" altLang="ko-KR" dirty="0"/>
              <a:t>Goal: to maximize the overall video quality</a:t>
            </a:r>
          </a:p>
          <a:p>
            <a:pPr lvl="1"/>
            <a:r>
              <a:rPr lang="en-US" altLang="ko-KR" dirty="0"/>
              <a:t>SDN collects </a:t>
            </a:r>
            <a:r>
              <a:rPr lang="en-US" altLang="ko-KR" dirty="0">
                <a:solidFill>
                  <a:srgbClr val="FF0000"/>
                </a:solidFill>
              </a:rPr>
              <a:t>network information periodically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determines the segment bitrates</a:t>
            </a:r>
            <a:r>
              <a:rPr lang="en-US" altLang="ko-KR" dirty="0"/>
              <a:t> of all clients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Provide </a:t>
            </a:r>
            <a:r>
              <a:rPr lang="en-US" altLang="ko-KR" dirty="0">
                <a:solidFill>
                  <a:srgbClr val="FF0000"/>
                </a:solidFill>
              </a:rPr>
              <a:t>higher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video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quality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Keep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buffer</a:t>
            </a:r>
            <a:r>
              <a:rPr lang="en-US" altLang="ko-KR" dirty="0"/>
              <a:t> state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3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2BBA-27EF-40D8-8D3C-925AE7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FA49-DE5B-4BBC-8142-9CD94F9F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/>
              <a:t>Introduction</a:t>
            </a:r>
            <a:endParaRPr lang="ko-KR" altLang="en-US" sz="6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F31C3-356A-4EA1-8DCA-FBBB1B9C6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7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36A4-AC07-472A-80F5-A58D051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A673-E2C6-4C93-868C-A7672B66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Demand about video streaming over wireless network is </a:t>
            </a:r>
            <a:r>
              <a:rPr lang="en-US" altLang="ko-KR" dirty="0">
                <a:solidFill>
                  <a:srgbClr val="FF0000"/>
                </a:solidFill>
              </a:rPr>
              <a:t>increasing</a:t>
            </a:r>
          </a:p>
          <a:p>
            <a:pPr lvl="1"/>
            <a:r>
              <a:rPr lang="en-US" altLang="ko-KR" dirty="0"/>
              <a:t>The overall video traffic will grow up to 48.3 EB per month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73A68-64E9-4797-B4A0-7004E791A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/28</a:t>
            </a:r>
            <a:endParaRPr lang="en-US" altLang="ko-KR" dirty="0"/>
          </a:p>
        </p:txBody>
      </p:sp>
      <p:pic>
        <p:nvPicPr>
          <p:cNvPr id="6" name="Picture 2" descr="http://www.cisco.com/c/dam/en/us/solutions/collateral/service-provider/visual-networking-index-vni/mobile-white-paper-c11-520862.doc/_jcr_content/renditions/mobile-white-paper-c11-520862_24.jpg">
            <a:extLst>
              <a:ext uri="{FF2B5EF4-FFF2-40B4-BE49-F238E27FC236}">
                <a16:creationId xmlns:a16="http://schemas.microsoft.com/office/drawing/2014/main" id="{A0D7C879-FF36-4946-9064-3DB507E3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056784" cy="29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1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36A4-AC07-472A-80F5-A58D051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A673-E2C6-4C93-868C-A7672B66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HTTP Adaptive Streaming (HAS)</a:t>
            </a:r>
          </a:p>
          <a:p>
            <a:pPr lvl="1"/>
            <a:r>
              <a:rPr lang="en-US" altLang="ko-KR" dirty="0"/>
              <a:t>Technology which treats </a:t>
            </a:r>
            <a:r>
              <a:rPr lang="en-US" altLang="ko-KR" dirty="0">
                <a:solidFill>
                  <a:srgbClr val="FF0000"/>
                </a:solidFill>
              </a:rPr>
              <a:t>video streaming over the internet</a:t>
            </a:r>
          </a:p>
          <a:p>
            <a:pPr lvl="1"/>
            <a:r>
              <a:rPr lang="en-US" altLang="ko-KR" dirty="0"/>
              <a:t>Receives streaming service according to </a:t>
            </a:r>
            <a:r>
              <a:rPr lang="en-US" altLang="ko-KR" dirty="0">
                <a:solidFill>
                  <a:srgbClr val="FF0000"/>
                </a:solidFill>
              </a:rPr>
              <a:t>network situation</a:t>
            </a:r>
          </a:p>
          <a:p>
            <a:pPr lvl="1"/>
            <a:r>
              <a:rPr lang="en-US" altLang="ko-KR" dirty="0"/>
              <a:t>Content is </a:t>
            </a:r>
            <a:r>
              <a:rPr lang="en-US" altLang="ko-KR" dirty="0">
                <a:solidFill>
                  <a:srgbClr val="FF0000"/>
                </a:solidFill>
              </a:rPr>
              <a:t>segmented into </a:t>
            </a:r>
            <a:r>
              <a:rPr lang="en-US" altLang="ko-KR" dirty="0"/>
              <a:t>small chunk files at multiple level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Commercial services</a:t>
            </a:r>
          </a:p>
          <a:p>
            <a:pPr lvl="2"/>
            <a:r>
              <a:rPr lang="en-US" altLang="ko-KR" dirty="0"/>
              <a:t>HTTP Live Streaming (Apple)</a:t>
            </a:r>
          </a:p>
          <a:p>
            <a:pPr lvl="2"/>
            <a:r>
              <a:rPr lang="en-US" altLang="ko-KR" dirty="0"/>
              <a:t>Smooth Streaming (Microsoft)</a:t>
            </a:r>
          </a:p>
          <a:p>
            <a:pPr lvl="2"/>
            <a:r>
              <a:rPr lang="en-US" altLang="ko-KR" dirty="0"/>
              <a:t>HTTP Dynamic Streaming (Adobe)</a:t>
            </a:r>
          </a:p>
          <a:p>
            <a:pPr lvl="2"/>
            <a:r>
              <a:rPr lang="en-US" altLang="ko-KR" dirty="0"/>
              <a:t>Dynamic Adaptive Streaming over HTTP (ISO Standard)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73A68-64E9-4797-B4A0-7004E791A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/28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45229-23D7-4DC0-BACC-CE5AD455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17" y="2204864"/>
            <a:ext cx="5430366" cy="22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1C9E81-DCE9-444B-95DD-90AA73ECE968}"/>
              </a:ext>
            </a:extLst>
          </p:cNvPr>
          <p:cNvSpPr/>
          <p:nvPr/>
        </p:nvSpPr>
        <p:spPr>
          <a:xfrm>
            <a:off x="647564" y="4421550"/>
            <a:ext cx="7848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050" dirty="0">
                <a:hlinkClick r:id="rId4"/>
              </a:rPr>
              <a:t>https://www.researchgate.net/figure/Structure-of-HTTP-adaptive-streaming_fig1_331537774</a:t>
            </a:r>
            <a:r>
              <a:rPr lang="en-US" altLang="ko-KR" sz="1050" dirty="0"/>
              <a:t> 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9632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36A4-AC07-472A-80F5-A58D051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A673-E2C6-4C93-868C-A7672B66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Dynamic Adaptive Streaming over HTTP (DASH)</a:t>
            </a:r>
          </a:p>
          <a:p>
            <a:pPr lvl="1"/>
            <a:r>
              <a:rPr lang="en-US" altLang="ko-KR" dirty="0"/>
              <a:t>The Moving Picture Experts Group (MPEG) releases </a:t>
            </a:r>
            <a:r>
              <a:rPr lang="en-US" altLang="ko-KR" dirty="0">
                <a:solidFill>
                  <a:srgbClr val="FF0000"/>
                </a:solidFill>
              </a:rPr>
              <a:t>standard</a:t>
            </a:r>
          </a:p>
          <a:p>
            <a:pPr lvl="1"/>
            <a:r>
              <a:rPr lang="en-US" altLang="ko-KR" dirty="0"/>
              <a:t>It has a HTTP server which include MPD and video segments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73A68-64E9-4797-B4A0-7004E791A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/28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ACFB0A-6AA1-4A35-9873-8B8CE2A2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636912"/>
            <a:ext cx="7353300" cy="2876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5DAE96-042B-4D25-A5FE-A4EB342CF09C}"/>
              </a:ext>
            </a:extLst>
          </p:cNvPr>
          <p:cNvSpPr/>
          <p:nvPr/>
        </p:nvSpPr>
        <p:spPr>
          <a:xfrm>
            <a:off x="17880" y="5649173"/>
            <a:ext cx="8856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&lt;  </a:t>
            </a:r>
            <a:r>
              <a:rPr lang="en-US" altLang="ko-KR" sz="1050" dirty="0">
                <a:hlinkClick r:id="rId4"/>
              </a:rPr>
              <a:t>https://www.slideshare.net/christian.timmerer/dynamic-adaptive-streaming-over-http-from-content-creation-to-consumption</a:t>
            </a:r>
            <a:r>
              <a:rPr lang="en-US" altLang="ko-KR" sz="1050" dirty="0"/>
              <a:t> 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2994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7349-12C0-4B77-A20F-9B53B367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7FE16-5F14-4D69-A90C-205786CC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DASH has serious problem</a:t>
            </a:r>
          </a:p>
          <a:p>
            <a:pPr lvl="1"/>
            <a:r>
              <a:rPr lang="en-US" altLang="ko-KR" dirty="0"/>
              <a:t>Multiple clients compete at a network bottleneck</a:t>
            </a:r>
          </a:p>
          <a:p>
            <a:pPr lvl="2"/>
            <a:r>
              <a:rPr lang="en-US" altLang="ko-KR" dirty="0"/>
              <a:t>Some clients request </a:t>
            </a:r>
            <a:r>
              <a:rPr lang="en-US" altLang="ko-KR" dirty="0">
                <a:solidFill>
                  <a:srgbClr val="FF0000"/>
                </a:solidFill>
              </a:rPr>
              <a:t>excessive resources </a:t>
            </a:r>
            <a:r>
              <a:rPr lang="en-US" altLang="ko-KR" dirty="0"/>
              <a:t>without considering other clients’ network situation</a:t>
            </a:r>
          </a:p>
          <a:p>
            <a:pPr lvl="2"/>
            <a:r>
              <a:rPr lang="en-US" altLang="ko-KR" dirty="0"/>
              <a:t>It causes </a:t>
            </a:r>
            <a:r>
              <a:rPr lang="en-US" altLang="ko-KR" dirty="0">
                <a:solidFill>
                  <a:srgbClr val="FF0000"/>
                </a:solidFill>
              </a:rPr>
              <a:t>unfairness and underutilization </a:t>
            </a:r>
            <a:r>
              <a:rPr lang="en-US" altLang="ko-KR" dirty="0"/>
              <a:t>of resources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33C70-58FF-4747-9E35-C5E8CD953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188330"/>
            <a:ext cx="6927622" cy="23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7349-12C0-4B77-A20F-9B53B367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7FE16-5F14-4D69-A90C-205786CC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Software Defined Networking (SDN)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Centralized</a:t>
            </a:r>
            <a:r>
              <a:rPr lang="en-US" altLang="ko-KR" dirty="0"/>
              <a:t> network architecture</a:t>
            </a:r>
          </a:p>
          <a:p>
            <a:pPr lvl="1"/>
            <a:r>
              <a:rPr lang="en-US" altLang="ko-KR" dirty="0"/>
              <a:t>It monitors overall network situation periodically</a:t>
            </a:r>
          </a:p>
          <a:p>
            <a:pPr lvl="2"/>
            <a:r>
              <a:rPr lang="en-US" altLang="ko-KR" dirty="0"/>
              <a:t>It can provide overall views to DASH system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67D83D-39C9-4796-90B2-355DAB7D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36" y="2780928"/>
            <a:ext cx="3960440" cy="336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2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2BBA-27EF-40D8-8D3C-925AE7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FA49-DE5B-4BBC-8142-9CD94F9F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000" dirty="0"/>
              <a:t>Proposed System</a:t>
            </a:r>
            <a:endParaRPr lang="ko-KR" altLang="en-US" sz="6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F31C3-356A-4EA1-8DCA-FBBB1B9C6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07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1051</Words>
  <Application>Microsoft Office PowerPoint</Application>
  <PresentationFormat>화면 슬라이드 쇼(4:3)</PresentationFormat>
  <Paragraphs>323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Congestion-aware HTTP adaptive streaming over SDN-enabled Wi-Fi network  Hyunmin Noh, Hwanwook Lee, Yunmin Go, and Hwangjun Song - Jae Jun Ha -</vt:lpstr>
      <vt:lpstr>Contents</vt:lpstr>
      <vt:lpstr>PowerPoint 프레젠테이션</vt:lpstr>
      <vt:lpstr>Background</vt:lpstr>
      <vt:lpstr>Background</vt:lpstr>
      <vt:lpstr>Background</vt:lpstr>
      <vt:lpstr>Problem</vt:lpstr>
      <vt:lpstr>Solution</vt:lpstr>
      <vt:lpstr>PowerPoint 프레젠테이션</vt:lpstr>
      <vt:lpstr>Work</vt:lpstr>
      <vt:lpstr>System Architecture</vt:lpstr>
      <vt:lpstr>Workflow</vt:lpstr>
      <vt:lpstr>Description</vt:lpstr>
      <vt:lpstr>Formulation</vt:lpstr>
      <vt:lpstr>Centralized Bitrate Determining Algorithm</vt:lpstr>
      <vt:lpstr>PowerPoint 프레젠테이션</vt:lpstr>
      <vt:lpstr>Environment</vt:lpstr>
      <vt:lpstr>Environment</vt:lpstr>
      <vt:lpstr>Environment</vt:lpstr>
      <vt:lpstr>Verification</vt:lpstr>
      <vt:lpstr>Verification</vt:lpstr>
      <vt:lpstr>Comparison</vt:lpstr>
      <vt:lpstr>Comparison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Congestion-aware HTTP adaptive streaming over SDN-enabled Wi-Fi network  Hyunmin Noh, Hwanwook Lee, Yunmin Go, and Hwangjun Song - Jae Jun Ha -</dc:title>
  <dc:creator>하재준 Jae Jun Ha</dc:creator>
  <cp:lastModifiedBy>하재준 Jae Jun Ha</cp:lastModifiedBy>
  <cp:revision>81</cp:revision>
  <dcterms:created xsi:type="dcterms:W3CDTF">2019-11-28T16:07:44Z</dcterms:created>
  <dcterms:modified xsi:type="dcterms:W3CDTF">2019-11-28T23:21:04Z</dcterms:modified>
</cp:coreProperties>
</file>