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0"/>
  </p:notesMasterIdLst>
  <p:handoutMasterIdLst>
    <p:handoutMasterId r:id="rId11"/>
  </p:handoutMasterIdLst>
  <p:sldIdLst>
    <p:sldId id="611" r:id="rId2"/>
    <p:sldId id="602" r:id="rId3"/>
    <p:sldId id="612" r:id="rId4"/>
    <p:sldId id="609" r:id="rId5"/>
    <p:sldId id="613" r:id="rId6"/>
    <p:sldId id="610" r:id="rId7"/>
    <p:sldId id="614" r:id="rId8"/>
    <p:sldId id="608" r:id="rId9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485" autoAdjust="0"/>
  </p:normalViewPr>
  <p:slideViewPr>
    <p:cSldViewPr>
      <p:cViewPr>
        <p:scale>
          <a:sx n="100" d="100"/>
          <a:sy n="100" d="100"/>
        </p:scale>
        <p:origin x="-97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세미나 발표를 시작하겠습니다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318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지적 받은 것</a:t>
            </a:r>
            <a:r>
              <a:rPr kumimoji="0" lang="en-US" altLang="ko-KR" kern="0" dirty="0" smtClean="0">
                <a:sym typeface="굴림" pitchFamily="50" charset="-127"/>
              </a:rPr>
              <a:t>:</a:t>
            </a:r>
          </a:p>
          <a:p>
            <a:pPr>
              <a:defRPr/>
            </a:pPr>
            <a:r>
              <a:rPr kumimoji="0" lang="en-US" altLang="ko-KR" b="1" kern="0" dirty="0" smtClean="0">
                <a:sym typeface="굴림" pitchFamily="50" charset="-127"/>
              </a:rPr>
              <a:t>bitrate </a:t>
            </a:r>
            <a:r>
              <a:rPr kumimoji="0" lang="ko-KR" altLang="en-US" b="1" kern="0" dirty="0" smtClean="0">
                <a:sym typeface="굴림" pitchFamily="50" charset="-127"/>
              </a:rPr>
              <a:t>어떻게 줄일 건지</a:t>
            </a: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1" kern="0" dirty="0" smtClean="0">
                <a:sym typeface="굴림" pitchFamily="50" charset="-127"/>
              </a:rPr>
              <a:t>내일 </a:t>
            </a:r>
            <a:r>
              <a:rPr kumimoji="0" lang="ko-KR" altLang="en-US" b="1" kern="0" dirty="0" err="1" smtClean="0">
                <a:sym typeface="굴림" pitchFamily="50" charset="-127"/>
              </a:rPr>
              <a:t>아리마</a:t>
            </a:r>
            <a:endParaRPr kumimoji="0" lang="en-US" altLang="ko-KR" b="1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8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Research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Multimedia Computing and Networking Lab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2018-07-27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395535" y="1135063"/>
                <a:ext cx="8280921" cy="4550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Determine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𝑨𝑷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𝐴𝑃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𝐴𝑃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𝐴𝑃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 </m:t>
                    </m:r>
                    <m:acc>
                      <m:accPr>
                        <m:chr m:val="⃑"/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𝑹</m:t>
                        </m:r>
                      </m:e>
                    </m:acc>
                    <m:r>
                      <a:rPr lang="en-US" altLang="ko-KR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ko-KR" altLang="ko-KR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…,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  <m:r>
                          <a:rPr lang="en-US" altLang="ko-KR" i="1">
                            <a:latin typeface="Cambria Math"/>
                          </a:rPr>
                          <m:t>,…,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𝑁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 to 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1" i="1" kern="0">
                            <a:solidFill>
                              <a:srgbClr val="FF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2000" b="1" i="1" kern="0">
                            <a:solidFill>
                              <a:srgbClr val="FF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𝑵</m:t>
                        </m:r>
                      </m:sup>
                      <m:e>
                        <m:r>
                          <a:rPr lang="en-US" altLang="ko-KR" sz="2000" b="1" i="1" kern="0">
                            <a:solidFill>
                              <a:srgbClr val="FF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𝑼</m:t>
                        </m:r>
                        <m:d>
                          <m:dPr>
                            <m:ctrlPr>
                              <a:rPr lang="en-US" altLang="ko-KR" sz="2000" b="1" i="1" kern="0">
                                <a:solidFill>
                                  <a:srgbClr val="FF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𝒓𝒆𝒒</m:t>
                                </m:r>
                              </m:sup>
                            </m:sSubSup>
                          </m:e>
                        </m:d>
                        <m:r>
                          <a:rPr lang="en-US" altLang="ko-KR" sz="2000" b="1" i="1" kern="0">
                            <a:solidFill>
                              <a:srgbClr val="FF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𝑼</m:t>
                            </m:r>
                            <m:r>
                              <a:rPr lang="en-US" altLang="ko-KR" sz="2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altLang="ko-KR" sz="2000" b="1" i="1" ker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𝒔𝒖𝒑</m:t>
                                </m:r>
                              </m:sup>
                            </m:sSubSup>
                            <m:r>
                              <a:rPr lang="en-US" altLang="ko-KR" sz="2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𝑨𝑷</m:t>
                                </m:r>
                              </m:e>
                              <m:sub>
                                <m:r>
                                  <a:rPr lang="en-US" altLang="ko-KR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altLang="ko-KR" sz="2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Subject to</a:t>
                </a: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/>
                          </a:rPr>
                          <m:t>𝑝𝑙𝑎𝑦</m:t>
                        </m:r>
                      </m:sup>
                    </m:sSubSup>
                    <m:r>
                      <a:rPr lang="en-US" altLang="ko-KR" sz="2000" i="1">
                        <a:latin typeface="Cambria Math"/>
                      </a:rPr>
                      <m:t>+</m:t>
                    </m:r>
                    <m:r>
                      <a:rPr lang="ko-KR" altLang="en-US" sz="200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ahoma" panose="020B0604030504040204" pitchFamily="34" charset="0"/>
                      </a:rPr>
                      <m:t>𝜃</m:t>
                    </m:r>
                    <m:r>
                      <a:rPr lang="en-US" altLang="ko-KR" sz="2000" i="1"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ko-KR" altLang="ko-KR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/>
                          </a:rPr>
                          <m:t>𝑟𝑒𝑞</m:t>
                        </m:r>
                      </m:sup>
                    </m:sSubSup>
                    <m:r>
                      <a:rPr lang="en-US" altLang="ko-KR" sz="2000" i="1" smtClean="0">
                        <a:latin typeface="Cambria Math"/>
                        <a:ea typeface="Cambria Math"/>
                      </a:rPr>
                      <m:t>∙</m:t>
                    </m:r>
                    <m:sSubSup>
                      <m:sSubSupPr>
                        <m:ctrlPr>
                          <a:rPr lang="ko-KR" altLang="ko-KR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/>
                          </a:rPr>
                          <m:t>𝑟𝑒𝑞</m:t>
                        </m:r>
                      </m:sup>
                    </m:sSubSup>
                    <m:r>
                      <a:rPr lang="en-US" altLang="ko-KR" sz="2000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ko-KR" altLang="ko-KR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/>
                          </a:rPr>
                          <m:t>𝑏𝑢𝑓</m:t>
                        </m:r>
                      </m:sup>
                    </m:sSubSup>
                  </m:oMath>
                </a14:m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𝑠𝑢𝑝</m:t>
                        </m:r>
                      </m:sup>
                    </m:sSubSup>
                    <m:r>
                      <a:rPr lang="en-US" altLang="ko-KR" sz="2000" i="1" ker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≤</m:t>
                    </m:r>
                    <m:sSubSup>
                      <m:sSubSupPr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𝑏𝑤</m:t>
                        </m:r>
                      </m:e>
                      <m:sub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𝑒𝑠𝑡</m:t>
                        </m:r>
                      </m:sup>
                    </m:sSubSup>
                  </m:oMath>
                </a14:m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𝑠𝑢𝑝</m:t>
                                </m:r>
                              </m:sup>
                            </m:sSubSup>
                          </m:den>
                        </m:f>
                        <m:r>
                          <a:rPr lang="en-US" altLang="ko-KR" sz="2000" i="1" ker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000" i="1" ker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𝑠𝑙𝑜𝑡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600" i="1" kern="0" dirty="0">
                  <a:solidFill>
                    <a:srgbClr val="000000"/>
                  </a:solidFill>
                  <a:latin typeface="Cambria Math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:endParaRPr lang="en-US" altLang="ko-KR" sz="12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280921" cy="4550989"/>
              </a:xfrm>
              <a:prstGeom prst="rect">
                <a:avLst/>
              </a:prstGeom>
              <a:blipFill rotWithShape="1">
                <a:blip r:embed="rId3"/>
                <a:stretch>
                  <a:fillRect l="-1031" t="-1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0775416"/>
                  </p:ext>
                </p:extLst>
              </p:nvPr>
            </p:nvGraphicFramePr>
            <p:xfrm>
              <a:off x="4427984" y="2492896"/>
              <a:ext cx="4613138" cy="40446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879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884347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2757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Parameter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Description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6265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Number of AP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6265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Number of UE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62651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200" b="0" i="0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U</m:t>
                                </m:r>
                                <m:d>
                                  <m:dPr>
                                    <m:ctrlPr>
                                      <a:rPr lang="en-US" altLang="ko-KR" sz="1200" b="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+mn-ea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=</m:t>
                                </m:r>
                                <m: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𝐴</m:t>
                                </m:r>
                                <m: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2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𝐵</m:t>
                                    </m:r>
                                  </m:sup>
                                </m:sSup>
                                <m: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+</m:t>
                                </m:r>
                                <m: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altLang="ko-KR" sz="12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Utility Function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8650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𝑈</m:t>
                                </m:r>
                                <m:d>
                                  <m:dPr>
                                    <m:ctrlPr>
                                      <a:rPr lang="en-US" altLang="ko-KR" sz="12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1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𝑟𝑒𝑞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Requested Utility at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1009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𝑈</m:t>
                                    </m:r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ea typeface="Cambria Math"/>
                                            <a:cs typeface="Tahoma" panose="020B0604030504040204" pitchFamily="34" charset="0"/>
                                          </a:rPr>
                                          <m:t>𝑠𝑢𝑝</m:t>
                                        </m:r>
                                      </m:sup>
                                    </m:sSubSup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𝐴𝑃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Utility at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 smtClean="0"/>
                            <a:t> Selected)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0363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2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𝑝𝑙𝑎𝑦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Sum of Segment size up to Playback Time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626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2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𝑏𝑢𝑓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Sum of Segment size up to Buffered Segment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626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Underflow Threshold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0577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2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Duration of Requested Segment at</a:t>
                          </a:r>
                          <a:r>
                            <a:rPr lang="en-US" altLang="ko-KR" sz="12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28005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2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2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𝑒𝑠𝑡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Available Bandwidth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2626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Segment Size requested by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626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𝑠𝑙𝑜𝑡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Time</a:t>
                          </a:r>
                          <a:r>
                            <a:rPr lang="en-US" altLang="ko-KR" sz="1200" baseline="0" dirty="0" smtClean="0"/>
                            <a:t> Slot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0775416"/>
                  </p:ext>
                </p:extLst>
              </p:nvPr>
            </p:nvGraphicFramePr>
            <p:xfrm>
              <a:off x="4427984" y="2492896"/>
              <a:ext cx="4613138" cy="40446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879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288434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2757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Parameter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Description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Number of AP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Number of UE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02222" r="-166901" b="-10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Utility Function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9813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69388" r="-166901" b="-9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42" t="-369388" r="-211" b="-900000"/>
                          </a:stretch>
                        </a:blipFill>
                      </a:tcPr>
                    </a:tc>
                  </a:tr>
                  <a:tr h="32156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433962" r="-166901" b="-732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42" t="-433962" r="-211" b="-732075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377333" r="-166901" b="-4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42" t="-377333" r="-211" b="-4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477333" r="-166901" b="-3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42" t="-477333" r="-211" b="-317333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962222" r="-166901" b="-4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Underflow Threshold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0577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956000" r="-166901" b="-28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42" t="-956000" r="-211" b="-28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2830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147826" r="-166901" b="-2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42" t="-1147826" r="-211" b="-21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275556" r="-166901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042" t="-1275556" r="-211" b="-115556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375556" r="-166901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Time</a:t>
                          </a:r>
                          <a:r>
                            <a:rPr lang="en-US" altLang="ko-KR" sz="1200" baseline="0" dirty="0" smtClean="0"/>
                            <a:t> Slot</a:t>
                          </a:r>
                          <a:endParaRPr lang="ko-KR" alt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87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Problem Formulation</a:t>
            </a:r>
            <a:r>
              <a:rPr lang="ko-KR" altLang="en-US" dirty="0" smtClean="0"/>
              <a:t>에서 제약조건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대한 설명하기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60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80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MDP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Find </a:t>
            </a:r>
            <a:r>
              <a:rPr lang="en-US" altLang="ko-KR" sz="2000" kern="0" dirty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Policy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which minimize long term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reward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2784192"/>
                  </p:ext>
                </p:extLst>
              </p:nvPr>
            </p:nvGraphicFramePr>
            <p:xfrm>
              <a:off x="755576" y="2085948"/>
              <a:ext cx="7754565" cy="39988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605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484851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Value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State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Information of  UE(</a:t>
                          </a:r>
                          <a:r>
                            <a:rPr lang="en-US" altLang="ko-KR" sz="1100" dirty="0" smtClean="0"/>
                            <a:t>Consists of AP</a:t>
                          </a:r>
                          <a:r>
                            <a:rPr lang="en-US" altLang="ko-KR" sz="1100" baseline="0" dirty="0" smtClean="0"/>
                            <a:t> index, Estimated Bandwidth)</a:t>
                          </a:r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𝒖𝒆</m:t>
                                  </m:r>
                                </m:e>
                              </m:acc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𝒖𝒆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𝒖𝒆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 …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𝒖𝒆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𝑵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𝒖𝒆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={ 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sz="1400" b="1" i="1" kern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 kern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1400" b="1" i="1" kern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1400" b="1" i="1" ker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𝒊</m:t>
                                  </m:r>
                                  <m:r>
                                    <a:rPr lang="en-US" altLang="ko-KR" sz="1400" b="1" i="1" kern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ko-KR" sz="1400" b="1" i="1" kern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𝒆𝒔𝒕</m:t>
                                  </m:r>
                                </m:sup>
                              </m:sSubSup>
                              <m:r>
                                <a:rPr lang="en-US" altLang="ko-KR" sz="1400" b="1" i="1" kern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Tahoma" panose="020B0604030504040204" pitchFamily="34" charset="0"/>
                                </a:rPr>
                                <m:t> }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ko-KR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Policy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List</a:t>
                          </a:r>
                          <a:r>
                            <a:rPr lang="en-US" altLang="ko-KR" sz="1400" baseline="0" dirty="0" smtClean="0"/>
                            <a:t> of Action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b="0" i="1" smtClean="0">
                                    <a:latin typeface="Cambria Math"/>
                                  </a:rPr>
                                  <m:t>𝜋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,… 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Action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 smtClean="0">
                              <a:solidFill>
                                <a:srgbClr val="FF0000"/>
                              </a:solidFill>
                            </a:rPr>
                            <a:t>One</a:t>
                          </a:r>
                          <a:r>
                            <a:rPr lang="en-US" altLang="ko-KR" sz="1400" dirty="0" smtClean="0"/>
                            <a:t> UE changes</a:t>
                          </a:r>
                          <a:r>
                            <a:rPr lang="en-US" altLang="ko-KR" sz="1400" baseline="0" dirty="0" smtClean="0"/>
                            <a:t> AP </a:t>
                          </a:r>
                          <a:r>
                            <a:rPr lang="en-US" altLang="ko-KR" sz="1400" b="1" baseline="0" dirty="0" smtClean="0">
                              <a:solidFill>
                                <a:srgbClr val="FF0000"/>
                              </a:solidFill>
                            </a:rPr>
                            <a:t>per time</a:t>
                          </a:r>
                          <a:r>
                            <a:rPr lang="en-US" altLang="ko-KR" sz="1400" baseline="0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baseline="0" dirty="0" smtClean="0"/>
                            <a:t> is associated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baseline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400" b="0" i="1" baseline="0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baseline="0" dirty="0" smtClean="0"/>
                            <a:t>)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baseline="0" dirty="0" smtClean="0">
                              <a:solidFill>
                                <a:srgbClr val="FF0000"/>
                              </a:solidFill>
                            </a:rPr>
                            <a:t>Because of Complexity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 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𝒋</m:t>
                                    </m:r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Discount Rate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Reward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1400" b="1" i="1" kern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400" b="1" i="1" ker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ko-KR" sz="1400" b="1" i="1" ker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𝑵</m:t>
                                    </m:r>
                                  </m:sup>
                                  <m:e>
                                    <m:r>
                                      <a:rPr lang="en-US" altLang="ko-KR" sz="1400" b="1" i="1" ker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  <m:t>𝑼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1" i="1" ker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  <a:cs typeface="Tahom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  <m:t>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  <m:t>𝒊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  <m:t>𝒓𝒆𝒒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a:rPr lang="en-US" altLang="ko-KR" sz="1400" b="1" i="1" ker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𝑼</m:t>
                                        </m:r>
                                        <m:r>
                                          <a:rPr lang="en-US" altLang="ko-KR" sz="1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(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  <m:t>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  <m:t>𝒊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400" b="1" i="1" ker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  <a:ea typeface="Cambria Math"/>
                                                <a:cs typeface="Tahoma" panose="020B0604030504040204" pitchFamily="34" charset="0"/>
                                              </a:rPr>
                                              <m:t>𝒔𝒖𝒑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1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𝑨𝑷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𝒋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Learning Rate</a:t>
                          </a:r>
                          <a:endParaRPr lang="en-US" altLang="ko-KR" sz="14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dirty="0" smtClean="0">
                                    <a:latin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US" altLang="ko-KR" sz="1400" baseline="0" dirty="0" smtClean="0">
                              <a:solidFill>
                                <a:schemeClr val="tx1"/>
                              </a:solidFill>
                            </a:rPr>
                            <a:t> – Value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←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r>
                                      <a:rPr lang="ko-KR" altLang="en-US" sz="1400" b="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∙(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𝛾</m:t>
                                </m:r>
                                <m:r>
                                  <a:rPr lang="ko-KR" altLang="en-US" sz="1400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/>
                                            <a:ea typeface="Cambria Math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𝑄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  <a:ea typeface="Cambria Math"/>
                                      </a:rPr>
                                      <m:t>))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2784192"/>
                  </p:ext>
                </p:extLst>
              </p:nvPr>
            </p:nvGraphicFramePr>
            <p:xfrm>
              <a:off x="755576" y="2085948"/>
              <a:ext cx="7754565" cy="39988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605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84851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Value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55308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State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69231" r="-126" b="-5593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Policy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181176" r="-126" b="-49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74866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Action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195902" r="-126" b="-2475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Discount Rate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591803" r="-126" b="-3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6"/>
                      </a:ext>
                    </a:extLst>
                  </a:tr>
                  <a:tr h="69557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Reward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370175" r="-126" b="-111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Learning Rate</a:t>
                          </a:r>
                          <a:endParaRPr lang="en-US" altLang="ko-KR" sz="1400" i="1" kern="0" dirty="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878689" r="-126" b="-1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US" altLang="ko-KR" sz="1400" baseline="0" dirty="0" smtClean="0">
                              <a:solidFill>
                                <a:schemeClr val="tx1"/>
                              </a:solidFill>
                            </a:rPr>
                            <a:t> – Value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26" t="-978689" r="-126" b="-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93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MDP </a:t>
            </a:r>
            <a:r>
              <a:rPr lang="ko-KR" altLang="en-US" dirty="0" smtClean="0"/>
              <a:t>과정 보여주기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특히 </a:t>
            </a:r>
            <a:r>
              <a:rPr lang="en-US" altLang="ko-KR" dirty="0" smtClean="0"/>
              <a:t>State </a:t>
            </a:r>
            <a:r>
              <a:rPr lang="ko-KR" altLang="en-US" dirty="0" smtClean="0"/>
              <a:t>관련 지어서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548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ko-KR" sz="1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395535" y="1135063"/>
                <a:ext cx="8280921" cy="4920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Algorithm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(using Q-Learning)</a:t>
                </a: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All Q(</a:t>
                </a:r>
                <a:r>
                  <a:rPr lang="en-US" altLang="ko-KR" sz="1400" kern="0" dirty="0" err="1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e,a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 = N;				//Initialize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all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Q-values</a:t>
                </a: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For loop until learning is stopped:		//Learning repeatedly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ɛ = rand();			//Probability for Exploitation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or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Exploration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If ɛ &gt; </a:t>
                </a:r>
                <a:r>
                  <a:rPr lang="el-GR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Ω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:				//Exploitation</a:t>
                </a:r>
              </a:p>
              <a:p>
                <a:pPr marL="1562400" lvl="3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If all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altLang="ko-KR" sz="1400" i="1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  <a:ea typeface="Cambria Math"/>
                      </a:rPr>
                      <m:t>,</m:t>
                    </m:r>
                    <m:acc>
                      <m:accPr>
                        <m:chr m:val="⃑"/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  <m:r>
                      <a:rPr lang="en-US" altLang="ko-KR" sz="1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are 1:		//There is no Exploration</a:t>
                </a:r>
              </a:p>
              <a:p>
                <a:pPr marL="2019600" lvl="4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>
                    <a:ea typeface="Cambria Math"/>
                  </a:rPr>
                  <a:t> </a:t>
                </a:r>
                <a:r>
                  <a:rPr lang="en-US" altLang="ko-KR" sz="1400" dirty="0" smtClean="0">
                    <a:ea typeface="Cambria Math"/>
                  </a:rPr>
                  <a:t>= rand(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sz="1400" dirty="0" smtClean="0">
                    <a:ea typeface="Cambria Math"/>
                  </a:rPr>
                  <a:t>)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;		//Do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Exploration</a:t>
                </a:r>
              </a:p>
              <a:p>
                <a:pPr marL="1562400" lvl="3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Else:</a:t>
                </a:r>
              </a:p>
              <a:p>
                <a:pPr marL="2019600" lvl="4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ea typeface="Cambria Math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/>
                                <a:ea typeface="Cambria Math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𝑄</m:t>
                        </m:r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acc>
                          <m:accPr>
                            <m:chr m:val="⃑"/>
                            <m:ctrlP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;	//Do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Exploitation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Else:</a:t>
                </a:r>
                <a:endParaRPr lang="en-US" altLang="ko-KR" sz="14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2019600" lvl="4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>
                    <a:ea typeface="Cambria Math"/>
                  </a:rPr>
                  <a:t> = rand(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sz="1400" dirty="0">
                    <a:ea typeface="Cambria Math"/>
                  </a:rPr>
                  <a:t>)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;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	//Do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Exploration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i="1" kern="0"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𝑒𝑠𝑡</m:t>
                        </m:r>
                      </m:sup>
                    </m:sSubSup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= estimate();			//Estimate Quantized Available Bandwidth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 kern="0"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i="1" kern="0"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𝑠𝑢𝑝</m:t>
                        </m:r>
                      </m:sup>
                    </m:sSubSup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= solve();			//Using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S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ubjective, 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D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erive Bitrate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400" i="1" kern="0">
                            <a:latin typeface="Cambria Math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i="1" kern="0">
                            <a:latin typeface="Cambria Math"/>
                            <a:cs typeface="Tahoma" panose="020B060403050404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i="1" kern="0">
                            <a:latin typeface="Cambria Math"/>
                            <a:cs typeface="Tahoma" panose="020B0604030504040204" pitchFamily="34" charset="0"/>
                          </a:rPr>
                          <m:t>𝑁</m:t>
                        </m:r>
                      </m:sup>
                      <m:e>
                        <m:r>
                          <a:rPr lang="en-US" altLang="ko-KR" sz="1400" i="1" kern="0">
                            <a:latin typeface="Cambria Math"/>
                            <a:cs typeface="Tahoma" panose="020B0604030504040204" pitchFamily="34" charset="0"/>
                          </a:rPr>
                          <m:t>𝑈</m:t>
                        </m:r>
                        <m:d>
                          <m:dPr>
                            <m:ctrlPr>
                              <a:rPr lang="en-US" altLang="ko-KR" sz="1400" i="1" kern="0">
                                <a:latin typeface="Cambria Math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400" i="1" kern="0"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 kern="0"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400" i="1" kern="0"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400" i="1" kern="0"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𝑟𝑒𝑞</m:t>
                                </m:r>
                              </m:sup>
                            </m:sSubSup>
                          </m:e>
                        </m:d>
                        <m:r>
                          <a:rPr lang="en-US" altLang="ko-KR" sz="1400" i="1" kern="0">
                            <a:latin typeface="Cambria Math"/>
                            <a:cs typeface="Tahoma" panose="020B060403050404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𝑈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ko-KR" sz="1400" i="1" kern="0"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 kern="0"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400" i="1" kern="0">
                                    <a:latin typeface="Cambria Math" panose="02040503050406030204" pitchFamily="18" charset="0"/>
                                    <a:ea typeface="Cambria Math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400" i="1" kern="0"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𝑠𝑢𝑝</m:t>
                                </m:r>
                              </m:sup>
                            </m:sSubSup>
                            <m:r>
                              <a:rPr lang="en-US" altLang="ko-KR" sz="1400" i="1">
                                <a:latin typeface="Cambria Math"/>
                              </a:rPr>
                              <m:t>)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𝐴𝑃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altLang="ko-KR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;		//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C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alculate Reward</a:t>
                </a:r>
              </a:p>
              <a:p>
                <a:pPr marL="1105200" lvl="2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altLang="ko-KR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ko-KR" altLang="en-US" sz="1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en-US" altLang="ko-KR" sz="1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sz="1400" i="1">
                        <a:latin typeface="Cambria Math"/>
                        <a:ea typeface="Cambria Math"/>
                      </a:rPr>
                      <m:t>𝑄</m:t>
                    </m:r>
                    <m:d>
                      <m:d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ko-KR" altLang="en-US" sz="14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ko-KR" altLang="en-US" sz="1400" i="1">
                        <a:latin typeface="Cambria Math"/>
                        <a:ea typeface="Cambria Math"/>
                      </a:rPr>
                      <m:t>∙(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ko-KR" altLang="en-US" sz="1400" i="1">
                        <a:latin typeface="Cambria Math"/>
                        <a:ea typeface="Cambria Math"/>
                      </a:rPr>
                      <m:t>𝛾</m:t>
                    </m:r>
                    <m:r>
                      <a:rPr lang="ko-KR" altLang="en-US" sz="1400" i="1">
                        <a:latin typeface="Cambria Math"/>
                        <a:ea typeface="Cambria Math"/>
                      </a:rPr>
                      <m:t>∙</m:t>
                    </m:r>
                    <m:func>
                      <m:funcPr>
                        <m:ctrlPr>
                          <a:rPr lang="en-US" altLang="ko-KR" sz="1400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𝑄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altLang="ko-KR" sz="1400" i="1">
                            <a:latin typeface="Cambria Math"/>
                            <a:ea typeface="Cambria Math"/>
                          </a:rPr>
                          <m:t>))</m:t>
                        </m:r>
                      </m:e>
                    </m:func>
                  </m:oMath>
                </a14:m>
                <a:r>
                  <a:rPr lang="en-US" altLang="ko-KR" sz="1400" dirty="0" smtClean="0"/>
                  <a:t>;	//Update Q Value</a:t>
                </a:r>
                <a:endParaRPr lang="en-US" altLang="ko-KR" sz="1600" dirty="0"/>
              </a:p>
              <a:p>
                <a:r>
                  <a:rPr lang="en-US" altLang="ko-KR" sz="1600" dirty="0"/>
                  <a:t/>
                </a:r>
                <a:br>
                  <a:rPr lang="en-US" altLang="ko-KR" sz="1600" dirty="0"/>
                </a:br>
                <a:endParaRPr lang="en-US" altLang="ko-KR" sz="16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280921" cy="4920001"/>
              </a:xfrm>
              <a:prstGeom prst="rect">
                <a:avLst/>
              </a:prstGeom>
              <a:blipFill rotWithShape="1">
                <a:blip r:embed="rId3"/>
                <a:stretch>
                  <a:fillRect l="-1031" t="-9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24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Exploitation and Exploration </a:t>
            </a:r>
            <a:r>
              <a:rPr lang="ko-KR" altLang="en-US" dirty="0" smtClean="0"/>
              <a:t>설명하기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461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Future Work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0891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For Loop </a:t>
            </a:r>
            <a:r>
              <a:rPr lang="en-US" altLang="ko-KR" b="1" kern="0" dirty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C</a:t>
            </a: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ondition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at Q-Learning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Survey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It will be formulated by the </a:t>
            </a: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experiment</a:t>
            </a:r>
            <a:endParaRPr lang="en-US" altLang="ko-KR" sz="1200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45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67014</TotalTime>
  <Words>583</Words>
  <Application>Microsoft Office PowerPoint</Application>
  <PresentationFormat>화면 슬라이드 쇼(4:3)</PresentationFormat>
  <Paragraphs>98</Paragraphs>
  <Slides>8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pres</vt:lpstr>
      <vt:lpstr>Research   Jae Jun Ha  Multimedia Computing and Networking Lab POSTECH  2018-07-27</vt:lpstr>
      <vt:lpstr>Problem Formulation</vt:lpstr>
      <vt:lpstr>PowerPoint 프레젠테이션</vt:lpstr>
      <vt:lpstr>Problem Formulation</vt:lpstr>
      <vt:lpstr>PowerPoint 프레젠테이션</vt:lpstr>
      <vt:lpstr>Problem Formulation</vt:lpstr>
      <vt:lpstr>PowerPoint 프레젠테이션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2862</cp:revision>
  <cp:lastPrinted>2018-05-17T20:14:53Z</cp:lastPrinted>
  <dcterms:created xsi:type="dcterms:W3CDTF">2010-07-29T14:05:23Z</dcterms:created>
  <dcterms:modified xsi:type="dcterms:W3CDTF">2018-07-23T07:44:51Z</dcterms:modified>
</cp:coreProperties>
</file>