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5"/>
  </p:notesMasterIdLst>
  <p:handoutMasterIdLst>
    <p:handoutMasterId r:id="rId6"/>
  </p:handoutMasterIdLst>
  <p:sldIdLst>
    <p:sldId id="660" r:id="rId2"/>
    <p:sldId id="672" r:id="rId3"/>
    <p:sldId id="673" r:id="rId4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681" autoAdjust="0"/>
  </p:normalViewPr>
  <p:slideViewPr>
    <p:cSldViewPr>
      <p:cViewPr varScale="1">
        <p:scale>
          <a:sx n="98" d="100"/>
          <a:sy n="98" d="100"/>
        </p:scale>
        <p:origin x="364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Formulation</a:t>
            </a:r>
            <a:r>
              <a:rPr kumimoji="0" lang="ko-KR" altLang="en-US" kern="0" dirty="0" smtClean="0">
                <a:sym typeface="굴림" pitchFamily="50" charset="-127"/>
              </a:rPr>
              <a:t>은 이런 형태로</a:t>
            </a: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9776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Modify</a:t>
            </a:r>
            <a:r>
              <a:rPr kumimoji="0" lang="en-US" altLang="ko-KR" kern="0" baseline="0" dirty="0" smtClean="0">
                <a:sym typeface="굴림" pitchFamily="50" charset="-127"/>
              </a:rPr>
              <a:t> </a:t>
            </a:r>
            <a:r>
              <a:rPr kumimoji="0" lang="ko-KR" altLang="en-US" kern="0" baseline="0" dirty="0" smtClean="0">
                <a:sym typeface="굴림" pitchFamily="50" charset="-127"/>
              </a:rPr>
              <a:t>하는 것 위주로 설명하고</a:t>
            </a:r>
            <a:endParaRPr kumimoji="0" lang="en-US" altLang="ko-KR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kern="0" baseline="0" dirty="0" smtClean="0">
                <a:sym typeface="굴림" pitchFamily="50" charset="-127"/>
              </a:rPr>
              <a:t>내일은 </a:t>
            </a:r>
            <a:r>
              <a:rPr kumimoji="0" lang="en-US" altLang="ko-KR" kern="0" baseline="0" dirty="0" smtClean="0">
                <a:sym typeface="굴림" pitchFamily="50" charset="-127"/>
              </a:rPr>
              <a:t>Knapsack</a:t>
            </a:r>
            <a:r>
              <a:rPr kumimoji="0" lang="ko-KR" altLang="en-US" kern="0" baseline="0" dirty="0" smtClean="0">
                <a:sym typeface="굴림" pitchFamily="50" charset="-127"/>
              </a:rPr>
              <a:t> 구체화해서 보여주기</a:t>
            </a: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0004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8356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Formulation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8723637"/>
                  </p:ext>
                </p:extLst>
              </p:nvPr>
            </p:nvGraphicFramePr>
            <p:xfrm>
              <a:off x="2267744" y="1412776"/>
              <a:ext cx="4375789" cy="254558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375789">
                      <a:extLst>
                        <a:ext uri="{9D8B030D-6E8A-4147-A177-3AD203B41FA5}">
                          <a16:colId xmlns:a16="http://schemas.microsoft.com/office/drawing/2014/main" val="1667308519"/>
                        </a:ext>
                      </a:extLst>
                    </a:gridCol>
                  </a:tblGrid>
                  <a:tr h="2545588">
                    <a:tc>
                      <a:txBody>
                        <a:bodyPr/>
                        <a:lstStyle/>
                        <a:p>
                          <a:pPr indent="182880" algn="r">
                            <a:lnSpc>
                              <a:spcPct val="95000"/>
                            </a:lnSpc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ko-KR" altLang="ko-KR" sz="1200" i="1" kern="100" spc="-5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x-none" sz="1200" kern="100" spc="-5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x-none" sz="1200" kern="100" spc="-5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𝑎𝑛𝑑</m:t>
                              </m:r>
                              <m:r>
                                <a:rPr lang="en-US" sz="1200" b="1" i="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ko-KR" altLang="ko-KR" sz="1200" i="1" kern="100" spc="-5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200" b="1" i="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𝑖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𝑁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, ∀ 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US" altLang="ko-KR" sz="1200" b="1" i="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x-none" sz="1400" kern="100" spc="-5" dirty="0">
                              <a:solidFill>
                                <a:schemeClr val="tx1"/>
                              </a:solidFill>
                              <a:effectLst/>
                            </a:rPr>
                            <a:t>so as </a:t>
                          </a:r>
                          <a:r>
                            <a:rPr lang="x-none" sz="1400" kern="100" spc="-5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to</a:t>
                          </a:r>
                          <a:endParaRPr lang="en-US" sz="1400" kern="100" spc="-5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indent="182880" algn="r">
                            <a:lnSpc>
                              <a:spcPct val="95000"/>
                            </a:lnSpc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x-none" sz="1400" kern="100" spc="-5" dirty="0">
                              <a:solidFill>
                                <a:schemeClr val="tx1"/>
                              </a:solidFill>
                              <a:effectLst/>
                            </a:rPr>
                            <a:t>	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sz="1200" i="1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𝑵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ko-KR" sz="1200" i="1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𝒋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=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|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𝑴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|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ko-KR" sz="1200" i="1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x-none" sz="1200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x-none" sz="1200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x-none" sz="1200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x-none" sz="1200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∙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𝒎𝒂𝒙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{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𝒖</m:t>
                                      </m:r>
                                      <m:d>
                                        <m:dPr>
                                          <m:ctrlPr>
                                            <a:rPr lang="ko-KR" sz="1200" i="1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ko-KR" sz="1200" i="1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𝒊</m:t>
                                              </m:r>
                                            </m:sub>
                                            <m:sup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𝒓𝒆𝒒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𝒖</m:t>
                                      </m:r>
                                      <m:d>
                                        <m:dPr>
                                          <m:ctrlPr>
                                            <a:rPr lang="ko-KR" sz="1200" i="1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ko-KR" sz="1200" i="1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𝒋</m:t>
                                              </m:r>
                                            </m:sub>
                                            <m:sup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𝒔𝒖𝒑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𝟎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}</m:t>
                                      </m:r>
                                    </m:e>
                                  </m:nary>
                                </m:e>
                              </m:nary>
                            </m:oMath>
                          </a14:m>
                          <a:endParaRPr lang="en-US" sz="1200" kern="100" spc="-5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indent="182880" algn="r">
                            <a:lnSpc>
                              <a:spcPct val="95000"/>
                            </a:lnSpc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endParaRPr lang="en-US" altLang="ko-KR" sz="1000" kern="100" spc="-5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indent="182880" algn="r">
                            <a:lnSpc>
                              <a:spcPct val="95000"/>
                            </a:lnSpc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endParaRPr lang="ko-KR" sz="1000" kern="100" spc="-5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1016000" indent="-508000" algn="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sz="120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𝑝𝑙𝑎𝑦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sz="120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𝑏𝑢𝑓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</m:oMath>
                          </a14:m>
                          <a:endParaRPr lang="ko-KR" sz="1000" kern="100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ko-KR" sz="1200" i="1" kern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𝑟𝑒𝑞</m:t>
                                    </m:r>
                                  </m:sup>
                                </m:sSubSup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bSup>
                                  <m:sSubSupPr>
                                    <m:ctrlPr>
                                      <a:rPr lang="ko-KR" altLang="ko-KR" sz="1200" i="1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𝑠𝑢𝑝</m:t>
                                    </m:r>
                                  </m:sup>
                                </m:sSubSup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ko-KR" altLang="ko-KR" sz="1200" i="1" kern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𝑠𝑙𝑜𝑡</m:t>
                                    </m:r>
                                  </m:sup>
                                </m:sSubSup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𝑏𝑤</m:t>
                                </m:r>
                                <m:d>
                                  <m:dPr>
                                    <m:ctrlPr>
                                      <a:rPr lang="ko-KR" altLang="ko-KR" sz="1200" i="1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1200" i="1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𝑅𝑆𝑆𝐼</m:t>
                                        </m:r>
                                      </m:e>
                                      <m:sub>
                                        <m:r>
                                          <a:rPr lang="en-US" altLang="ko-KR" sz="12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2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200" b="1" i="0" kern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𝑓𝑜𝑟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 ∀ 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0" dirty="0">
                              <a:solidFill>
                                <a:schemeClr val="tx1"/>
                              </a:solidFill>
                              <a:effectLst/>
                            </a:rPr>
                            <a:t>		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ko-KR" sz="120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𝑠𝑢𝑝</m:t>
                                          </m:r>
                                        </m:sup>
                                      </m:sSubSup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𝑟𝑒𝑞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𝑏𝑤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𝑒𝑠𝑡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ko-KR" sz="120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𝑠𝑙𝑜𝑡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</m:oMath>
                          </a14:m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7019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8723637"/>
                  </p:ext>
                </p:extLst>
              </p:nvPr>
            </p:nvGraphicFramePr>
            <p:xfrm>
              <a:off x="2267744" y="1412776"/>
              <a:ext cx="4375789" cy="254558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375789">
                      <a:extLst>
                        <a:ext uri="{9D8B030D-6E8A-4147-A177-3AD203B41FA5}">
                          <a16:colId xmlns:a16="http://schemas.microsoft.com/office/drawing/2014/main" val="1667308519"/>
                        </a:ext>
                      </a:extLst>
                    </a:gridCol>
                  </a:tblGrid>
                  <a:tr h="254558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79" t="-2625" r="-557" b="-9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70195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984907"/>
              </p:ext>
            </p:extLst>
          </p:nvPr>
        </p:nvGraphicFramePr>
        <p:xfrm>
          <a:off x="1163032" y="1438084"/>
          <a:ext cx="1536760" cy="21130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6760">
                  <a:extLst>
                    <a:ext uri="{9D8B030D-6E8A-4147-A177-3AD203B41FA5}">
                      <a16:colId xmlns:a16="http://schemas.microsoft.com/office/drawing/2014/main" val="16673085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kern="100" spc="-5" dirty="0" smtClean="0">
                          <a:solidFill>
                            <a:schemeClr val="tx1"/>
                          </a:solidFill>
                          <a:effectLst/>
                        </a:rPr>
                        <a:t>Determine </a:t>
                      </a:r>
                      <a:endParaRPr lang="en-US" sz="14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en-US" sz="3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kern="100" spc="-5" dirty="0" smtClean="0">
                          <a:solidFill>
                            <a:schemeClr val="tx1"/>
                          </a:solidFill>
                          <a:effectLst/>
                        </a:rPr>
                        <a:t>Minimize</a:t>
                      </a:r>
                      <a:endParaRPr lang="en-US" sz="14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ko-KR" sz="600" kern="100" spc="-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016000" indent="-508000"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016000" indent="-508000"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effectLst/>
                        </a:rPr>
                        <a:t>subject to</a:t>
                      </a:r>
                    </a:p>
                    <a:p>
                      <a:pPr marL="1016000" indent="-508000"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300" kern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700" kern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  <a:endParaRPr lang="ko-KR" altLang="ko-KR" sz="1200" kern="1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016000" indent="-508000"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01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5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/>
              <p:cNvSpPr/>
              <p:nvPr/>
            </p:nvSpPr>
            <p:spPr>
              <a:xfrm>
                <a:off x="397624" y="1002134"/>
                <a:ext cx="9718992" cy="51835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Pseudo code</a:t>
                </a:r>
                <a:endParaRPr lang="en-US" altLang="ko-KR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1400" dirty="0" smtClean="0"/>
                  <a:t>If (T % 10) == 0:</a:t>
                </a:r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endParaRPr lang="en-US" altLang="ko-KR" sz="1400" dirty="0"/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endParaRPr lang="en-US" altLang="ko-KR" sz="1400" dirty="0" smtClean="0"/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endParaRPr lang="en-US" altLang="ko-KR" sz="1400" dirty="0"/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endParaRPr lang="en-US" altLang="ko-KR" sz="1400" dirty="0" smtClean="0"/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endParaRPr lang="en-US" altLang="ko-KR" sz="1400" dirty="0"/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endParaRPr lang="en-US" altLang="ko-KR" sz="1400" dirty="0" smtClean="0"/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endParaRPr lang="en-US" altLang="ko-KR" sz="1400" dirty="0"/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endParaRPr lang="en-US" altLang="ko-KR" sz="1400" dirty="0" smtClean="0"/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endParaRPr lang="en-US" altLang="ko-KR" sz="1400" dirty="0"/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endParaRPr lang="en-US" altLang="ko-KR" sz="1400" dirty="0" smtClean="0"/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endParaRPr lang="en-US" altLang="ko-KR" sz="1400" dirty="0" smtClean="0"/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1400" dirty="0" smtClean="0"/>
                  <a:t>Else:</a:t>
                </a:r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1400" dirty="0" smtClean="0"/>
                  <a:t>  For u in UE:</a:t>
                </a:r>
                <a:endParaRPr lang="en-US" altLang="ko-KR" sz="1400" dirty="0" smtClean="0"/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  </a:t>
                </a:r>
                <a:r>
                  <a:rPr lang="ko-KR" altLang="en-US" sz="1400" dirty="0" smtClean="0"/>
                  <a:t>이용 가능한 </a:t>
                </a:r>
                <a:r>
                  <a:rPr lang="en-US" altLang="ko-KR" sz="1400" dirty="0" smtClean="0"/>
                  <a:t>Bitrate </a:t>
                </a:r>
                <a:r>
                  <a:rPr lang="ko-KR" altLang="en-US" sz="1400" dirty="0" smtClean="0"/>
                  <a:t>계산 </a:t>
                </a:r>
                <a:r>
                  <a:rPr lang="en-US" altLang="ko-KR" sz="1400" dirty="0" smtClean="0"/>
                  <a:t>(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400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ker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ker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ker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400" b="0" i="1" kern="0" smtClean="0">
                            <a:latin typeface="Cambria Math" panose="02040503050406030204" pitchFamily="18" charset="0"/>
                          </a:rPr>
                          <m:t>𝑀𝐴𝑋</m:t>
                        </m:r>
                      </m:sup>
                    </m:sSubSup>
                    <m:r>
                      <a:rPr lang="en-US" altLang="ko-KR" sz="1400" ker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altLang="ko-KR" sz="1400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ko-KR" altLang="ko-KR" sz="1400" i="1" ker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ker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4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4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400" ker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1400" kern="0">
                                <a:latin typeface="Cambria Math" panose="02040503050406030204" pitchFamily="18" charset="0"/>
                              </a:rPr>
                              <m:t>𝑠𝑙𝑜𝑡</m:t>
                            </m:r>
                          </m:sup>
                        </m:sSubSup>
                        <m:r>
                          <a:rPr lang="en-US" altLang="ko-KR" sz="1400" ker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1400" kern="0">
                            <a:latin typeface="Cambria Math" panose="02040503050406030204" pitchFamily="18" charset="0"/>
                          </a:rPr>
                          <m:t>𝑏𝑤</m:t>
                        </m:r>
                        <m:d>
                          <m:dPr>
                            <m:ctrlPr>
                              <a:rPr lang="ko-KR" altLang="ko-KR" sz="14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14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kern="0">
                                    <a:latin typeface="Cambria Math" panose="02040503050406030204" pitchFamily="18" charset="0"/>
                                  </a:rPr>
                                  <m:t>𝑅𝑆𝑆𝐼</m:t>
                                </m:r>
                              </m:e>
                              <m:sub>
                                <m:r>
                                  <a:rPr lang="en-US" altLang="ko-KR" sz="1400" ker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400" ker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400" ker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sSubSup>
                          <m:sSubSupPr>
                            <m:ctrlPr>
                              <a:rPr lang="ko-KR" altLang="ko-KR" sz="1400" i="1" ker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ker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4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400" kern="0">
                                <a:latin typeface="Cambria Math" panose="02040503050406030204" pitchFamily="18" charset="0"/>
                              </a:rPr>
                              <m:t>𝑟𝑒𝑞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ko-KR" sz="1400" dirty="0" smtClean="0"/>
                  <a:t> )</a:t>
                </a:r>
                <a:r>
                  <a:rPr lang="en-US" altLang="ko-KR" sz="1400" dirty="0" smtClean="0"/>
                  <a:t> </a:t>
                </a:r>
                <a:endParaRPr lang="en-US" altLang="ko-KR" sz="1400" dirty="0" smtClean="0"/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1400" dirty="0" smtClean="0"/>
                  <a:t>    </a:t>
                </a:r>
                <a:r>
                  <a:rPr lang="ko-KR" altLang="en-US" sz="1400" dirty="0" smtClean="0"/>
                  <a:t>이용 가능한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400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ker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ker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ker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400" i="1" kern="0">
                            <a:latin typeface="Cambria Math" panose="02040503050406030204" pitchFamily="18" charset="0"/>
                          </a:rPr>
                          <m:t>𝑀𝐴𝑋</m:t>
                        </m:r>
                      </m:sup>
                    </m:sSubSup>
                  </m:oMath>
                </a14:m>
                <a:r>
                  <a:rPr lang="ko-KR" altLang="en-US" sz="1400" dirty="0" smtClean="0"/>
                  <a:t>을 고려하여 </a:t>
                </a:r>
                <a:r>
                  <a:rPr lang="en-US" altLang="ko-KR" sz="1400" dirty="0" smtClean="0"/>
                  <a:t>MPD</a:t>
                </a:r>
                <a:r>
                  <a:rPr lang="ko-KR" altLang="en-US" sz="1400" dirty="0" smtClean="0"/>
                  <a:t>에서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400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ker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ker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400" b="0" i="1" kern="0" smtClean="0">
                            <a:latin typeface="Cambria Math" panose="02040503050406030204" pitchFamily="18" charset="0"/>
                          </a:rPr>
                          <m:t>𝑟𝑒𝑞</m:t>
                        </m:r>
                      </m:sup>
                    </m:sSubSup>
                  </m:oMath>
                </a14:m>
                <a:r>
                  <a:rPr lang="ko-KR" altLang="en-US" sz="1400" dirty="0" smtClean="0"/>
                  <a:t>에</a:t>
                </a:r>
                <a:r>
                  <a:rPr lang="en-US" altLang="ko-KR" sz="1400" dirty="0" smtClean="0"/>
                  <a:t> </a:t>
                </a:r>
                <a:r>
                  <a:rPr lang="ko-KR" altLang="en-US" sz="1400" dirty="0" smtClean="0"/>
                  <a:t>가까운 </a:t>
                </a:r>
                <a:r>
                  <a:rPr lang="en-US" altLang="ko-KR" sz="1400" dirty="0" smtClean="0"/>
                  <a:t>Bitrate</a:t>
                </a:r>
                <a:r>
                  <a:rPr lang="ko-KR" altLang="en-US" sz="1400" dirty="0" smtClean="0"/>
                  <a:t>를 찾고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400" i="1" kern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ker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ker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ker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400" b="0" i="1" kern="0" smtClean="0">
                            <a:latin typeface="Cambria Math" panose="02040503050406030204" pitchFamily="18" charset="0"/>
                          </a:rPr>
                          <m:t>𝑠𝑢𝑝</m:t>
                        </m:r>
                      </m:sup>
                    </m:sSubSup>
                  </m:oMath>
                </a14:m>
                <a:r>
                  <a:rPr lang="ko-KR" altLang="en-US" sz="1400" dirty="0" smtClean="0"/>
                  <a:t> 값을</a:t>
                </a:r>
                <a:r>
                  <a:rPr lang="en-US" altLang="ko-KR" sz="1400" dirty="0" smtClean="0"/>
                  <a:t> </a:t>
                </a:r>
                <a:r>
                  <a:rPr lang="ko-KR" altLang="en-US" sz="1400" dirty="0" smtClean="0"/>
                  <a:t>정함</a:t>
                </a:r>
                <a:endParaRPr lang="en-US" altLang="ko-KR" sz="1400" dirty="0" smtClean="0"/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1400" dirty="0" smtClean="0"/>
                  <a:t>     </a:t>
                </a:r>
                <a:r>
                  <a:rPr lang="ko-KR" altLang="en-US" sz="1400" dirty="0" err="1" smtClean="0"/>
                  <a:t>이환욱</a:t>
                </a:r>
                <a:r>
                  <a:rPr lang="ko-KR" altLang="en-US" sz="1400" dirty="0" smtClean="0"/>
                  <a:t> 석사 방식과 유사하게 </a:t>
                </a:r>
                <a:r>
                  <a:rPr lang="en-US" altLang="ko-KR" sz="1400" dirty="0" smtClean="0"/>
                  <a:t>Proxy</a:t>
                </a:r>
                <a:r>
                  <a:rPr lang="ko-KR" altLang="en-US" sz="1400" dirty="0" smtClean="0"/>
                  <a:t>를 이용하여 </a:t>
                </a:r>
                <a:r>
                  <a:rPr lang="en-US" altLang="ko-KR" sz="1400" dirty="0" smtClean="0"/>
                  <a:t>Bitrate </a:t>
                </a:r>
                <a:r>
                  <a:rPr lang="ko-KR" altLang="en-US" sz="1400" dirty="0" smtClean="0"/>
                  <a:t>변경</a:t>
                </a:r>
                <a:endParaRPr lang="en-US" altLang="ko-KR" sz="1400" dirty="0" smtClean="0"/>
              </a:p>
            </p:txBody>
          </p:sp>
        </mc:Choice>
        <mc:Fallback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24" y="1002134"/>
                <a:ext cx="9718992" cy="5183599"/>
              </a:xfrm>
              <a:prstGeom prst="rect">
                <a:avLst/>
              </a:prstGeom>
              <a:blipFill>
                <a:blip r:embed="rId3"/>
                <a:stretch>
                  <a:fillRect l="-815" t="-940" b="-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Algorithm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218580" y="1772816"/>
            <a:ext cx="6768752" cy="2592288"/>
            <a:chOff x="838200" y="2564904"/>
            <a:chExt cx="8321080" cy="3124200"/>
          </a:xfrm>
        </p:grpSpPr>
        <p:grpSp>
          <p:nvGrpSpPr>
            <p:cNvPr id="9" name="그룹 8"/>
            <p:cNvGrpSpPr/>
            <p:nvPr/>
          </p:nvGrpSpPr>
          <p:grpSpPr>
            <a:xfrm>
              <a:off x="838200" y="2564904"/>
              <a:ext cx="8321080" cy="3124200"/>
              <a:chOff x="838200" y="2564904"/>
              <a:chExt cx="8321080" cy="3124200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2564904"/>
                <a:ext cx="7467600" cy="3124200"/>
              </a:xfrm>
              <a:prstGeom prst="rect">
                <a:avLst/>
              </a:prstGeom>
            </p:spPr>
          </p:pic>
          <p:grpSp>
            <p:nvGrpSpPr>
              <p:cNvPr id="8" name="그룹 7"/>
              <p:cNvGrpSpPr/>
              <p:nvPr/>
            </p:nvGrpSpPr>
            <p:grpSpPr>
              <a:xfrm>
                <a:off x="6340252" y="3622948"/>
                <a:ext cx="2819028" cy="1462758"/>
                <a:chOff x="6340252" y="3622948"/>
                <a:chExt cx="2819028" cy="1462758"/>
              </a:xfrm>
            </p:grpSpPr>
            <p:sp>
              <p:nvSpPr>
                <p:cNvPr id="6" name="오른쪽 화살표 5"/>
                <p:cNvSpPr/>
                <p:nvPr/>
              </p:nvSpPr>
              <p:spPr>
                <a:xfrm rot="10800000">
                  <a:off x="6361584" y="3661254"/>
                  <a:ext cx="504056" cy="288032"/>
                </a:xfrm>
                <a:prstGeom prst="rightArrow">
                  <a:avLst/>
                </a:prstGeom>
                <a:solidFill>
                  <a:srgbClr val="FF0000"/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1200" i="1" smtClean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 bwMode="auto">
                <a:xfrm>
                  <a:off x="6876256" y="3622948"/>
                  <a:ext cx="1656184" cy="246221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dirty="0" smtClean="0">
                      <a:solidFill>
                        <a:srgbClr val="FF0000"/>
                      </a:solidFill>
                    </a:rPr>
                    <a:t>AP loop </a:t>
                  </a:r>
                  <a:r>
                    <a:rPr lang="ko-KR" altLang="en-US" sz="1000" b="1" dirty="0" smtClean="0">
                      <a:solidFill>
                        <a:srgbClr val="FF0000"/>
                      </a:solidFill>
                    </a:rPr>
                    <a:t>추가</a:t>
                  </a:r>
                  <a:endParaRPr lang="ko-KR" altLang="en-US" sz="10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" name="오른쪽 화살표 11"/>
                <p:cNvSpPr/>
                <p:nvPr/>
              </p:nvSpPr>
              <p:spPr>
                <a:xfrm rot="10800000">
                  <a:off x="6340252" y="4741635"/>
                  <a:ext cx="504056" cy="288032"/>
                </a:xfrm>
                <a:prstGeom prst="rightArrow">
                  <a:avLst/>
                </a:prstGeom>
                <a:solidFill>
                  <a:srgbClr val="FF0000"/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1200" i="1" smtClean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 bwMode="auto">
                <a:xfrm>
                  <a:off x="6865640" y="4685596"/>
                  <a:ext cx="2293640" cy="400110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dirty="0" smtClean="0">
                      <a:solidFill>
                        <a:srgbClr val="FF0000"/>
                      </a:solidFill>
                    </a:rPr>
                    <a:t>Loop</a:t>
                  </a:r>
                  <a:r>
                    <a:rPr lang="ko-KR" altLang="en-US" sz="1000" b="1" dirty="0" smtClean="0">
                      <a:solidFill>
                        <a:srgbClr val="FF0000"/>
                      </a:solidFill>
                    </a:rPr>
                    <a:t>가 끝날 때 </a:t>
                  </a:r>
                  <a:r>
                    <a:rPr lang="en-US" altLang="ko-KR" sz="1000" b="1" dirty="0" smtClean="0">
                      <a:solidFill>
                        <a:srgbClr val="FF0000"/>
                      </a:solidFill>
                    </a:rPr>
                    <a:t/>
                  </a:r>
                  <a:br>
                    <a:rPr lang="en-US" altLang="ko-KR" sz="1000" b="1" dirty="0" smtClean="0">
                      <a:solidFill>
                        <a:srgbClr val="FF0000"/>
                      </a:solidFill>
                    </a:rPr>
                  </a:br>
                  <a:r>
                    <a:rPr lang="ko-KR" altLang="en-US" sz="1000" b="1" dirty="0" smtClean="0">
                      <a:solidFill>
                        <a:srgbClr val="FF0000"/>
                      </a:solidFill>
                    </a:rPr>
                    <a:t>어떤 </a:t>
                  </a:r>
                  <a:r>
                    <a:rPr lang="en-US" altLang="ko-KR" sz="1000" b="1" dirty="0" smtClean="0">
                      <a:solidFill>
                        <a:srgbClr val="FF0000"/>
                      </a:solidFill>
                    </a:rPr>
                    <a:t>AP</a:t>
                  </a:r>
                  <a:r>
                    <a:rPr lang="ko-KR" altLang="en-US" sz="1000" b="1" dirty="0" smtClean="0">
                      <a:solidFill>
                        <a:srgbClr val="FF0000"/>
                      </a:solidFill>
                    </a:rPr>
                    <a:t>에서 퀄리티가 최대인지 판단</a:t>
                  </a:r>
                  <a:endParaRPr lang="ko-KR" altLang="en-US" sz="2000" b="1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4" name="직사각형 3"/>
            <p:cNvSpPr/>
            <p:nvPr/>
          </p:nvSpPr>
          <p:spPr>
            <a:xfrm>
              <a:off x="1691680" y="3793534"/>
              <a:ext cx="4464496" cy="108012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078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Algorithm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7624" y="1002134"/>
            <a:ext cx="97189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HTTP modification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132" y="3933056"/>
            <a:ext cx="431761" cy="1152128"/>
          </a:xfrm>
          <a:prstGeom prst="rect">
            <a:avLst/>
          </a:prstGeom>
        </p:spPr>
      </p:pic>
      <p:pic>
        <p:nvPicPr>
          <p:cNvPr id="17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324409"/>
            <a:ext cx="504056" cy="98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8756" y="2060848"/>
            <a:ext cx="792088" cy="99695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3728" y="1496328"/>
            <a:ext cx="720080" cy="956373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 bwMode="auto">
          <a:xfrm flipV="1">
            <a:off x="2155659" y="4700254"/>
            <a:ext cx="2193717" cy="62292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/>
          <p:cNvCxnSpPr/>
          <p:nvPr/>
        </p:nvCxnSpPr>
        <p:spPr bwMode="auto">
          <a:xfrm flipH="1" flipV="1">
            <a:off x="2699793" y="2497820"/>
            <a:ext cx="1728191" cy="1507244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직선 화살표 연결선 24"/>
          <p:cNvCxnSpPr/>
          <p:nvPr/>
        </p:nvCxnSpPr>
        <p:spPr bwMode="auto">
          <a:xfrm>
            <a:off x="3002686" y="2301572"/>
            <a:ext cx="1713330" cy="1487468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직선 화살표 연결선 27"/>
          <p:cNvCxnSpPr/>
          <p:nvPr/>
        </p:nvCxnSpPr>
        <p:spPr bwMode="auto">
          <a:xfrm flipV="1">
            <a:off x="5508104" y="2924944"/>
            <a:ext cx="1728192" cy="1416506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직선 화살표 연결선 29"/>
          <p:cNvCxnSpPr/>
          <p:nvPr/>
        </p:nvCxnSpPr>
        <p:spPr bwMode="auto">
          <a:xfrm flipH="1">
            <a:off x="5658041" y="3189912"/>
            <a:ext cx="1827466" cy="1510342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직선 화살표 연결선 32"/>
          <p:cNvCxnSpPr/>
          <p:nvPr/>
        </p:nvCxnSpPr>
        <p:spPr bwMode="auto">
          <a:xfrm flipH="1">
            <a:off x="2234844" y="5004900"/>
            <a:ext cx="2272859" cy="656348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TextBox 30"/>
          <p:cNvSpPr txBox="1"/>
          <p:nvPr/>
        </p:nvSpPr>
        <p:spPr bwMode="auto">
          <a:xfrm>
            <a:off x="2904593" y="4250227"/>
            <a:ext cx="360041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①</a:t>
            </a:r>
            <a:endParaRPr lang="ko-KR" altLang="en-US" sz="2000" dirty="0"/>
          </a:p>
        </p:txBody>
      </p:sp>
      <p:sp>
        <p:nvSpPr>
          <p:cNvPr id="36" name="TextBox 35"/>
          <p:cNvSpPr txBox="1"/>
          <p:nvPr/>
        </p:nvSpPr>
        <p:spPr bwMode="auto">
          <a:xfrm>
            <a:off x="3077999" y="3296887"/>
            <a:ext cx="360041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②</a:t>
            </a:r>
            <a:endParaRPr lang="ko-KR" altLang="en-US" sz="2000" dirty="0"/>
          </a:p>
        </p:txBody>
      </p:sp>
      <p:sp>
        <p:nvSpPr>
          <p:cNvPr id="37" name="TextBox 36"/>
          <p:cNvSpPr txBox="1"/>
          <p:nvPr/>
        </p:nvSpPr>
        <p:spPr bwMode="auto">
          <a:xfrm>
            <a:off x="3766197" y="2500082"/>
            <a:ext cx="360041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③</a:t>
            </a:r>
            <a:endParaRPr lang="ko-KR" altLang="en-US" sz="2000" dirty="0"/>
          </a:p>
        </p:txBody>
      </p:sp>
      <p:sp>
        <p:nvSpPr>
          <p:cNvPr id="38" name="TextBox 37"/>
          <p:cNvSpPr txBox="1"/>
          <p:nvPr/>
        </p:nvSpPr>
        <p:spPr bwMode="auto">
          <a:xfrm>
            <a:off x="4990695" y="3533465"/>
            <a:ext cx="360041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④</a:t>
            </a:r>
            <a:endParaRPr lang="ko-KR" altLang="en-US" sz="2000" dirty="0"/>
          </a:p>
        </p:txBody>
      </p:sp>
      <p:sp>
        <p:nvSpPr>
          <p:cNvPr id="39" name="TextBox 38"/>
          <p:cNvSpPr txBox="1"/>
          <p:nvPr/>
        </p:nvSpPr>
        <p:spPr bwMode="auto">
          <a:xfrm>
            <a:off x="3265721" y="5414522"/>
            <a:ext cx="360041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⑦</a:t>
            </a:r>
            <a:endParaRPr lang="ko-KR" altLang="en-US" sz="2000" dirty="0"/>
          </a:p>
        </p:txBody>
      </p:sp>
      <p:sp>
        <p:nvSpPr>
          <p:cNvPr id="40" name="TextBox 39"/>
          <p:cNvSpPr txBox="1"/>
          <p:nvPr/>
        </p:nvSpPr>
        <p:spPr bwMode="auto">
          <a:xfrm>
            <a:off x="6571669" y="3950749"/>
            <a:ext cx="360041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⑥</a:t>
            </a:r>
            <a:endParaRPr lang="ko-KR" altLang="en-US" sz="2000" dirty="0"/>
          </a:p>
        </p:txBody>
      </p:sp>
      <p:sp>
        <p:nvSpPr>
          <p:cNvPr id="41" name="TextBox 40"/>
          <p:cNvSpPr txBox="1"/>
          <p:nvPr/>
        </p:nvSpPr>
        <p:spPr bwMode="auto">
          <a:xfrm>
            <a:off x="3011232" y="1729415"/>
            <a:ext cx="2352855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SDN Controller</a:t>
            </a:r>
            <a:endParaRPr lang="ko-KR" altLang="en-US" sz="2000" dirty="0"/>
          </a:p>
        </p:txBody>
      </p:sp>
      <p:sp>
        <p:nvSpPr>
          <p:cNvPr id="42" name="TextBox 41"/>
          <p:cNvSpPr txBox="1"/>
          <p:nvPr/>
        </p:nvSpPr>
        <p:spPr bwMode="auto">
          <a:xfrm>
            <a:off x="7386233" y="3222570"/>
            <a:ext cx="2352855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Media Server</a:t>
            </a:r>
            <a:endParaRPr lang="ko-KR" altLang="en-US" sz="2000" dirty="0"/>
          </a:p>
        </p:txBody>
      </p:sp>
      <p:sp>
        <p:nvSpPr>
          <p:cNvPr id="43" name="TextBox 42"/>
          <p:cNvSpPr txBox="1"/>
          <p:nvPr/>
        </p:nvSpPr>
        <p:spPr bwMode="auto">
          <a:xfrm>
            <a:off x="4465456" y="4849424"/>
            <a:ext cx="2656757" cy="70788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AP &amp;</a:t>
            </a:r>
          </a:p>
          <a:p>
            <a:pPr algn="ctr"/>
            <a:r>
              <a:rPr lang="en-US" altLang="ko-KR" sz="2000" dirty="0" smtClean="0"/>
              <a:t>HTTP Proxy Server</a:t>
            </a:r>
            <a:endParaRPr lang="ko-KR" altLang="en-US" sz="2000" dirty="0"/>
          </a:p>
        </p:txBody>
      </p:sp>
      <p:sp>
        <p:nvSpPr>
          <p:cNvPr id="44" name="TextBox 43"/>
          <p:cNvSpPr txBox="1"/>
          <p:nvPr/>
        </p:nvSpPr>
        <p:spPr bwMode="auto">
          <a:xfrm>
            <a:off x="1331640" y="6307323"/>
            <a:ext cx="720606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UE</a:t>
            </a:r>
            <a:endParaRPr lang="ko-KR" altLang="en-US" sz="2000" dirty="0"/>
          </a:p>
        </p:txBody>
      </p:sp>
      <p:sp>
        <p:nvSpPr>
          <p:cNvPr id="45" name="TextBox 44"/>
          <p:cNvSpPr txBox="1"/>
          <p:nvPr/>
        </p:nvSpPr>
        <p:spPr bwMode="auto">
          <a:xfrm>
            <a:off x="1771227" y="4591638"/>
            <a:ext cx="2656757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Request packet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 bwMode="auto">
          <a:xfrm>
            <a:off x="1946199" y="3629940"/>
            <a:ext cx="2656757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Send packet information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 bwMode="auto">
          <a:xfrm>
            <a:off x="2699793" y="2306542"/>
            <a:ext cx="2656757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Request modification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 bwMode="auto">
          <a:xfrm>
            <a:off x="3914912" y="3292284"/>
            <a:ext cx="2656757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Modify </a:t>
            </a:r>
            <a:r>
              <a:rPr lang="en-US" altLang="ko-KR" sz="1200" dirty="0" smtClean="0"/>
              <a:t>packet </a:t>
            </a:r>
            <a:r>
              <a:rPr lang="en-US" altLang="ko-KR" sz="1200" dirty="0" smtClean="0"/>
              <a:t>header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 bwMode="auto">
          <a:xfrm>
            <a:off x="6014081" y="3233087"/>
            <a:ext cx="360041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⑤</a:t>
            </a:r>
            <a:endParaRPr lang="ko-KR" altLang="en-US" sz="2000" dirty="0"/>
          </a:p>
        </p:txBody>
      </p:sp>
      <p:sp>
        <p:nvSpPr>
          <p:cNvPr id="50" name="TextBox 49"/>
          <p:cNvSpPr txBox="1"/>
          <p:nvPr/>
        </p:nvSpPr>
        <p:spPr bwMode="auto">
          <a:xfrm>
            <a:off x="4874894" y="2929242"/>
            <a:ext cx="2656757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Request media file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 bwMode="auto">
          <a:xfrm>
            <a:off x="5706329" y="4346632"/>
            <a:ext cx="2656757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send media file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 bwMode="auto">
          <a:xfrm>
            <a:off x="2195165" y="5750670"/>
            <a:ext cx="2656757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/>
              <a:t>receive </a:t>
            </a:r>
            <a:r>
              <a:rPr lang="en-US" altLang="ko-KR" sz="1200" dirty="0" smtClean="0"/>
              <a:t>media file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4012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75799</TotalTime>
  <Words>98</Words>
  <Application>Microsoft Office PowerPoint</Application>
  <PresentationFormat>화면 슬라이드 쇼(4:3)</PresentationFormat>
  <Paragraphs>69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굴림</vt:lpstr>
      <vt:lpstr>맑은 고딕</vt:lpstr>
      <vt:lpstr>Arial</vt:lpstr>
      <vt:lpstr>Cambria Math</vt:lpstr>
      <vt:lpstr>Tahoma</vt:lpstr>
      <vt:lpstr>Times New Roman</vt:lpstr>
      <vt:lpstr>Wingdings</vt:lpstr>
      <vt:lpstr>pres</vt:lpstr>
      <vt:lpstr>Formulation</vt:lpstr>
      <vt:lpstr>Algorithm</vt:lpstr>
      <vt:lpstr>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Windows 사용자</cp:lastModifiedBy>
  <cp:revision>4398</cp:revision>
  <cp:lastPrinted>2018-08-16T16:32:18Z</cp:lastPrinted>
  <dcterms:created xsi:type="dcterms:W3CDTF">2010-07-29T14:05:23Z</dcterms:created>
  <dcterms:modified xsi:type="dcterms:W3CDTF">2018-10-08T14:34:07Z</dcterms:modified>
</cp:coreProperties>
</file>