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721" r:id="rId2"/>
    <p:sldId id="828" r:id="rId3"/>
    <p:sldId id="827" r:id="rId4"/>
    <p:sldId id="796" r:id="rId5"/>
    <p:sldId id="818" r:id="rId6"/>
    <p:sldId id="829" r:id="rId7"/>
    <p:sldId id="830" r:id="rId8"/>
    <p:sldId id="832" r:id="rId9"/>
    <p:sldId id="833" r:id="rId10"/>
    <p:sldId id="811" r:id="rId1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7" autoAdjust="0"/>
    <p:restoredTop sz="91543" autoAdjust="0"/>
  </p:normalViewPr>
  <p:slideViewPr>
    <p:cSldViewPr>
      <p:cViewPr varScale="1">
        <p:scale>
          <a:sx n="80" d="100"/>
          <a:sy n="80" d="100"/>
        </p:scale>
        <p:origin x="18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59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73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56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070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26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59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53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2019-06-13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Summary</a:t>
            </a: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Consider request bitrate</a:t>
            </a: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How to mix</a:t>
            </a:r>
          </a:p>
          <a:p>
            <a:pPr lvl="1"/>
            <a:endParaRPr lang="en-US" altLang="ko-KR" kern="0" dirty="0"/>
          </a:p>
          <a:p>
            <a:r>
              <a:rPr lang="en-US" altLang="ko-KR" kern="0" dirty="0" smtClean="0"/>
              <a:t>Future Work</a:t>
            </a:r>
          </a:p>
          <a:p>
            <a:pPr lvl="1"/>
            <a:r>
              <a:rPr lang="en-US" altLang="ko-KR" kern="0" dirty="0" smtClean="0"/>
              <a:t>Test at real testbed</a:t>
            </a:r>
          </a:p>
          <a:p>
            <a:pPr lvl="1"/>
            <a:r>
              <a:rPr lang="en-US" altLang="ko-KR" kern="0" dirty="0" smtClean="0"/>
              <a:t>Clustering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2245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Last Seminar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Not consider request bitrate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Clients want to get streaming with </a:t>
            </a:r>
            <a:r>
              <a:rPr lang="en-US" altLang="ko-KR" b="1" dirty="0" smtClean="0">
                <a:solidFill>
                  <a:srgbClr val="FF0000"/>
                </a:solidFill>
              </a:rPr>
              <a:t>specific bitrate</a:t>
            </a:r>
          </a:p>
          <a:p>
            <a:r>
              <a:rPr lang="en-US" altLang="ko-KR" dirty="0" smtClean="0"/>
              <a:t>more bitrate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other clients</a:t>
            </a:r>
            <a:r>
              <a:rPr lang="en-US" altLang="ko-KR" dirty="0">
                <a:sym typeface="Wingdings" panose="05000000000000000000" pitchFamily="2" charset="2"/>
              </a:rPr>
              <a:t> will not get enough </a:t>
            </a:r>
            <a:r>
              <a:rPr lang="en-US" altLang="ko-KR" dirty="0" smtClean="0">
                <a:sym typeface="Wingdings" panose="05000000000000000000" pitchFamily="2" charset="2"/>
              </a:rPr>
              <a:t>streaming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So, consider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request bitrate </a:t>
            </a:r>
            <a:r>
              <a:rPr lang="en-US" altLang="ko-KR" dirty="0" smtClean="0">
                <a:sym typeface="Wingdings" panose="05000000000000000000" pitchFamily="2" charset="2"/>
              </a:rPr>
              <a:t>and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simulate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58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UEs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AP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here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connection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between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UE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nd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AP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here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connection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between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UE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nd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AP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request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bitrate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supported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bitrate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SDN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𝑃𝑁𝑆𝑅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𝑀𝑎𝑥𝑖𝑚𝑖𝑧𝑒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After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,0}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2"/>
                <a:stretch>
                  <a:fillRect l="-444" t="-1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13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Reward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DQN is based on Q-Learning</a:t>
                </a:r>
              </a:p>
              <a:p>
                <a:r>
                  <a:rPr lang="en-US" altLang="ko-KR" dirty="0" smtClean="0"/>
                  <a:t>Goal of Q-Learning is to maximize reward</a:t>
                </a:r>
              </a:p>
              <a:p>
                <a:pPr lvl="1"/>
                <a:r>
                  <a:rPr lang="en-US" altLang="ko-KR" dirty="0" smtClean="0"/>
                  <a:t>Need to change </a:t>
                </a:r>
                <a:r>
                  <a:rPr lang="en-US" altLang="ko-KR" dirty="0" smtClean="0"/>
                  <a:t>below </a:t>
                </a:r>
                <a:r>
                  <a:rPr lang="en-US" altLang="ko-KR" dirty="0" smtClean="0"/>
                  <a:t>goal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,0}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Reward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=(1−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𝐷𝑄𝑁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𝑤𝑜𝑟𝑠𝑡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𝑤𝑜𝑟𝑠𝑡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화살표 2"/>
          <p:cNvSpPr/>
          <p:nvPr/>
        </p:nvSpPr>
        <p:spPr>
          <a:xfrm>
            <a:off x="6163139" y="3429000"/>
            <a:ext cx="415230" cy="288032"/>
          </a:xfrm>
          <a:prstGeom prst="rightArrow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409077" y="3551534"/>
            <a:ext cx="2759628" cy="597546"/>
            <a:chOff x="6388236" y="4757181"/>
            <a:chExt cx="2759628" cy="597546"/>
          </a:xfrm>
        </p:grpSpPr>
        <p:grpSp>
          <p:nvGrpSpPr>
            <p:cNvPr id="31" name="그룹 30"/>
            <p:cNvGrpSpPr/>
            <p:nvPr/>
          </p:nvGrpSpPr>
          <p:grpSpPr>
            <a:xfrm>
              <a:off x="6388236" y="4757181"/>
              <a:ext cx="2759628" cy="597546"/>
              <a:chOff x="6388236" y="4757181"/>
              <a:chExt cx="2759628" cy="597546"/>
            </a:xfrm>
          </p:grpSpPr>
          <p:cxnSp>
            <p:nvCxnSpPr>
              <p:cNvPr id="15" name="직선 연결선 14"/>
              <p:cNvCxnSpPr/>
              <p:nvPr/>
            </p:nvCxnSpPr>
            <p:spPr bwMode="auto">
              <a:xfrm>
                <a:off x="8786739" y="4789219"/>
                <a:ext cx="1" cy="367973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직선 연결선 16"/>
              <p:cNvCxnSpPr/>
              <p:nvPr/>
            </p:nvCxnSpPr>
            <p:spPr bwMode="auto">
              <a:xfrm>
                <a:off x="7494187" y="4757181"/>
                <a:ext cx="1" cy="367973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6804247" y="4757181"/>
                <a:ext cx="1" cy="367973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직선 연결선 6"/>
              <p:cNvCxnSpPr/>
              <p:nvPr/>
            </p:nvCxnSpPr>
            <p:spPr bwMode="auto">
              <a:xfrm>
                <a:off x="6516216" y="5013176"/>
                <a:ext cx="2448272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" name="타원 7"/>
              <p:cNvSpPr/>
              <p:nvPr/>
            </p:nvSpPr>
            <p:spPr>
              <a:xfrm>
                <a:off x="6732240" y="4941168"/>
                <a:ext cx="144016" cy="144016"/>
              </a:xfrm>
              <a:prstGeom prst="ellipse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427044" y="4941168"/>
                <a:ext cx="144016" cy="144016"/>
              </a:xfrm>
              <a:prstGeom prst="ellipse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8721543" y="4933236"/>
                <a:ext cx="144016" cy="144016"/>
              </a:xfrm>
              <a:prstGeom prst="ellipse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8425615" y="5093117"/>
                    <a:ext cx="722249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𝑆𝑜𝑙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𝑤𝑜𝑟𝑠𝑡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1" name="직사각형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5615" y="5093117"/>
                    <a:ext cx="722249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7220259" y="5078438"/>
                    <a:ext cx="651397" cy="2735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𝑆𝑜𝑙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𝐷𝑄𝑁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2" name="직사각형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0259" y="5078438"/>
                    <a:ext cx="651397" cy="27353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6388236" y="5077347"/>
                    <a:ext cx="832023" cy="2746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𝑆𝑜𝑙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𝑜𝑝𝑡𝑖𝑚𝑎𝑙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3" name="직사각형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8236" y="5077347"/>
                    <a:ext cx="832023" cy="27462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구부러진 연결선 21"/>
            <p:cNvCxnSpPr>
              <a:stCxn id="8" idx="7"/>
              <a:endCxn id="10" idx="1"/>
            </p:cNvCxnSpPr>
            <p:nvPr/>
          </p:nvCxnSpPr>
          <p:spPr bwMode="auto">
            <a:xfrm rot="5400000" flipH="1" flipV="1">
              <a:off x="7794933" y="4014559"/>
              <a:ext cx="7932" cy="1887469"/>
            </a:xfrm>
            <a:prstGeom prst="curvedConnector3">
              <a:avLst>
                <a:gd name="adj1" fmla="val 789112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구부러진 연결선 26"/>
          <p:cNvCxnSpPr>
            <a:stCxn id="9" idx="1"/>
            <a:endCxn id="8" idx="7"/>
          </p:cNvCxnSpPr>
          <p:nvPr/>
        </p:nvCxnSpPr>
        <p:spPr bwMode="auto">
          <a:xfrm rot="16200000" flipV="1">
            <a:off x="7172491" y="3460127"/>
            <a:ext cx="12700" cy="592970"/>
          </a:xfrm>
          <a:prstGeom prst="curvedConnector3">
            <a:avLst>
              <a:gd name="adj1" fmla="val 19660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076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Request bitrate vs No request bitrate</a:t>
                </a: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How close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Reward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𝐷𝑄𝑁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𝑤𝑜𝑟𝑠𝑡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Reward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𝐷𝑄𝑁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𝑤𝑜𝑟𝑠𝑡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𝑤𝑜𝑟𝑠𝑡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3UEs and 2APs</a:t>
                </a:r>
              </a:p>
              <a:p>
                <a:pPr lvl="3"/>
                <a:endParaRPr lang="en-US" altLang="ko-KR" dirty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60205"/>
              </p:ext>
            </p:extLst>
          </p:nvPr>
        </p:nvGraphicFramePr>
        <p:xfrm>
          <a:off x="4799906" y="4077072"/>
          <a:ext cx="41148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9966808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613114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561398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347708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36185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0217753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1~100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101~200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201~300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301~400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7640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88.71832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85.27961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87.47818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87.74975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87.30646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89959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speed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1.409178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1.542601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1.486983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1.657398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1.52404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722961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0850"/>
              </p:ext>
            </p:extLst>
          </p:nvPr>
        </p:nvGraphicFramePr>
        <p:xfrm>
          <a:off x="251520" y="4095825"/>
          <a:ext cx="41148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6769436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081482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08059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468271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569134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788935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1~100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101~200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201~300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301~400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657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94.3879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94.73835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94.80607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94.18136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94.52842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4805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0.132699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0.126501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0.132329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0.13718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9008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1347759" y="4753447"/>
            <a:ext cx="192232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Request bitrate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796136" y="4764520"/>
            <a:ext cx="222048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No request bitrate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More optimal</a:t>
            </a:r>
          </a:p>
          <a:p>
            <a:pPr lvl="1"/>
            <a:r>
              <a:rPr lang="en-US" altLang="ko-KR" dirty="0" smtClean="0"/>
              <a:t>Request </a:t>
            </a:r>
            <a:r>
              <a:rPr lang="en-US" altLang="ko-KR" dirty="0" smtClean="0"/>
              <a:t>bitrate can </a:t>
            </a:r>
            <a:r>
              <a:rPr lang="en-US" altLang="ko-KR" dirty="0" smtClean="0"/>
              <a:t>reduce waste of resource</a:t>
            </a:r>
          </a:p>
          <a:p>
            <a:pPr lvl="1"/>
            <a:r>
              <a:rPr lang="en-US" altLang="ko-KR" dirty="0" smtClean="0"/>
              <a:t>It seems that using request bitrate is slower than no request bitrate</a:t>
            </a:r>
          </a:p>
          <a:p>
            <a:pPr lvl="2"/>
            <a:r>
              <a:rPr lang="en-US" altLang="ko-KR" dirty="0" smtClean="0"/>
              <a:t>Because of branch and bound method</a:t>
            </a:r>
          </a:p>
          <a:p>
            <a:pPr lvl="2"/>
            <a:r>
              <a:rPr lang="en-US" altLang="ko-KR" dirty="0" smtClean="0"/>
              <a:t>Speed is almost same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254"/>
              </p:ext>
            </p:extLst>
          </p:nvPr>
        </p:nvGraphicFramePr>
        <p:xfrm>
          <a:off x="4799906" y="4077072"/>
          <a:ext cx="41148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9966808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613114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561398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347708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36185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0217753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1~100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101~200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201~300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301~400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76402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88.71832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85.27961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87.47818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87.74975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87.30646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89959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speed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1.409178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1.542601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1.486983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1.657398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1.52404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722961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50434"/>
              </p:ext>
            </p:extLst>
          </p:nvPr>
        </p:nvGraphicFramePr>
        <p:xfrm>
          <a:off x="251520" y="4095825"/>
          <a:ext cx="41148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6769436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081482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08059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468271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569134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788935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1~100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101~200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201~300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301~400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657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94.3879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94.73835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94.80607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94.18136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94.52842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4805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0.132699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0.126501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0.132329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0.13718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9008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1347759" y="4753447"/>
            <a:ext cx="1922321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Request bitrate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796136" y="4764520"/>
            <a:ext cx="222048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No request bitrate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4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mix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Speed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𝑝𝑡𝑖𝑚𝑎𝑙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𝐷𝑄𝑁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3UEs and 2APs</a:t>
                </a:r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 smtClean="0"/>
                  <a:t>4UEs and 3APs</a:t>
                </a:r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 smtClean="0"/>
                  <a:t>5UEs and 3APs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6UEs and 4APs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52629"/>
              </p:ext>
            </p:extLst>
          </p:nvPr>
        </p:nvGraphicFramePr>
        <p:xfrm>
          <a:off x="1043608" y="2417713"/>
          <a:ext cx="41148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6769436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081482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08059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468271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569134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788935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1~100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101~200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201~300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301~400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657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94.3879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94.73835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94.80607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94.18136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94.52842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4805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0.132699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0.126501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0.157191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0.132329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0.13718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90089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38653"/>
              </p:ext>
            </p:extLst>
          </p:nvPr>
        </p:nvGraphicFramePr>
        <p:xfrm>
          <a:off x="1043608" y="3510905"/>
          <a:ext cx="41148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2602759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061386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6938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100523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571828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533750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1~100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101~200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201~300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301~400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avg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92480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92.39862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90.02617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88.63231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90.35138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90.35212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14091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0.493283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0.462837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0.533976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0.440026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0.48253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26197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9170"/>
              </p:ext>
            </p:extLst>
          </p:nvPr>
        </p:nvGraphicFramePr>
        <p:xfrm>
          <a:off x="1043608" y="4591025"/>
          <a:ext cx="41148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2465815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727564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233625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89800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524739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9329956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1~100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101~200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201~300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301~400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4408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reward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92.52879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91.73763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89.64773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90.20264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91.0292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2876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speed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0.866274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0.879528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0.910608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0.899638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0.889012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067248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79369"/>
              </p:ext>
            </p:extLst>
          </p:nvPr>
        </p:nvGraphicFramePr>
        <p:xfrm>
          <a:off x="1046634" y="5688806"/>
          <a:ext cx="41148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820316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165134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015362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314641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48938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799431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1~100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101~200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201~300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301~400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1604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reward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89.87929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87.82155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91.38032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90.67034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89.93787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76764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speed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5.165893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4.959823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4.733054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6.270945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5.282429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37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mix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Speed</a:t>
                </a:r>
              </a:p>
              <a:p>
                <a:pPr lvl="1"/>
                <a:r>
                  <a:rPr lang="en-US" altLang="ko-KR" dirty="0" smtClean="0"/>
                  <a:t>If UE &lt; 6</a:t>
                </a:r>
              </a:p>
              <a:p>
                <a:pPr lvl="2"/>
                <a:r>
                  <a:rPr lang="en-US" altLang="ko-KR" dirty="0" smtClean="0"/>
                  <a:t>Using optimal solution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If UE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6</a:t>
                </a:r>
              </a:p>
              <a:p>
                <a:pPr lvl="2"/>
                <a:r>
                  <a:rPr lang="en-US" altLang="ko-KR" dirty="0" smtClean="0"/>
                  <a:t>Following ratio</a:t>
                </a:r>
              </a:p>
              <a:p>
                <a:pPr lvl="1"/>
                <a:r>
                  <a:rPr lang="en-US" altLang="ko-KR" dirty="0"/>
                  <a:t>If UE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dirty="0" smtClean="0"/>
                  <a:t> 6</a:t>
                </a:r>
                <a:endParaRPr lang="en-US" altLang="ko-KR" dirty="0"/>
              </a:p>
              <a:p>
                <a:pPr lvl="2"/>
                <a:r>
                  <a:rPr lang="en-US" altLang="ko-KR" dirty="0" smtClean="0"/>
                  <a:t>Using DQN</a:t>
                </a:r>
              </a:p>
              <a:p>
                <a:pPr lvl="2"/>
                <a:r>
                  <a:rPr lang="en-US" altLang="ko-KR" dirty="0" smtClean="0"/>
                  <a:t>Sometimes, it takes over 1~2s.</a:t>
                </a: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Using sort according to request bitrate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Need to consider AP connection</a:t>
            </a:r>
          </a:p>
          <a:p>
            <a:pPr lvl="1"/>
            <a:r>
              <a:rPr lang="en-US" altLang="ko-KR" dirty="0" smtClean="0"/>
              <a:t>For example UE1 can not use AP in group1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89563"/>
              </p:ext>
            </p:extLst>
          </p:nvPr>
        </p:nvGraphicFramePr>
        <p:xfrm>
          <a:off x="107503" y="1772816"/>
          <a:ext cx="89289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846">
                  <a:extLst>
                    <a:ext uri="{9D8B030D-6E8A-4147-A177-3AD203B41FA5}">
                      <a16:colId xmlns:a16="http://schemas.microsoft.com/office/drawing/2014/main" val="3534617097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638582667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3471094524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29725310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3046682788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4041520580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4244397152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3278878759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788017273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243768506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4047177044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4098788503"/>
                    </a:ext>
                  </a:extLst>
                </a:gridCol>
                <a:gridCol w="686846">
                  <a:extLst>
                    <a:ext uri="{9D8B030D-6E8A-4147-A177-3AD203B41FA5}">
                      <a16:colId xmlns:a16="http://schemas.microsoft.com/office/drawing/2014/main" val="168785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UE10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Request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3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Group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29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96251</TotalTime>
  <Words>369</Words>
  <Application>Microsoft Office PowerPoint</Application>
  <PresentationFormat>화면 슬라이드 쇼(4:3)</PresentationFormat>
  <Paragraphs>298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POSTECH  2019-06-13</vt:lpstr>
      <vt:lpstr>Last Seminar</vt:lpstr>
      <vt:lpstr>Goal</vt:lpstr>
      <vt:lpstr>Reward function</vt:lpstr>
      <vt:lpstr>Comparison</vt:lpstr>
      <vt:lpstr>Analysis</vt:lpstr>
      <vt:lpstr>How to mix</vt:lpstr>
      <vt:lpstr>How to mix</vt:lpstr>
      <vt:lpstr>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MCNL_PPTX</cp:lastModifiedBy>
  <cp:revision>6695</cp:revision>
  <cp:lastPrinted>2018-08-16T16:32:18Z</cp:lastPrinted>
  <dcterms:created xsi:type="dcterms:W3CDTF">2010-07-29T14:05:23Z</dcterms:created>
  <dcterms:modified xsi:type="dcterms:W3CDTF">2019-06-13T02:01:36Z</dcterms:modified>
</cp:coreProperties>
</file>