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2"/>
  </p:notesMasterIdLst>
  <p:handoutMasterIdLst>
    <p:handoutMasterId r:id="rId13"/>
  </p:handoutMasterIdLst>
  <p:sldIdLst>
    <p:sldId id="682" r:id="rId2"/>
    <p:sldId id="683" r:id="rId3"/>
    <p:sldId id="686" r:id="rId4"/>
    <p:sldId id="698" r:id="rId5"/>
    <p:sldId id="694" r:id="rId6"/>
    <p:sldId id="695" r:id="rId7"/>
    <p:sldId id="696" r:id="rId8"/>
    <p:sldId id="699" r:id="rId9"/>
    <p:sldId id="680" r:id="rId10"/>
    <p:sldId id="700" r:id="rId11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>
        <p:scale>
          <a:sx n="125" d="100"/>
          <a:sy n="125" d="100"/>
        </p:scale>
        <p:origin x="-25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84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707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3287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909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Time slot </a:t>
            </a:r>
            <a:r>
              <a:rPr lang="ko-KR" altLang="en-US" dirty="0" smtClean="0"/>
              <a:t>정의 간단하게 짚고 넘어가는 것도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피티</a:t>
            </a:r>
            <a:r>
              <a:rPr lang="ko-KR" altLang="en-US" dirty="0" smtClean="0"/>
              <a:t> 슬라이드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Handover</a:t>
            </a:r>
            <a:r>
              <a:rPr lang="en-US" altLang="ko-KR" baseline="0" dirty="0" smtClean="0"/>
              <a:t> AP</a:t>
            </a:r>
            <a:r>
              <a:rPr lang="ko-KR" altLang="en-US" baseline="0" dirty="0" smtClean="0"/>
              <a:t>에 얼마나 잘 배분 되는지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8514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1033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정렬 필요</a:t>
            </a:r>
            <a:endParaRPr lang="en-US" altLang="ko-KR" dirty="0" smtClean="0"/>
          </a:p>
          <a:p>
            <a:r>
              <a:rPr lang="ko-KR" altLang="en-US" dirty="0" smtClean="0"/>
              <a:t>시간 복잡도는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4256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5666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956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2018-11-16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2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Utility Function Fitting</a:t>
                </a:r>
              </a:p>
              <a:p>
                <a:pPr lvl="1"/>
                <a:r>
                  <a:rPr lang="en-US" altLang="ko-KR" dirty="0" smtClean="0"/>
                  <a:t>Using SSIM, like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log</m:t>
                    </m:r>
                    <m:r>
                      <a:rPr lang="en-US" altLang="ko-KR" b="0" i="1" smtClean="0">
                        <a:latin typeface="Cambria Math"/>
                      </a:rPr>
                      <m:t>⁡(1+</m:t>
                    </m:r>
                    <m:r>
                      <a:rPr lang="ko-KR" altLang="en-US" b="0" i="1" smtClean="0">
                        <a:latin typeface="Cambria Math"/>
                      </a:rPr>
                      <m:t>𝛽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Bandwidth Function Fitting</a:t>
                </a:r>
              </a:p>
              <a:p>
                <a:r>
                  <a:rPr lang="en-US" altLang="ko-KR" dirty="0" smtClean="0"/>
                  <a:t>Modify Algorithm</a:t>
                </a:r>
              </a:p>
              <a:p>
                <a:pPr lvl="1"/>
                <a:r>
                  <a:rPr lang="en-US" altLang="ko-KR" dirty="0" smtClean="0"/>
                  <a:t>Consider alignment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561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Contents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2271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Contents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dirty="0" smtClean="0"/>
              <a:t>Simulation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dirty="0" smtClean="0"/>
              <a:t>Fairness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Future Work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89400" lvl="2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068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Algorithm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396552" y="798842"/>
            <a:ext cx="8208913" cy="579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2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function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dfs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):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	   if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== N + 1: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sum = 0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for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from 1 to N: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  sum += max(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reqQuality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–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].quality, 0)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sol = min(sum, sol)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for j from 1 to M: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if p[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][j] == False: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  continue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if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[j].timeslot == T: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  continue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c[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][j] = True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if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].timeslot +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[j].timeslot &lt;= T: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  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].quality =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calQality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, 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].timeslot)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 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[j].timeslot += 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].timeslot</a:t>
            </a:r>
            <a:endParaRPr lang="en-US" altLang="ko-KR" sz="9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else:</a:t>
            </a: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  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].quality =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calQality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, T -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[j].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timeslot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)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   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[j].timeslot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= T</a:t>
            </a: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dfs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+ 1)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c[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][j] =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False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restore(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],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[j])</a:t>
            </a: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1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11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1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11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	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1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endParaRPr lang="en-US" altLang="ko-KR" sz="11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88024" y="5517232"/>
            <a:ext cx="840668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 </a:t>
            </a: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version simulation code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2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https://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github.com/jaejunha/Paper</a:t>
            </a:r>
          </a:p>
          <a:p>
            <a:pPr lvl="1"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  /blob/master/Code/SDN_Application/handover.cpp</a:t>
            </a:r>
            <a:endParaRPr lang="en-US" altLang="ko-KR" sz="18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34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자유형 28"/>
          <p:cNvSpPr/>
          <p:nvPr/>
        </p:nvSpPr>
        <p:spPr>
          <a:xfrm>
            <a:off x="3643945" y="2120435"/>
            <a:ext cx="2944280" cy="285750"/>
          </a:xfrm>
          <a:custGeom>
            <a:avLst/>
            <a:gdLst>
              <a:gd name="connsiteX0" fmla="*/ 0 w 2352675"/>
              <a:gd name="connsiteY0" fmla="*/ 285750 h 285750"/>
              <a:gd name="connsiteX1" fmla="*/ 0 w 2352675"/>
              <a:gd name="connsiteY1" fmla="*/ 0 h 285750"/>
              <a:gd name="connsiteX2" fmla="*/ 2352675 w 2352675"/>
              <a:gd name="connsiteY2" fmla="*/ 0 h 285750"/>
              <a:gd name="connsiteX3" fmla="*/ 2352675 w 2352675"/>
              <a:gd name="connsiteY3" fmla="*/ 2667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675" h="285750">
                <a:moveTo>
                  <a:pt x="0" y="285750"/>
                </a:moveTo>
                <a:lnTo>
                  <a:pt x="0" y="0"/>
                </a:lnTo>
                <a:lnTo>
                  <a:pt x="2352675" y="0"/>
                </a:lnTo>
                <a:lnTo>
                  <a:pt x="2352675" y="266700"/>
                </a:lnTo>
              </a:path>
            </a:pathLst>
          </a:custGeom>
          <a:noFill/>
          <a:ln w="15875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1283220" y="2135138"/>
            <a:ext cx="2352675" cy="285750"/>
          </a:xfrm>
          <a:custGeom>
            <a:avLst/>
            <a:gdLst>
              <a:gd name="connsiteX0" fmla="*/ 0 w 2352675"/>
              <a:gd name="connsiteY0" fmla="*/ 285750 h 285750"/>
              <a:gd name="connsiteX1" fmla="*/ 0 w 2352675"/>
              <a:gd name="connsiteY1" fmla="*/ 0 h 285750"/>
              <a:gd name="connsiteX2" fmla="*/ 2352675 w 2352675"/>
              <a:gd name="connsiteY2" fmla="*/ 0 h 285750"/>
              <a:gd name="connsiteX3" fmla="*/ 2352675 w 2352675"/>
              <a:gd name="connsiteY3" fmla="*/ 2667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675" h="285750">
                <a:moveTo>
                  <a:pt x="0" y="285750"/>
                </a:moveTo>
                <a:lnTo>
                  <a:pt x="0" y="0"/>
                </a:lnTo>
                <a:lnTo>
                  <a:pt x="2352675" y="0"/>
                </a:lnTo>
                <a:lnTo>
                  <a:pt x="2352675" y="266700"/>
                </a:lnTo>
              </a:path>
            </a:pathLst>
          </a:custGeom>
          <a:noFill/>
          <a:ln w="15875">
            <a:solidFill>
              <a:schemeClr val="tx1"/>
            </a:solidFill>
            <a:prstDash val="sysDash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Time Resource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91880" y="2328315"/>
            <a:ext cx="3096344" cy="255990"/>
          </a:xfrm>
          <a:prstGeom prst="rect">
            <a:avLst/>
          </a:prstGeom>
          <a:solidFill>
            <a:srgbClr val="FF660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91269" y="2328315"/>
            <a:ext cx="2344627" cy="255990"/>
          </a:xfrm>
          <a:prstGeom prst="rect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91269" y="2328315"/>
            <a:ext cx="6336704" cy="25599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123879" y="2276872"/>
            <a:ext cx="1018456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UE1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788024" y="2296219"/>
            <a:ext cx="612193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UE2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91269" y="4509120"/>
            <a:ext cx="6336704" cy="25599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187623" y="1530370"/>
            <a:ext cx="68480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AP1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 bwMode="auto">
          <a:xfrm>
            <a:off x="1187624" y="3964994"/>
            <a:ext cx="68480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AP2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4123585" y="2922441"/>
                <a:ext cx="7304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ker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kern="0">
                              <a:latin typeface="Cambria Math"/>
                            </a:rPr>
                            <m:t>𝑠𝑙𝑜𝑡</m:t>
                          </m:r>
                        </m:sub>
                      </m:sSub>
                    </m:oMath>
                  </m:oMathPara>
                </a14:m>
                <a:endParaRPr lang="en-US" altLang="ko-KR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585" y="2922441"/>
                <a:ext cx="730424" cy="461665"/>
              </a:xfrm>
              <a:prstGeom prst="rect">
                <a:avLst/>
              </a:prstGeom>
              <a:blipFill>
                <a:blip r:embed="rId3"/>
                <a:stretch>
                  <a:fillRect l="-1667" r="-833"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6533297" y="5394315"/>
                <a:ext cx="2609512" cy="9916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200" kern="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ker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sz="1200" kern="0">
                            <a:latin typeface="Cambria Math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b="0" i="0" kern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200" kern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𝑙𝑜𝑡</m:t>
                        </m:r>
                      </m:sup>
                    </m:sSubSup>
                  </m:oMath>
                </a14:m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</m:oMath>
                </a14:m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&gt;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200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</m:oMath>
                </a14:m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:</a:t>
                </a:r>
              </a:p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  <a:sym typeface="Wingdings" panose="05000000000000000000" pitchFamily="2" charset="2"/>
                  </a:rPr>
                  <a:t>   </a:t>
                </a: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AP1</a:t>
                </a:r>
              </a:p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200" kern="0" dirty="0" err="1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Elif</a:t>
                </a: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ker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sz="1200" kern="0">
                            <a:latin typeface="Cambria Math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en-US" altLang="ko-KR" sz="12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20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</m:oMath>
                </a14:m>
                <a:r>
                  <a:rPr lang="en-US" altLang="ko-KR" sz="12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200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</m:oMath>
                </a14:m>
                <a:r>
                  <a:rPr lang="en-US" altLang="ko-KR" sz="12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200" i="1" ker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</m:oMath>
                </a14:m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:</a:t>
                </a:r>
              </a:p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 </a:t>
                </a: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AP1 or AP2</a:t>
                </a:r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297" y="5394315"/>
                <a:ext cx="2609512" cy="991618"/>
              </a:xfrm>
              <a:prstGeom prst="rect">
                <a:avLst/>
              </a:prstGeom>
              <a:blipFill>
                <a:blip r:embed="rId4"/>
                <a:stretch>
                  <a:fillRect l="-234" t="-613" b="-3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2259989" y="1650855"/>
                <a:ext cx="399135" cy="43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2000" i="1" kern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2000" ker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000" b="0" i="0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000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kern="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p>
                      </m:sSubSup>
                    </m:oMath>
                  </m:oMathPara>
                </a14:m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989" y="1650855"/>
                <a:ext cx="399135" cy="436851"/>
              </a:xfrm>
              <a:prstGeom prst="rect">
                <a:avLst/>
              </a:prstGeom>
              <a:blipFill>
                <a:blip r:embed="rId5"/>
                <a:stretch>
                  <a:fillRect r="-5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4840484" y="1628800"/>
                <a:ext cx="399135" cy="437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2000" i="1" kern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2000" ker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000" b="0" i="0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000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kern="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p>
                      </m:sSubSup>
                    </m:oMath>
                  </m:oMathPara>
                </a14:m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484" y="1628800"/>
                <a:ext cx="399135" cy="437492"/>
              </a:xfrm>
              <a:prstGeom prst="rect">
                <a:avLst/>
              </a:prstGeom>
              <a:blipFill>
                <a:blip r:embed="rId6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자유형 26"/>
          <p:cNvSpPr/>
          <p:nvPr/>
        </p:nvSpPr>
        <p:spPr>
          <a:xfrm rot="10800000">
            <a:off x="1283220" y="2564904"/>
            <a:ext cx="6344752" cy="285750"/>
          </a:xfrm>
          <a:custGeom>
            <a:avLst/>
            <a:gdLst>
              <a:gd name="connsiteX0" fmla="*/ 0 w 2352675"/>
              <a:gd name="connsiteY0" fmla="*/ 285750 h 285750"/>
              <a:gd name="connsiteX1" fmla="*/ 0 w 2352675"/>
              <a:gd name="connsiteY1" fmla="*/ 0 h 285750"/>
              <a:gd name="connsiteX2" fmla="*/ 2352675 w 2352675"/>
              <a:gd name="connsiteY2" fmla="*/ 0 h 285750"/>
              <a:gd name="connsiteX3" fmla="*/ 2352675 w 2352675"/>
              <a:gd name="connsiteY3" fmla="*/ 2667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675" h="285750">
                <a:moveTo>
                  <a:pt x="0" y="285750"/>
                </a:moveTo>
                <a:lnTo>
                  <a:pt x="0" y="0"/>
                </a:lnTo>
                <a:lnTo>
                  <a:pt x="2352675" y="0"/>
                </a:lnTo>
                <a:lnTo>
                  <a:pt x="2352675" y="266700"/>
                </a:lnTo>
              </a:path>
            </a:pathLst>
          </a:custGeom>
          <a:noFill/>
          <a:ln w="15875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30" name="Picture 3" descr="C:\Users\dream\Desktop\clie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454049"/>
            <a:ext cx="213654" cy="4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4131634" y="5099831"/>
                <a:ext cx="7304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ker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kern="0">
                              <a:latin typeface="Cambria Math"/>
                            </a:rPr>
                            <m:t>𝑠𝑙𝑜𝑡</m:t>
                          </m:r>
                        </m:sub>
                      </m:sSub>
                    </m:oMath>
                  </m:oMathPara>
                </a14:m>
                <a:endParaRPr lang="en-US" altLang="ko-KR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634" y="5099831"/>
                <a:ext cx="730424" cy="461665"/>
              </a:xfrm>
              <a:prstGeom prst="rect">
                <a:avLst/>
              </a:prstGeom>
              <a:blipFill>
                <a:blip r:embed="rId8"/>
                <a:stretch>
                  <a:fillRect l="-2500" r="-833"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자유형 31"/>
          <p:cNvSpPr/>
          <p:nvPr/>
        </p:nvSpPr>
        <p:spPr>
          <a:xfrm rot="10800000">
            <a:off x="1291269" y="4742294"/>
            <a:ext cx="6344752" cy="285750"/>
          </a:xfrm>
          <a:custGeom>
            <a:avLst/>
            <a:gdLst>
              <a:gd name="connsiteX0" fmla="*/ 0 w 2352675"/>
              <a:gd name="connsiteY0" fmla="*/ 285750 h 285750"/>
              <a:gd name="connsiteX1" fmla="*/ 0 w 2352675"/>
              <a:gd name="connsiteY1" fmla="*/ 0 h 285750"/>
              <a:gd name="connsiteX2" fmla="*/ 2352675 w 2352675"/>
              <a:gd name="connsiteY2" fmla="*/ 0 h 285750"/>
              <a:gd name="connsiteX3" fmla="*/ 2352675 w 2352675"/>
              <a:gd name="connsiteY3" fmla="*/ 2667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675" h="285750">
                <a:moveTo>
                  <a:pt x="0" y="285750"/>
                </a:moveTo>
                <a:lnTo>
                  <a:pt x="0" y="0"/>
                </a:lnTo>
                <a:lnTo>
                  <a:pt x="2352675" y="0"/>
                </a:lnTo>
                <a:lnTo>
                  <a:pt x="2352675" y="266700"/>
                </a:lnTo>
              </a:path>
            </a:pathLst>
          </a:custGeom>
          <a:noFill/>
          <a:ln w="15875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 rot="16200000">
            <a:off x="5854607" y="3087912"/>
            <a:ext cx="331540" cy="160450"/>
          </a:xfrm>
          <a:prstGeom prst="rightArrow">
            <a:avLst/>
          </a:prstGeom>
          <a:solidFill>
            <a:srgbClr val="00B0F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오른쪽 화살표 33"/>
          <p:cNvSpPr/>
          <p:nvPr/>
        </p:nvSpPr>
        <p:spPr>
          <a:xfrm rot="5400000">
            <a:off x="5854607" y="4076363"/>
            <a:ext cx="331540" cy="160450"/>
          </a:xfrm>
          <a:prstGeom prst="rightArrow">
            <a:avLst/>
          </a:prstGeom>
          <a:solidFill>
            <a:srgbClr val="00B0F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63287" y="3497401"/>
            <a:ext cx="1364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굴림"/>
                <a:cs typeface="Tahoma" panose="020B0604030504040204" pitchFamily="34" charset="0"/>
              </a:rPr>
              <a:t>Where</a:t>
            </a:r>
            <a:r>
              <a:rPr lang="en-US" altLang="ko-KR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굴림"/>
                <a:cs typeface="Tahoma" panose="020B0604030504040204" pitchFamily="34" charset="0"/>
              </a:rPr>
              <a:t>?</a:t>
            </a:r>
            <a:endParaRPr lang="en-US" altLang="ko-KR" kern="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7382044" y="3071407"/>
                <a:ext cx="2609512" cy="1252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Using </a:t>
                </a:r>
                <a:r>
                  <a:rPr lang="en-US" altLang="ko-KR" sz="1200" b="1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constraints 2, 3</a:t>
                </a:r>
              </a:p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p>
                      </m:sSubSup>
                      <m:r>
                        <a:rPr lang="en-US" altLang="ko-KR" sz="12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ker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𝑟𝑒𝑞</m:t>
                              </m:r>
                            </m:sup>
                          </m:sSubSup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req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𝑏𝑤</m:t>
                          </m:r>
                          <m:d>
                            <m:d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200" i="1" ker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𝑅𝑆𝑆𝐼</m:t>
                                  </m:r>
                                </m:e>
                                <m:sub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2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200" kern="0">
                              <a:latin typeface="Cambria Math"/>
                            </a:rPr>
                            <m:t>|</m:t>
                          </m:r>
                          <m:r>
                            <a:rPr lang="en-US" altLang="ko-KR" sz="1200" kern="0">
                              <a:latin typeface="Cambria Math"/>
                            </a:rPr>
                            <m:t>𝑁</m:t>
                          </m:r>
                          <m:r>
                            <a:rPr lang="en-US" altLang="ko-KR" sz="1200" kern="0">
                              <a:latin typeface="Cambria Math"/>
                            </a:rPr>
                            <m:t>|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ker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ker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200" kern="0">
                              <a:latin typeface="Cambria Math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𝑠𝑙𝑜𝑡</m:t>
                              </m:r>
                            </m:sup>
                          </m:sSubSup>
                          <m:r>
                            <a:rPr lang="en-US" altLang="ko-KR" sz="1200" kern="0"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ker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/>
                                </a:rPr>
                                <m:t>𝑠𝑙𝑜𝑡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044" y="3071407"/>
                <a:ext cx="2609512" cy="1252779"/>
              </a:xfrm>
              <a:prstGeom prst="rect">
                <a:avLst/>
              </a:prstGeom>
              <a:blipFill>
                <a:blip r:embed="rId9"/>
                <a:stretch>
                  <a:fillRect l="-234" t="-4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19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Not real testbed!</a:t>
                </a:r>
              </a:p>
              <a:p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Assumption:</a:t>
                </a: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RSSI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2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-30 ~ -99 dB (Random value)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MPD bitrate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2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{240, 360, 480, 720, 1024} (Random value)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Not quality but bitrate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Time slot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req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𝑅𝑆𝑆𝐼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ko-KR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𝑟𝑒𝑞</m:t>
                            </m:r>
                          </m:sup>
                        </m:sSub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req</m:t>
                            </m:r>
                          </m:sup>
                        </m:sSubSup>
                      </m:num>
                      <m:den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𝑏𝑤</m:t>
                        </m:r>
                        <m:d>
                          <m:d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𝑅𝑆𝑆𝐼</m:t>
                                </m:r>
                              </m:e>
                              <m: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>
                            <a:latin typeface="Cambria Math"/>
                          </a:rPr>
                          <m:t>𝑠𝑙𝑜𝑡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Connection</a:t>
                </a:r>
              </a:p>
              <a:p>
                <a:pPr lvl="2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Next slide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2"/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32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1680" y="5157192"/>
            <a:ext cx="2082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&lt;Connection 1&gt;</a:t>
            </a:r>
          </a:p>
        </p:txBody>
      </p:sp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Simulation - Connection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2636896" y="-1142961"/>
            <a:ext cx="3277700" cy="3240360"/>
            <a:chOff x="1763688" y="1203901"/>
            <a:chExt cx="3277700" cy="3240360"/>
          </a:xfrm>
        </p:grpSpPr>
        <p:grpSp>
          <p:nvGrpSpPr>
            <p:cNvPr id="35" name="그룹 34"/>
            <p:cNvGrpSpPr/>
            <p:nvPr/>
          </p:nvGrpSpPr>
          <p:grpSpPr>
            <a:xfrm>
              <a:off x="1763688" y="1203901"/>
              <a:ext cx="3277700" cy="3240360"/>
              <a:chOff x="667641" y="1844824"/>
              <a:chExt cx="3277700" cy="3240360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667641" y="1844824"/>
                <a:ext cx="3277700" cy="3240360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49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5736" y="3017679"/>
                <a:ext cx="259445" cy="644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6" name="TextBox 35"/>
            <p:cNvSpPr txBox="1"/>
            <p:nvPr/>
          </p:nvSpPr>
          <p:spPr bwMode="auto">
            <a:xfrm>
              <a:off x="3085334" y="2987168"/>
              <a:ext cx="634408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AP1</a:t>
              </a:r>
              <a:endParaRPr lang="ko-KR" altLang="en-US" sz="1600" b="1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5802949" y="-220544"/>
            <a:ext cx="3277700" cy="3240360"/>
            <a:chOff x="1763688" y="1203901"/>
            <a:chExt cx="3277700" cy="3240360"/>
          </a:xfrm>
        </p:grpSpPr>
        <p:grpSp>
          <p:nvGrpSpPr>
            <p:cNvPr id="60" name="그룹 59"/>
            <p:cNvGrpSpPr/>
            <p:nvPr/>
          </p:nvGrpSpPr>
          <p:grpSpPr>
            <a:xfrm>
              <a:off x="1763688" y="1203901"/>
              <a:ext cx="3277700" cy="3240360"/>
              <a:chOff x="667641" y="1844824"/>
              <a:chExt cx="3277700" cy="3240360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667641" y="1844824"/>
                <a:ext cx="3277700" cy="3240360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63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5736" y="3017679"/>
                <a:ext cx="259445" cy="644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1" name="TextBox 60"/>
            <p:cNvSpPr txBox="1"/>
            <p:nvPr/>
          </p:nvSpPr>
          <p:spPr bwMode="auto">
            <a:xfrm>
              <a:off x="3085334" y="2987168"/>
              <a:ext cx="634408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AP2</a:t>
              </a:r>
              <a:endParaRPr lang="ko-KR" altLang="en-US" sz="1600" b="1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3733133" y="991566"/>
            <a:ext cx="3277700" cy="3240360"/>
            <a:chOff x="1763688" y="1203901"/>
            <a:chExt cx="3277700" cy="3240360"/>
          </a:xfrm>
        </p:grpSpPr>
        <p:grpSp>
          <p:nvGrpSpPr>
            <p:cNvPr id="65" name="그룹 64"/>
            <p:cNvGrpSpPr/>
            <p:nvPr/>
          </p:nvGrpSpPr>
          <p:grpSpPr>
            <a:xfrm>
              <a:off x="1763688" y="1203901"/>
              <a:ext cx="3277700" cy="3240360"/>
              <a:chOff x="667641" y="1844824"/>
              <a:chExt cx="3277700" cy="3240360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667641" y="1844824"/>
                <a:ext cx="3277700" cy="3240360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68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5736" y="3017679"/>
                <a:ext cx="259445" cy="644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6" name="TextBox 65"/>
            <p:cNvSpPr txBox="1"/>
            <p:nvPr/>
          </p:nvSpPr>
          <p:spPr bwMode="auto">
            <a:xfrm>
              <a:off x="3085334" y="2987168"/>
              <a:ext cx="634408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AP3</a:t>
              </a:r>
              <a:endParaRPr lang="ko-KR" altLang="en-US" sz="1600" b="1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13801586" y="2263295"/>
            <a:ext cx="634408" cy="795897"/>
            <a:chOff x="7338660" y="4571584"/>
            <a:chExt cx="634408" cy="795897"/>
          </a:xfrm>
        </p:grpSpPr>
        <p:pic>
          <p:nvPicPr>
            <p:cNvPr id="70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6010" y="4571584"/>
              <a:ext cx="213654" cy="416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/>
            <p:cNvSpPr txBox="1"/>
            <p:nvPr/>
          </p:nvSpPr>
          <p:spPr bwMode="auto">
            <a:xfrm>
              <a:off x="7338660" y="5028927"/>
              <a:ext cx="634408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UE2</a:t>
              </a:r>
              <a:endParaRPr lang="ko-KR" altLang="en-US" sz="1600" b="1" dirty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2971650" y="691976"/>
            <a:ext cx="634408" cy="795897"/>
            <a:chOff x="7338660" y="4571584"/>
            <a:chExt cx="634408" cy="795897"/>
          </a:xfrm>
        </p:grpSpPr>
        <p:pic>
          <p:nvPicPr>
            <p:cNvPr id="73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6010" y="4571584"/>
              <a:ext cx="213654" cy="416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/>
            <p:cNvSpPr txBox="1"/>
            <p:nvPr/>
          </p:nvSpPr>
          <p:spPr bwMode="auto">
            <a:xfrm>
              <a:off x="7338660" y="5028927"/>
              <a:ext cx="634408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UE1</a:t>
              </a:r>
              <a:endParaRPr lang="ko-KR" altLang="en-US" sz="1600" b="1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17992413" y="1199045"/>
            <a:ext cx="634408" cy="795897"/>
            <a:chOff x="7338660" y="4571584"/>
            <a:chExt cx="634408" cy="795897"/>
          </a:xfrm>
        </p:grpSpPr>
        <p:pic>
          <p:nvPicPr>
            <p:cNvPr id="76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6010" y="4571584"/>
              <a:ext cx="213654" cy="416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Box 76"/>
            <p:cNvSpPr txBox="1"/>
            <p:nvPr/>
          </p:nvSpPr>
          <p:spPr bwMode="auto">
            <a:xfrm>
              <a:off x="7338660" y="5028927"/>
              <a:ext cx="634408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UE3</a:t>
              </a:r>
              <a:endParaRPr lang="ko-KR" altLang="en-US" sz="1600" b="1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14459269" y="2974858"/>
            <a:ext cx="634408" cy="795897"/>
            <a:chOff x="7338660" y="4571584"/>
            <a:chExt cx="634408" cy="795897"/>
          </a:xfrm>
        </p:grpSpPr>
        <p:pic>
          <p:nvPicPr>
            <p:cNvPr id="79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6010" y="4571584"/>
              <a:ext cx="213654" cy="416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TextBox 79"/>
            <p:cNvSpPr txBox="1"/>
            <p:nvPr/>
          </p:nvSpPr>
          <p:spPr bwMode="auto">
            <a:xfrm>
              <a:off x="7338660" y="5028927"/>
              <a:ext cx="634408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UE4</a:t>
              </a:r>
              <a:endParaRPr lang="ko-KR" altLang="en-US" sz="1600" b="1" dirty="0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6963218" y="-6001639"/>
            <a:ext cx="6443753" cy="5374887"/>
            <a:chOff x="1710717" y="1174982"/>
            <a:chExt cx="6443753" cy="5374887"/>
          </a:xfrm>
        </p:grpSpPr>
        <p:grpSp>
          <p:nvGrpSpPr>
            <p:cNvPr id="111" name="그룹 110"/>
            <p:cNvGrpSpPr/>
            <p:nvPr/>
          </p:nvGrpSpPr>
          <p:grpSpPr>
            <a:xfrm>
              <a:off x="1710717" y="1174982"/>
              <a:ext cx="3277700" cy="3240360"/>
              <a:chOff x="1763688" y="1203901"/>
              <a:chExt cx="3277700" cy="3240360"/>
            </a:xfrm>
          </p:grpSpPr>
          <p:grpSp>
            <p:nvGrpSpPr>
              <p:cNvPr id="134" name="그룹 133"/>
              <p:cNvGrpSpPr/>
              <p:nvPr/>
            </p:nvGrpSpPr>
            <p:grpSpPr>
              <a:xfrm>
                <a:off x="1763688" y="1203901"/>
                <a:ext cx="3277700" cy="3240360"/>
                <a:chOff x="667641" y="1844824"/>
                <a:chExt cx="3277700" cy="3240360"/>
              </a:xfrm>
            </p:grpSpPr>
            <p:sp>
              <p:nvSpPr>
                <p:cNvPr id="136" name="타원 135"/>
                <p:cNvSpPr/>
                <p:nvPr/>
              </p:nvSpPr>
              <p:spPr>
                <a:xfrm>
                  <a:off x="667641" y="1844824"/>
                  <a:ext cx="3277700" cy="3240360"/>
                </a:xfrm>
                <a:prstGeom prst="ellipse">
                  <a:avLst/>
                </a:prstGeom>
                <a:solidFill>
                  <a:srgbClr val="92D050">
                    <a:alpha val="50000"/>
                  </a:srgb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1200" i="1" smtClean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pic>
              <p:nvPicPr>
                <p:cNvPr id="137" name="Picture 8" descr="C:\Users\dream\Desktop\ap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95736" y="3017679"/>
                  <a:ext cx="259445" cy="64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5" name="TextBox 134"/>
              <p:cNvSpPr txBox="1"/>
              <p:nvPr/>
            </p:nvSpPr>
            <p:spPr bwMode="auto">
              <a:xfrm>
                <a:off x="3085334" y="2987168"/>
                <a:ext cx="634408" cy="33855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/>
                  <a:t>AP1</a:t>
                </a:r>
                <a:endParaRPr lang="ko-KR" altLang="en-US" sz="1600" b="1" dirty="0"/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4876770" y="2097399"/>
              <a:ext cx="3277700" cy="3240360"/>
              <a:chOff x="1763688" y="1203901"/>
              <a:chExt cx="3277700" cy="3240360"/>
            </a:xfrm>
          </p:grpSpPr>
          <p:grpSp>
            <p:nvGrpSpPr>
              <p:cNvPr id="130" name="그룹 129"/>
              <p:cNvGrpSpPr/>
              <p:nvPr/>
            </p:nvGrpSpPr>
            <p:grpSpPr>
              <a:xfrm>
                <a:off x="1763688" y="1203901"/>
                <a:ext cx="3277700" cy="3240360"/>
                <a:chOff x="667641" y="1844824"/>
                <a:chExt cx="3277700" cy="3240360"/>
              </a:xfrm>
            </p:grpSpPr>
            <p:sp>
              <p:nvSpPr>
                <p:cNvPr id="132" name="타원 131"/>
                <p:cNvSpPr/>
                <p:nvPr/>
              </p:nvSpPr>
              <p:spPr>
                <a:xfrm>
                  <a:off x="667641" y="1844824"/>
                  <a:ext cx="3277700" cy="3240360"/>
                </a:xfrm>
                <a:prstGeom prst="ellipse">
                  <a:avLst/>
                </a:prstGeom>
                <a:solidFill>
                  <a:srgbClr val="92D050">
                    <a:alpha val="50000"/>
                  </a:srgb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1200" i="1" smtClean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pic>
              <p:nvPicPr>
                <p:cNvPr id="133" name="Picture 8" descr="C:\Users\dream\Desktop\ap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95736" y="3017679"/>
                  <a:ext cx="259445" cy="64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1" name="TextBox 130"/>
              <p:cNvSpPr txBox="1"/>
              <p:nvPr/>
            </p:nvSpPr>
            <p:spPr bwMode="auto">
              <a:xfrm>
                <a:off x="3085334" y="2987168"/>
                <a:ext cx="634408" cy="33855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/>
                  <a:t>AP2</a:t>
                </a:r>
                <a:endParaRPr lang="ko-KR" altLang="en-US" sz="1600" b="1" dirty="0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2806954" y="3309509"/>
              <a:ext cx="3277700" cy="3240360"/>
              <a:chOff x="1763688" y="1203901"/>
              <a:chExt cx="3277700" cy="3240360"/>
            </a:xfrm>
          </p:grpSpPr>
          <p:grpSp>
            <p:nvGrpSpPr>
              <p:cNvPr id="126" name="그룹 125"/>
              <p:cNvGrpSpPr/>
              <p:nvPr/>
            </p:nvGrpSpPr>
            <p:grpSpPr>
              <a:xfrm>
                <a:off x="1763688" y="1203901"/>
                <a:ext cx="3277700" cy="3240360"/>
                <a:chOff x="667641" y="1844824"/>
                <a:chExt cx="3277700" cy="3240360"/>
              </a:xfrm>
            </p:grpSpPr>
            <p:sp>
              <p:nvSpPr>
                <p:cNvPr id="128" name="타원 127"/>
                <p:cNvSpPr/>
                <p:nvPr/>
              </p:nvSpPr>
              <p:spPr>
                <a:xfrm>
                  <a:off x="667641" y="1844824"/>
                  <a:ext cx="3277700" cy="3240360"/>
                </a:xfrm>
                <a:prstGeom prst="ellipse">
                  <a:avLst/>
                </a:prstGeom>
                <a:solidFill>
                  <a:srgbClr val="92D050">
                    <a:alpha val="50000"/>
                  </a:srgb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1200" i="1" smtClean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pic>
              <p:nvPicPr>
                <p:cNvPr id="129" name="Picture 8" descr="C:\Users\dream\Desktop\ap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95736" y="3017679"/>
                  <a:ext cx="259445" cy="64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27" name="TextBox 126"/>
              <p:cNvSpPr txBox="1"/>
              <p:nvPr/>
            </p:nvSpPr>
            <p:spPr bwMode="auto">
              <a:xfrm>
                <a:off x="3085334" y="2987168"/>
                <a:ext cx="634408" cy="33855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/>
                  <a:t>AP3</a:t>
                </a:r>
                <a:endParaRPr lang="ko-KR" altLang="en-US" sz="1600" b="1" dirty="0"/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3628388" y="3509266"/>
              <a:ext cx="634408" cy="795897"/>
              <a:chOff x="7338660" y="4571584"/>
              <a:chExt cx="634408" cy="795897"/>
            </a:xfrm>
          </p:grpSpPr>
          <p:pic>
            <p:nvPicPr>
              <p:cNvPr id="124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6010" y="4571584"/>
                <a:ext cx="213654" cy="4166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5" name="TextBox 124"/>
              <p:cNvSpPr txBox="1"/>
              <p:nvPr/>
            </p:nvSpPr>
            <p:spPr bwMode="auto">
              <a:xfrm>
                <a:off x="7338660" y="5028927"/>
                <a:ext cx="634408" cy="33855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/>
                  <a:t>UE2</a:t>
                </a:r>
                <a:endParaRPr lang="ko-KR" altLang="en-US" sz="1600" b="1" dirty="0"/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2045471" y="3009919"/>
              <a:ext cx="634408" cy="795897"/>
              <a:chOff x="7338660" y="4571584"/>
              <a:chExt cx="634408" cy="795897"/>
            </a:xfrm>
          </p:grpSpPr>
          <p:pic>
            <p:nvPicPr>
              <p:cNvPr id="122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6010" y="4571584"/>
                <a:ext cx="213654" cy="4166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" name="TextBox 122"/>
              <p:cNvSpPr txBox="1"/>
              <p:nvPr/>
            </p:nvSpPr>
            <p:spPr bwMode="auto">
              <a:xfrm>
                <a:off x="7338660" y="5028927"/>
                <a:ext cx="634408" cy="33855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/>
                  <a:t>UE1</a:t>
                </a:r>
                <a:endParaRPr lang="ko-KR" altLang="en-US" sz="1600" b="1" dirty="0"/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5316411" y="3895895"/>
              <a:ext cx="634408" cy="795897"/>
              <a:chOff x="7338660" y="4571584"/>
              <a:chExt cx="634408" cy="795897"/>
            </a:xfrm>
          </p:grpSpPr>
          <p:pic>
            <p:nvPicPr>
              <p:cNvPr id="120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6010" y="4571584"/>
                <a:ext cx="213654" cy="4166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1" name="TextBox 120"/>
              <p:cNvSpPr txBox="1"/>
              <p:nvPr/>
            </p:nvSpPr>
            <p:spPr bwMode="auto">
              <a:xfrm>
                <a:off x="7338660" y="5028927"/>
                <a:ext cx="634408" cy="33855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/>
                  <a:t>UE3</a:t>
                </a:r>
                <a:endParaRPr lang="ko-KR" altLang="en-US" sz="1600" b="1" dirty="0"/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3211916" y="5019903"/>
              <a:ext cx="634408" cy="795897"/>
              <a:chOff x="7338660" y="4571584"/>
              <a:chExt cx="634408" cy="795897"/>
            </a:xfrm>
          </p:grpSpPr>
          <p:pic>
            <p:nvPicPr>
              <p:cNvPr id="118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6010" y="4571584"/>
                <a:ext cx="213654" cy="4166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9" name="TextBox 118"/>
              <p:cNvSpPr txBox="1"/>
              <p:nvPr/>
            </p:nvSpPr>
            <p:spPr bwMode="auto">
              <a:xfrm>
                <a:off x="7338660" y="5028927"/>
                <a:ext cx="634408" cy="33855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/>
                  <a:t>UE4</a:t>
                </a:r>
                <a:endParaRPr lang="ko-KR" altLang="en-US" sz="1600" b="1" dirty="0"/>
              </a:p>
            </p:txBody>
          </p:sp>
        </p:grp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41" y="1916832"/>
            <a:ext cx="3634440" cy="30278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071" y="1933352"/>
            <a:ext cx="3629071" cy="3027805"/>
          </a:xfrm>
          <a:prstGeom prst="rect">
            <a:avLst/>
          </a:prstGeom>
        </p:spPr>
      </p:pic>
      <p:sp>
        <p:nvSpPr>
          <p:cNvPr id="138" name="직사각형 137"/>
          <p:cNvSpPr/>
          <p:nvPr/>
        </p:nvSpPr>
        <p:spPr>
          <a:xfrm>
            <a:off x="5543344" y="5157192"/>
            <a:ext cx="2082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&lt;Connection 2&gt;</a:t>
            </a:r>
          </a:p>
        </p:txBody>
      </p:sp>
    </p:spTree>
    <p:extLst>
      <p:ext uri="{BB962C8B-B14F-4D97-AF65-F5344CB8AC3E}">
        <p14:creationId xmlns:p14="http://schemas.microsoft.com/office/powerpoint/2010/main" val="36310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Success</a:t>
            </a:r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Fail</a:t>
            </a:r>
          </a:p>
          <a:p>
            <a:pPr lvl="1"/>
            <a:r>
              <a:rPr lang="en-US" altLang="ko-KR" dirty="0" smtClean="0"/>
              <a:t>Some UEs doesn’t have connection with any AP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556792"/>
            <a:ext cx="4680520" cy="16031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905" y="1571038"/>
            <a:ext cx="4520771" cy="156914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4437112"/>
            <a:ext cx="43434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6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Utility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To represent Quality with Bitrate</a:t>
                </a:r>
              </a:p>
              <a:p>
                <a:r>
                  <a:rPr lang="en-US" altLang="ko-KR" dirty="0" smtClean="0"/>
                  <a:t>Proportional </a:t>
                </a:r>
                <a:r>
                  <a:rPr lang="en-US" altLang="ko-KR" dirty="0"/>
                  <a:t>fairness</a:t>
                </a:r>
              </a:p>
              <a:p>
                <a:pPr lvl="1"/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Definition:</a:t>
                </a:r>
              </a:p>
              <a:p>
                <a:pPr lvl="2"/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A vector of rates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=(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,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𝑟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∈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𝑅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 is proportional fair if it feasible, (that is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≥0</m:t>
                    </m:r>
                  </m:oMath>
                </a14:m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𝐴𝑥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≤0</m:t>
                    </m:r>
                  </m:oMath>
                </a14:m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), </a:t>
                </a:r>
                <a:r>
                  <a:rPr lang="en-US" altLang="ko-KR" dirty="0">
                    <a:solidFill>
                      <a:srgbClr val="FF0000"/>
                    </a:solidFill>
                    <a:cs typeface="Tahoma" panose="020B0604030504040204" pitchFamily="34" charset="0"/>
                  </a:rPr>
                  <a:t>and if for any other feasible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FF0000"/>
                    </a:solidFill>
                    <a:cs typeface="Tahoma" panose="020B0604030504040204" pitchFamily="34" charset="0"/>
                  </a:rPr>
                  <a:t>, the aggregate of proportional changes is zero or negative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∈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𝑅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≤0</m:t>
                        </m:r>
                      </m:e>
                    </m:nary>
                  </m:oMath>
                </a14:m>
                <a:endParaRPr lang="en-US" altLang="ko-KR" dirty="0">
                  <a:solidFill>
                    <a:srgbClr val="000000"/>
                  </a:solidFill>
                  <a:ea typeface="Cambria Math" panose="02040503050406030204" pitchFamily="18" charset="0"/>
                  <a:cs typeface="Tahoma" panose="020B0604030504040204" pitchFamily="34" charset="0"/>
                </a:endParaRPr>
              </a:p>
              <a:p>
                <a:pPr lvl="2"/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r>
                  <a:rPr lang="en-US" altLang="ko-KR" dirty="0">
                    <a:solidFill>
                      <a:srgbClr val="FF0000"/>
                    </a:solidFill>
                    <a:cs typeface="Tahoma" panose="020B0604030504040204" pitchFamily="34" charset="0"/>
                  </a:rPr>
                  <a:t>Logarithm function </a:t>
                </a:r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is associated with the concept of proportional fairness</a:t>
                </a:r>
              </a:p>
              <a:p>
                <a:pPr lvl="1"/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 r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48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Proof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Why does “maximizing log function” mean “proportional fairness”?</a:t>
                </a:r>
              </a:p>
              <a:p>
                <a:pPr lvl="1"/>
                <a:r>
                  <a:rPr lang="en-US" altLang="ko-KR" b="0" dirty="0" smtClean="0">
                    <a:latin typeface="Cambria Math" panose="02040503050406030204" pitchFamily="18" charset="0"/>
                  </a:rPr>
                  <a:t>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,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𝑟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∈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𝑅</m:t>
                    </m:r>
                  </m:oMath>
                </a14:m>
                <a:r>
                  <a:rPr lang="en-US" altLang="ko-KR" b="0" dirty="0" smtClean="0">
                    <a:latin typeface="Cambria Math" panose="02040503050406030204" pitchFamily="18" charset="0"/>
                  </a:rPr>
                  <a:t>) </a:t>
                </a:r>
                <a:r>
                  <a:rPr lang="en-US" altLang="ko-KR" b="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∗</m:t>
                        </m:r>
                      </m:sup>
                    </m:sSubSup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(=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𝑟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∈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𝑅</m:t>
                    </m:r>
                  </m:oMath>
                </a14:m>
                <a:r>
                  <a:rPr lang="en-US" altLang="ko-KR" b="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) </a:t>
                </a:r>
              </a:p>
              <a:p>
                <a:pPr lvl="1"/>
                <a:r>
                  <a:rPr lang="en-US" altLang="ko-KR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T</a:t>
                </a:r>
                <a:r>
                  <a:rPr lang="en-US" altLang="ko-KR" b="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hen utility function is changed by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∈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𝑅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altLang="ko-KR" dirty="0" smtClean="0">
                  <a:solidFill>
                    <a:srgbClr val="000000"/>
                  </a:solidFill>
                  <a:latin typeface="Cambria Math" panose="02040503050406030204" pitchFamily="18" charset="0"/>
                  <a:cs typeface="Tahoma" panose="020B060403050404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𝑈</m:t>
                    </m:r>
                    <m:d>
                      <m:dPr>
                        <m:ctrlPr>
                          <a:rPr lang="en-US" altLang="ko-KR" b="0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−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𝑈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𝑈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−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𝑈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)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b="0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endParaRPr lang="en-US" altLang="ko-KR" b="0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Result: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𝑈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)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b="0" dirty="0" smtClean="0"/>
                  <a:t> </a:t>
                </a:r>
              </a:p>
              <a:p>
                <a:pPr lvl="1"/>
                <a:r>
                  <a:rPr lang="en-US" altLang="ko-KR" dirty="0" smtClean="0"/>
                  <a:t>To have maximum value at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,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𝑟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∈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𝑅</m:t>
                    </m:r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</a:rPr>
                  <a:t>),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∈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𝑅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endParaRPr lang="en-US" altLang="ko-KR" b="0" dirty="0" smtClean="0"/>
              </a:p>
              <a:p>
                <a:pPr lvl="1"/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∈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𝑅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∈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𝑅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b="0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Only if utility function is log function, it can derive definition of proportional fairness</a:t>
                </a:r>
              </a:p>
              <a:p>
                <a:pPr lvl="2"/>
                <a:r>
                  <a:rPr lang="en-US" altLang="ko-KR" b="0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𝑈</m:t>
                    </m:r>
                    <m:d>
                      <m:dPr>
                        <m:ctrlPr>
                          <a:rPr lang="en-US" altLang="ko-KR" b="0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15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78144</TotalTime>
  <Words>723</Words>
  <Application>Microsoft Office PowerPoint</Application>
  <PresentationFormat>화면 슬라이드 쇼(4:3)</PresentationFormat>
  <Paragraphs>148</Paragraphs>
  <Slides>10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pres</vt:lpstr>
      <vt:lpstr>Research   Jae Jun Ha  Media Computing and Networking Laboratory POSTECH  2018-11-16</vt:lpstr>
      <vt:lpstr>Contents</vt:lpstr>
      <vt:lpstr>Algorithm</vt:lpstr>
      <vt:lpstr>Time Resource</vt:lpstr>
      <vt:lpstr>Simulation</vt:lpstr>
      <vt:lpstr>Simulation - Connection</vt:lpstr>
      <vt:lpstr>Simulation</vt:lpstr>
      <vt:lpstr>Utility function</vt:lpstr>
      <vt:lpstr>Proof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4749</cp:revision>
  <cp:lastPrinted>2018-08-16T16:32:18Z</cp:lastPrinted>
  <dcterms:created xsi:type="dcterms:W3CDTF">2010-07-29T14:05:23Z</dcterms:created>
  <dcterms:modified xsi:type="dcterms:W3CDTF">2018-11-15T15:59:38Z</dcterms:modified>
</cp:coreProperties>
</file>