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9"/>
  </p:notesMasterIdLst>
  <p:handoutMasterIdLst>
    <p:handoutMasterId r:id="rId20"/>
  </p:handoutMasterIdLst>
  <p:sldIdLst>
    <p:sldId id="721" r:id="rId2"/>
    <p:sldId id="729" r:id="rId3"/>
    <p:sldId id="738" r:id="rId4"/>
    <p:sldId id="741" r:id="rId5"/>
    <p:sldId id="742" r:id="rId6"/>
    <p:sldId id="744" r:id="rId7"/>
    <p:sldId id="746" r:id="rId8"/>
    <p:sldId id="747" r:id="rId9"/>
    <p:sldId id="748" r:id="rId10"/>
    <p:sldId id="739" r:id="rId11"/>
    <p:sldId id="753" r:id="rId12"/>
    <p:sldId id="750" r:id="rId13"/>
    <p:sldId id="757" r:id="rId14"/>
    <p:sldId id="758" r:id="rId15"/>
    <p:sldId id="755" r:id="rId16"/>
    <p:sldId id="754" r:id="rId17"/>
    <p:sldId id="723" r:id="rId18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310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191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74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6668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552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466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논문 결론 말하면서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13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논문에 대한 간단한 요약 설명</a:t>
            </a:r>
            <a:endParaRPr lang="en-US" altLang="ko-KR" dirty="0" smtClean="0"/>
          </a:p>
          <a:p>
            <a:r>
              <a:rPr lang="ko-KR" altLang="en-US" dirty="0" smtClean="0"/>
              <a:t>논문을 선택한 이유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15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1156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173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774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428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8968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802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787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2019-01-11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내용 개체 틀 2"/>
              <p:cNvSpPr txBox="1">
                <a:spLocks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Proportional Fairness</a:t>
                </a:r>
                <a:endParaRPr lang="en-US" altLang="ko-KR" kern="0" dirty="0"/>
              </a:p>
              <a:p>
                <a:pPr lvl="1"/>
                <a:r>
                  <a:rPr lang="en-US" altLang="ko-KR" kern="0" dirty="0"/>
                  <a:t>Bandwidth allocation problem</a:t>
                </a:r>
              </a:p>
              <a:p>
                <a:pPr lvl="1"/>
                <a:r>
                  <a:rPr lang="en-US" altLang="ko-KR" kern="0" dirty="0"/>
                  <a:t>Using Log function as utility function</a:t>
                </a:r>
              </a:p>
              <a:p>
                <a:endParaRPr lang="en-US" altLang="ko-KR" kern="0" dirty="0" smtClean="0"/>
              </a:p>
              <a:p>
                <a:r>
                  <a:rPr lang="en-US" altLang="ko-KR" kern="0" dirty="0" smtClean="0"/>
                  <a:t>Notation</a:t>
                </a:r>
                <a:endParaRPr lang="en-US" altLang="ko-KR" sz="2000" kern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 kern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sz="1800" b="0" i="1" kern="0" dirty="0" smtClean="0">
                    <a:latin typeface="Cambria Math" panose="02040503050406030204" pitchFamily="18" charset="0"/>
                  </a:rPr>
                  <a:t>				</a:t>
                </a:r>
                <a:r>
                  <a:rPr lang="en-US" altLang="ko-KR" sz="1800" kern="0" dirty="0" smtClean="0"/>
                  <a:t>Set of Users</a:t>
                </a:r>
                <a:endParaRPr lang="en-US" altLang="ko-KR" sz="1800" b="0" i="1" kern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kern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1800" kern="0" dirty="0"/>
                  <a:t>			</a:t>
                </a:r>
                <a:r>
                  <a:rPr lang="en-US" altLang="ko-KR" sz="1800" kern="0" dirty="0" smtClean="0"/>
                  <a:t>	Set of APs</a:t>
                </a:r>
                <a:endParaRPr lang="en-US" altLang="ko-KR" sz="1800" b="0" i="1" kern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b="0" i="1" kern="0" smtClean="0">
                            <a:latin typeface="Cambria Math" panose="02040503050406030204" pitchFamily="18" charset="0"/>
                          </a:rPr>
                          <m:t>𝑢𝑎</m:t>
                        </m:r>
                      </m:sub>
                    </m:sSub>
                  </m:oMath>
                </a14:m>
                <a:r>
                  <a:rPr lang="en-US" altLang="ko-KR" sz="1800" b="0" kern="0" dirty="0" smtClean="0"/>
                  <a:t>			Average data rate between u and 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1800" b="0" i="1" kern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800" b="0" i="1" kern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kern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i="1" kern="0">
                            <a:latin typeface="Cambria Math" panose="02040503050406030204" pitchFamily="18" charset="0"/>
                          </a:rPr>
                          <m:t>𝑢𝑎</m:t>
                        </m:r>
                      </m:sub>
                    </m:sSub>
                    <m:r>
                      <a:rPr lang="en-US" altLang="ko-KR" sz="1800" b="0" i="0" kern="0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ko-KR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800" kern="0" dirty="0"/>
                  <a:t>	</a:t>
                </a:r>
                <a:r>
                  <a:rPr lang="en-US" altLang="ko-KR" sz="1800" kern="0" dirty="0" smtClean="0"/>
                  <a:t>Set </a:t>
                </a:r>
                <a:r>
                  <a:rPr lang="en-US" altLang="ko-KR" sz="1800" kern="0" dirty="0"/>
                  <a:t>of APs which is associated with user </a:t>
                </a:r>
                <a:r>
                  <a:rPr lang="en-US" altLang="ko-KR" sz="1800" kern="0" dirty="0" smtClean="0"/>
                  <a:t>u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0">
                            <a:latin typeface="Cambria Math" panose="02040503050406030204" pitchFamily="18" charset="0"/>
                          </a:rPr>
                          <m:t>𝑢𝑎</m:t>
                        </m:r>
                      </m:sub>
                    </m:sSub>
                  </m:oMath>
                </a14:m>
                <a:r>
                  <a:rPr lang="en-US" altLang="ko-KR" sz="1800" kern="0" dirty="0" smtClean="0"/>
                  <a:t>			Connection between u and 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 ker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800" kern="0" dirty="0" smtClean="0"/>
                  <a:t>			The number of users at AP 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kern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sz="1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 ker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kern="0" dirty="0" smtClean="0"/>
                  <a:t>			Multi-user diversity gain at AP a</a:t>
                </a:r>
              </a:p>
              <a:p>
                <a:pPr lvl="1"/>
                <a:endParaRPr lang="en-US" altLang="ko-KR" kern="0" dirty="0" smtClean="0"/>
              </a:p>
            </p:txBody>
          </p:sp>
        </mc:Choice>
        <mc:Fallback xmlns="">
          <p:sp>
            <p:nvSpPr>
              <p:cNvPr id="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blipFill>
                <a:blip r:embed="rId3"/>
                <a:stretch>
                  <a:fillRect l="-593" t="-8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Description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내용 개체 틀 2"/>
              <p:cNvSpPr txBox="1">
                <a:spLocks/>
              </p:cNvSpPr>
              <p:nvPr/>
            </p:nvSpPr>
            <p:spPr bwMode="auto">
              <a:xfrm>
                <a:off x="468312" y="1052513"/>
                <a:ext cx="9720311" cy="5904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Determine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𝑢𝑎</m:t>
                        </m:r>
                      </m:sub>
                    </m:sSub>
                  </m:oMath>
                </a14:m>
                <a:endParaRPr lang="en-US" altLang="ko-KR" kern="0" dirty="0" smtClean="0"/>
              </a:p>
              <a:p>
                <a:r>
                  <a:rPr lang="en-US" altLang="ko-KR" kern="0" dirty="0" smtClean="0"/>
                  <a:t>Maximize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kern="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kern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kern="0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kern="0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kern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  <m:t>𝑢𝑎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b="0" i="0" kern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 kern="0">
                                    <a:latin typeface="Cambria Math" panose="02040503050406030204" pitchFamily="18" charset="0"/>
                                  </a:rPr>
                                  <m:t>𝑢𝑎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kern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ko-KR" b="0" i="1" kern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b="0" i="1" kern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kern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ker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kern="0" dirty="0" smtClean="0"/>
              </a:p>
              <a:p>
                <a:r>
                  <a:rPr lang="en-US" altLang="ko-KR" kern="0" dirty="0" smtClean="0"/>
                  <a:t>Subject to		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kern="0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 kern="0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𝑢𝑎</m:t>
                            </m:r>
                          </m:sub>
                        </m:sSub>
                      </m:e>
                    </m:nary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lang="en-US" altLang="ko-KR" b="0" i="1" kern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𝑢𝑎</m:t>
                            </m:r>
                          </m:sub>
                        </m:sSub>
                      </m:e>
                    </m:nary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kern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endParaRPr lang="en-US" altLang="ko-KR" kern="0" dirty="0" smtClean="0"/>
              </a:p>
            </p:txBody>
          </p:sp>
        </mc:Choice>
        <mc:Fallback xmlns="">
          <p:sp>
            <p:nvSpPr>
              <p:cNvPr id="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2" y="1052513"/>
                <a:ext cx="9720311" cy="5904879"/>
              </a:xfrm>
              <a:prstGeom prst="rect">
                <a:avLst/>
              </a:prstGeom>
              <a:blipFill>
                <a:blip r:embed="rId3"/>
                <a:stretch>
                  <a:fillRect l="-502" t="-8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79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내용 개체 틀 2"/>
              <p:cNvSpPr txBox="1">
                <a:spLocks/>
              </p:cNvSpPr>
              <p:nvPr/>
            </p:nvSpPr>
            <p:spPr bwMode="auto">
              <a:xfrm>
                <a:off x="468312" y="1052513"/>
                <a:ext cx="10224367" cy="5904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There are two algorithm to solve problem</a:t>
                </a:r>
              </a:p>
              <a:p>
                <a:pPr lvl="1"/>
                <a:r>
                  <a:rPr lang="en-US" altLang="ko-KR" kern="0" dirty="0" smtClean="0"/>
                  <a:t>Offline Algorithm</a:t>
                </a:r>
              </a:p>
              <a:p>
                <a:pPr lvl="2"/>
                <a:r>
                  <a:rPr lang="en-US" altLang="ko-KR" kern="0" dirty="0" smtClean="0"/>
                  <a:t>K-component algorithm</a:t>
                </a:r>
              </a:p>
              <a:p>
                <a:pPr lvl="1"/>
                <a:r>
                  <a:rPr lang="en-US" altLang="ko-KR" kern="0" dirty="0" smtClean="0"/>
                  <a:t>Online Algorithm</a:t>
                </a:r>
              </a:p>
              <a:p>
                <a:pPr lvl="2"/>
                <a:r>
                  <a:rPr lang="en-US" altLang="ko-KR" kern="0" dirty="0" smtClean="0"/>
                  <a:t>Greedy algorithm</a:t>
                </a:r>
              </a:p>
              <a:p>
                <a:pPr lvl="2"/>
                <a:endParaRPr lang="en-US" altLang="ko-KR" kern="0" dirty="0"/>
              </a:p>
              <a:p>
                <a:r>
                  <a:rPr lang="en-US" altLang="ko-KR" kern="0" dirty="0"/>
                  <a:t>Proposition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𝐾𝑛𝑜𝑤</m:t>
                    </m:r>
                    <m:r>
                      <a:rPr lang="en-US" altLang="ko-KR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ko-KR" kern="0" dirty="0"/>
              </a:p>
              <a:p>
                <a:pPr lvl="2"/>
                <a:r>
                  <a:rPr lang="en-US" altLang="ko-KR" kern="0" dirty="0"/>
                  <a:t>Maximizing weighted bipartite matching with weight(                              )</a:t>
                </a:r>
              </a:p>
              <a:p>
                <a:pPr lvl="2"/>
                <a:r>
                  <a:rPr lang="en-US" altLang="ko-KR" kern="0" dirty="0"/>
                  <a:t>It can be solved optimally in polynomial </a:t>
                </a:r>
                <a:r>
                  <a:rPr lang="en-US" altLang="ko-KR" kern="0" dirty="0" smtClean="0"/>
                  <a:t>time</a:t>
                </a:r>
              </a:p>
              <a:p>
                <a:pPr lvl="2"/>
                <a:endParaRPr lang="en-US" altLang="ko-KR" kern="0" dirty="0" smtClean="0"/>
              </a:p>
            </p:txBody>
          </p:sp>
        </mc:Choice>
        <mc:Fallback xmlns="">
          <p:sp>
            <p:nvSpPr>
              <p:cNvPr id="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2" y="1052513"/>
                <a:ext cx="10224367" cy="5904879"/>
              </a:xfrm>
              <a:prstGeom prst="rect">
                <a:avLst/>
              </a:prstGeom>
              <a:blipFill>
                <a:blip r:embed="rId3"/>
                <a:stretch>
                  <a:fillRect l="-477" t="-8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/>
          <p:cNvGrpSpPr/>
          <p:nvPr/>
        </p:nvGrpSpPr>
        <p:grpSpPr>
          <a:xfrm>
            <a:off x="3876882" y="227013"/>
            <a:ext cx="4887838" cy="3753616"/>
            <a:chOff x="4067944" y="1331568"/>
            <a:chExt cx="4887838" cy="3753616"/>
          </a:xfrm>
        </p:grpSpPr>
        <p:grpSp>
          <p:nvGrpSpPr>
            <p:cNvPr id="19" name="그룹 18"/>
            <p:cNvGrpSpPr/>
            <p:nvPr/>
          </p:nvGrpSpPr>
          <p:grpSpPr>
            <a:xfrm>
              <a:off x="4067944" y="1331568"/>
              <a:ext cx="4887838" cy="3341917"/>
              <a:chOff x="6304794" y="1484784"/>
              <a:chExt cx="4887838" cy="3341917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4794" y="1484784"/>
                <a:ext cx="4887838" cy="3341917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</p:pic>
          <p:sp>
            <p:nvSpPr>
              <p:cNvPr id="22" name="직사각형 21"/>
              <p:cNvSpPr/>
              <p:nvPr/>
            </p:nvSpPr>
            <p:spPr>
              <a:xfrm>
                <a:off x="6620632" y="4626646"/>
                <a:ext cx="4572000" cy="200055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ko-KR" altLang="en-US" sz="700" dirty="0"/>
                  <a:t>https://resources.mpi-inf.mpg.de/departments/d1/teaching/ss12/AdvancedGraphAlgorithms/Slides06.pdf</a:t>
                </a:r>
              </a:p>
            </p:txBody>
          </p:sp>
        </p:grpSp>
        <p:cxnSp>
          <p:nvCxnSpPr>
            <p:cNvPr id="20" name="직선 화살표 연결선 19"/>
            <p:cNvCxnSpPr/>
            <p:nvPr/>
          </p:nvCxnSpPr>
          <p:spPr bwMode="auto">
            <a:xfrm>
              <a:off x="4283968" y="4673485"/>
              <a:ext cx="0" cy="411699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6891183" y="3861048"/>
                <a:ext cx="206723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kern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600" i="1" kern="0">
                              <a:latin typeface="Cambria Math" panose="02040503050406030204" pitchFamily="18" charset="0"/>
                            </a:rPr>
                            <m:t>𝑢𝑎</m:t>
                          </m:r>
                        </m:sub>
                      </m:sSub>
                      <m:r>
                        <a:rPr lang="en-US" altLang="ko-KR" sz="16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 ker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1600" i="1" ker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ker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i="1" kern="0">
                              <a:latin typeface="Cambria Math" panose="02040503050406030204" pitchFamily="18" charset="0"/>
                            </a:rPr>
                            <m:t>𝑢𝑎</m:t>
                          </m:r>
                        </m:sub>
                      </m:sSub>
                      <m:f>
                        <m:fPr>
                          <m:ctrlPr>
                            <a:rPr lang="en-US" altLang="ko-KR" sz="16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ker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1600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ker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i="1" ker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600" i="1" ker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ker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i="1" ker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altLang="ko-KR" sz="1600" i="1" ker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83" y="3861048"/>
                <a:ext cx="2067233" cy="6034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60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Offline Algorithm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내용 개체 틀 2"/>
              <p:cNvSpPr txBox="1">
                <a:spLocks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Brute force</a:t>
                </a:r>
              </a:p>
              <a:p>
                <a:pPr lvl="1"/>
                <a:r>
                  <a:rPr lang="en-US" altLang="ko-KR" kern="0" dirty="0" smtClean="0"/>
                  <a:t>Enumerate all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kern="0" dirty="0" smtClean="0"/>
                  <a:t> case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kern="0" dirty="0" smtClean="0"/>
                  <a:t> </a:t>
                </a:r>
                <a:endParaRPr lang="en-US" altLang="ko-KR" kern="0" dirty="0"/>
              </a:p>
              <a:p>
                <a:pPr lvl="1"/>
                <a:r>
                  <a:rPr lang="en-US" altLang="ko-KR" kern="0" dirty="0" smtClean="0"/>
                  <a:t>Maximum weighted matching</a:t>
                </a:r>
              </a:p>
              <a:p>
                <a:pPr lvl="2"/>
                <a:endParaRPr lang="en-US" altLang="ko-KR" kern="0" dirty="0"/>
              </a:p>
              <a:p>
                <a:r>
                  <a:rPr lang="en-US" altLang="ko-KR" kern="0" dirty="0" smtClean="0"/>
                  <a:t>“Enumerate </a:t>
                </a:r>
                <a:r>
                  <a:rPr lang="en-US" altLang="ko-KR" kern="0" dirty="0"/>
                  <a:t>all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kern="0" dirty="0"/>
                  <a:t> </a:t>
                </a:r>
                <a:r>
                  <a:rPr lang="en-US" altLang="ko-KR" kern="0" dirty="0" smtClean="0"/>
                  <a:t>case” means</a:t>
                </a:r>
              </a:p>
              <a:p>
                <a:pPr lvl="1"/>
                <a:r>
                  <a:rPr lang="en-US" altLang="ko-KR" kern="0" dirty="0" smtClean="0"/>
                  <a:t>Ex)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=3, …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=6, (</m:t>
                    </m:r>
                    <m:nary>
                      <m:naryPr>
                        <m:chr m:val="∑"/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kern="0" dirty="0"/>
              </a:p>
              <a:p>
                <a:pPr lvl="1"/>
                <a:endParaRPr lang="en-US" altLang="ko-KR" kern="0" dirty="0"/>
              </a:p>
              <a:p>
                <a:pPr lvl="2"/>
                <a:endParaRPr lang="en-US" altLang="ko-KR" kern="0" dirty="0" smtClean="0"/>
              </a:p>
            </p:txBody>
          </p:sp>
        </mc:Choice>
        <mc:Fallback xmlns="">
          <p:sp>
            <p:nvSpPr>
              <p:cNvPr id="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blipFill>
                <a:blip r:embed="rId3"/>
                <a:stretch>
                  <a:fillRect l="-593" t="-8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1331640" y="5229200"/>
            <a:ext cx="6579205" cy="504056"/>
            <a:chOff x="1331640" y="5229200"/>
            <a:chExt cx="6579205" cy="504056"/>
          </a:xfrm>
        </p:grpSpPr>
        <p:sp>
          <p:nvSpPr>
            <p:cNvPr id="5" name="타원 4"/>
            <p:cNvSpPr/>
            <p:nvPr/>
          </p:nvSpPr>
          <p:spPr>
            <a:xfrm>
              <a:off x="1331640" y="5229200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217404" y="5229200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103168" y="5229200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648512" y="5229200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16216" y="5229200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406789" y="5229200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4366486" y="5229200"/>
              <a:ext cx="396262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...</a:t>
              </a:r>
              <a:endParaRPr lang="ko-KR" altLang="en-US" sz="20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835696" y="5733256"/>
            <a:ext cx="5602956" cy="288032"/>
            <a:chOff x="1835696" y="5733256"/>
            <a:chExt cx="5602956" cy="288032"/>
          </a:xfrm>
        </p:grpSpPr>
        <p:sp>
          <p:nvSpPr>
            <p:cNvPr id="10" name="이등변 삼각형 9"/>
            <p:cNvSpPr/>
            <p:nvPr/>
          </p:nvSpPr>
          <p:spPr>
            <a:xfrm>
              <a:off x="1835696" y="5733256"/>
              <a:ext cx="363648" cy="288032"/>
            </a:xfrm>
            <a:prstGeom prst="triangle">
              <a:avLst/>
            </a:prstGeom>
            <a:solidFill>
              <a:srgbClr val="C0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2737443" y="5733256"/>
              <a:ext cx="363648" cy="288032"/>
            </a:xfrm>
            <a:prstGeom prst="triangle">
              <a:avLst/>
            </a:prstGeom>
            <a:solidFill>
              <a:srgbClr val="C0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6164002" y="5733256"/>
              <a:ext cx="363648" cy="288032"/>
            </a:xfrm>
            <a:prstGeom prst="triangle">
              <a:avLst/>
            </a:prstGeom>
            <a:solidFill>
              <a:srgbClr val="C0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7075004" y="5733256"/>
              <a:ext cx="363648" cy="288032"/>
            </a:xfrm>
            <a:prstGeom prst="triangle">
              <a:avLst/>
            </a:prstGeom>
            <a:solidFill>
              <a:srgbClr val="C0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 bwMode="auto">
              <a:xfrm>
                <a:off x="6345826" y="4163480"/>
                <a:ext cx="2743059" cy="103772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n-1</a:t>
                </a:r>
                <a:r>
                  <a:rPr lang="en-US" altLang="ko-KR" sz="2000" dirty="0" smtClean="0"/>
                  <a:t>C</a:t>
                </a:r>
                <a:r>
                  <a:rPr lang="en-US" altLang="ko-KR" sz="1200" dirty="0" smtClean="0"/>
                  <a:t>m-1 * </a:t>
                </a:r>
                <a:r>
                  <a:rPr lang="en-US" altLang="ko-KR" sz="2000" dirty="0" smtClean="0"/>
                  <a:t>m!</a:t>
                </a:r>
              </a:p>
              <a:p>
                <a:r>
                  <a:rPr lang="en-US" altLang="ko-KR" sz="2000" dirty="0"/>
                  <a:t>m</a:t>
                </a:r>
                <a:r>
                  <a:rPr lang="en-US" altLang="ko-KR" sz="2000" dirty="0" smtClean="0"/>
                  <a:t>*(n-1)*(n-2)*…*(n-m)</a:t>
                </a:r>
              </a:p>
              <a:p>
                <a:r>
                  <a:rPr lang="en-US" altLang="ko-KR" sz="2000" dirty="0" smtClean="0"/>
                  <a:t>≤m*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5826" y="4163480"/>
                <a:ext cx="2743059" cy="1037720"/>
              </a:xfrm>
              <a:prstGeom prst="rect">
                <a:avLst/>
              </a:prstGeom>
              <a:blipFill>
                <a:blip r:embed="rId4"/>
                <a:stretch>
                  <a:fillRect l="-2212" t="-2326" r="-1770" b="-7558"/>
                </a:stretch>
              </a:blipFill>
              <a:ln>
                <a:solidFill>
                  <a:srgbClr val="C00000"/>
                </a:solidFill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Offline Algorithm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내용 개체 틀 2"/>
              <p:cNvSpPr txBox="1">
                <a:spLocks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Brute force</a:t>
                </a:r>
              </a:p>
              <a:p>
                <a:pPr lvl="1"/>
                <a:r>
                  <a:rPr lang="en-US" altLang="ko-KR" kern="0" dirty="0" smtClean="0"/>
                  <a:t>Enumerate all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kern="0" dirty="0" smtClean="0"/>
                  <a:t> case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kern="0" dirty="0" smtClean="0"/>
                  <a:t> </a:t>
                </a:r>
                <a:endParaRPr lang="en-US" altLang="ko-KR" kern="0" dirty="0"/>
              </a:p>
              <a:p>
                <a:pPr lvl="1"/>
                <a:r>
                  <a:rPr lang="en-US" altLang="ko-KR" kern="0" dirty="0" smtClean="0"/>
                  <a:t>Maximum weighted matching</a:t>
                </a:r>
              </a:p>
              <a:p>
                <a:pPr lvl="1"/>
                <a:endParaRPr lang="en-US" altLang="ko-KR" kern="0" dirty="0"/>
              </a:p>
              <a:p>
                <a:r>
                  <a:rPr lang="en-US" altLang="ko-KR" kern="0" dirty="0" smtClean="0"/>
                  <a:t>“Maximum weighted matching” means</a:t>
                </a:r>
                <a:endParaRPr lang="en-US" altLang="ko-KR" kern="0" dirty="0"/>
              </a:p>
              <a:p>
                <a:pPr lvl="2"/>
                <a:endParaRPr lang="en-US" altLang="ko-KR" kern="0" dirty="0" smtClean="0"/>
              </a:p>
            </p:txBody>
          </p:sp>
        </mc:Choice>
        <mc:Fallback xmlns="">
          <p:sp>
            <p:nvSpPr>
              <p:cNvPr id="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blipFill>
                <a:blip r:embed="rId3"/>
                <a:stretch>
                  <a:fillRect l="-593" t="-8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 bwMode="auto">
          <a:xfrm>
            <a:off x="1331640" y="4509120"/>
            <a:ext cx="527709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AP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508104" y="4509120"/>
            <a:ext cx="54213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UE</a:t>
            </a:r>
            <a:endParaRPr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1437401" y="4878829"/>
            <a:ext cx="316185" cy="31618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437401" y="5229200"/>
            <a:ext cx="316185" cy="31618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437401" y="5589240"/>
            <a:ext cx="316185" cy="31618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 rot="16200000">
            <a:off x="1322633" y="5856195"/>
            <a:ext cx="39626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...</a:t>
            </a:r>
            <a:endParaRPr lang="ko-KR" altLang="en-US" sz="2000" dirty="0"/>
          </a:p>
        </p:txBody>
      </p:sp>
      <p:sp>
        <p:nvSpPr>
          <p:cNvPr id="31" name="타원 30"/>
          <p:cNvSpPr/>
          <p:nvPr/>
        </p:nvSpPr>
        <p:spPr>
          <a:xfrm>
            <a:off x="1437401" y="6199209"/>
            <a:ext cx="316185" cy="316185"/>
          </a:xfrm>
          <a:prstGeom prst="ellipse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621079" y="4840831"/>
            <a:ext cx="316185" cy="31618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21078" y="5210235"/>
            <a:ext cx="316185" cy="31618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21077" y="5587576"/>
            <a:ext cx="316185" cy="31618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 rot="16200000">
            <a:off x="5511487" y="5892321"/>
            <a:ext cx="39626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...</a:t>
            </a:r>
            <a:endParaRPr lang="ko-KR" altLang="en-US" sz="2000" dirty="0"/>
          </a:p>
        </p:txBody>
      </p:sp>
      <p:sp>
        <p:nvSpPr>
          <p:cNvPr id="36" name="타원 35"/>
          <p:cNvSpPr/>
          <p:nvPr/>
        </p:nvSpPr>
        <p:spPr>
          <a:xfrm>
            <a:off x="5622464" y="6229698"/>
            <a:ext cx="316185" cy="31618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직선 연결선 12"/>
          <p:cNvCxnSpPr>
            <a:stCxn id="7" idx="6"/>
            <a:endCxn id="32" idx="2"/>
          </p:cNvCxnSpPr>
          <p:nvPr/>
        </p:nvCxnSpPr>
        <p:spPr bwMode="auto">
          <a:xfrm flipV="1">
            <a:off x="1753586" y="4998924"/>
            <a:ext cx="3867493" cy="3799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>
            <a:endCxn id="36" idx="2"/>
          </p:cNvCxnSpPr>
          <p:nvPr/>
        </p:nvCxnSpPr>
        <p:spPr bwMode="auto">
          <a:xfrm>
            <a:off x="1753586" y="4998924"/>
            <a:ext cx="3868878" cy="13888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28" idx="6"/>
            <a:endCxn id="32" idx="2"/>
          </p:cNvCxnSpPr>
          <p:nvPr/>
        </p:nvCxnSpPr>
        <p:spPr bwMode="auto">
          <a:xfrm flipV="1">
            <a:off x="1753586" y="4998924"/>
            <a:ext cx="3867493" cy="3883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>
            <a:stCxn id="29" idx="6"/>
          </p:cNvCxnSpPr>
          <p:nvPr/>
        </p:nvCxnSpPr>
        <p:spPr bwMode="auto">
          <a:xfrm flipV="1">
            <a:off x="1753586" y="5387293"/>
            <a:ext cx="3867491" cy="3600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2499503" y="4561239"/>
                <a:ext cx="1480341" cy="44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  <m:t>𝑢𝑎</m:t>
                          </m:r>
                        </m:sub>
                      </m:sSub>
                      <m:r>
                        <a:rPr lang="en-US" altLang="ko-KR" sz="11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 ker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1100" i="1" ker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  <m:t>𝑢𝑎</m:t>
                          </m:r>
                        </m:sub>
                      </m:sSub>
                      <m:f>
                        <m:fPr>
                          <m:ctrlP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1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 ker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100" i="1" ker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100" i="1" ker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1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 ker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100" i="1" ker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altLang="ko-KR" sz="1100" i="1" ker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03" y="4561239"/>
                <a:ext cx="1480341" cy="44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/>
          <p:cNvCxnSpPr/>
          <p:nvPr/>
        </p:nvCxnSpPr>
        <p:spPr bwMode="auto">
          <a:xfrm>
            <a:off x="1753584" y="5745668"/>
            <a:ext cx="3900260" cy="3335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776" y="4840831"/>
            <a:ext cx="3014865" cy="1540919"/>
          </a:xfrm>
          <a:prstGeom prst="rect">
            <a:avLst/>
          </a:prstGeom>
        </p:spPr>
      </p:pic>
      <p:cxnSp>
        <p:nvCxnSpPr>
          <p:cNvPr id="65" name="직선 연결선 64"/>
          <p:cNvCxnSpPr>
            <a:stCxn id="31" idx="6"/>
          </p:cNvCxnSpPr>
          <p:nvPr/>
        </p:nvCxnSpPr>
        <p:spPr bwMode="auto">
          <a:xfrm>
            <a:off x="1753586" y="6357302"/>
            <a:ext cx="3867491" cy="593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>
            <a:endCxn id="33" idx="2"/>
          </p:cNvCxnSpPr>
          <p:nvPr/>
        </p:nvCxnSpPr>
        <p:spPr bwMode="auto">
          <a:xfrm>
            <a:off x="1753584" y="4981831"/>
            <a:ext cx="3867494" cy="3864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stCxn id="28" idx="6"/>
            <a:endCxn id="34" idx="2"/>
          </p:cNvCxnSpPr>
          <p:nvPr/>
        </p:nvCxnSpPr>
        <p:spPr bwMode="auto">
          <a:xfrm>
            <a:off x="1753586" y="5387293"/>
            <a:ext cx="3867491" cy="3583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8" name="그룹 97"/>
          <p:cNvGrpSpPr/>
          <p:nvPr/>
        </p:nvGrpSpPr>
        <p:grpSpPr>
          <a:xfrm>
            <a:off x="1753584" y="4981831"/>
            <a:ext cx="3867495" cy="1449815"/>
            <a:chOff x="1753584" y="4981831"/>
            <a:chExt cx="3867495" cy="1449815"/>
          </a:xfrm>
        </p:grpSpPr>
        <p:cxnSp>
          <p:nvCxnSpPr>
            <p:cNvPr id="91" name="직선 연결선 90"/>
            <p:cNvCxnSpPr>
              <a:endCxn id="32" idx="2"/>
            </p:cNvCxnSpPr>
            <p:nvPr/>
          </p:nvCxnSpPr>
          <p:spPr bwMode="auto">
            <a:xfrm>
              <a:off x="1753584" y="4981831"/>
              <a:ext cx="3867495" cy="17093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>
              <a:endCxn id="33" idx="2"/>
            </p:cNvCxnSpPr>
            <p:nvPr/>
          </p:nvCxnSpPr>
          <p:spPr bwMode="auto">
            <a:xfrm>
              <a:off x="1786353" y="4998924"/>
              <a:ext cx="3834725" cy="369404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>
              <a:stCxn id="28" idx="6"/>
              <a:endCxn id="34" idx="2"/>
            </p:cNvCxnSpPr>
            <p:nvPr/>
          </p:nvCxnSpPr>
          <p:spPr bwMode="auto">
            <a:xfrm>
              <a:off x="1753586" y="5387293"/>
              <a:ext cx="3867491" cy="358376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>
              <a:stCxn id="31" idx="6"/>
            </p:cNvCxnSpPr>
            <p:nvPr/>
          </p:nvCxnSpPr>
          <p:spPr bwMode="auto">
            <a:xfrm>
              <a:off x="1753586" y="6357302"/>
              <a:ext cx="3866107" cy="74344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219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Online Algorithm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3"/>
            <a:ext cx="8229600" cy="590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Offline algorithm is hard to use</a:t>
            </a:r>
          </a:p>
          <a:p>
            <a:pPr lvl="1"/>
            <a:r>
              <a:rPr lang="en-US" altLang="ko-KR" kern="0" dirty="0" smtClean="0"/>
              <a:t>Because of dynamic network status</a:t>
            </a:r>
          </a:p>
          <a:p>
            <a:endParaRPr lang="en-US" altLang="ko-KR" kern="0" dirty="0" smtClean="0"/>
          </a:p>
          <a:p>
            <a:r>
              <a:rPr lang="en-US" altLang="ko-KR" kern="0" dirty="0" smtClean="0"/>
              <a:t>Greedy-k</a:t>
            </a:r>
          </a:p>
          <a:p>
            <a:pPr lvl="1"/>
            <a:r>
              <a:rPr lang="en-US" altLang="ko-KR" kern="0" dirty="0" smtClean="0"/>
              <a:t>Can change connection at most k existing users</a:t>
            </a:r>
          </a:p>
          <a:p>
            <a:pPr lvl="1"/>
            <a:r>
              <a:rPr lang="en-US" altLang="ko-KR" kern="0" dirty="0" smtClean="0"/>
              <a:t>Because k is small, can consider all possible case</a:t>
            </a:r>
          </a:p>
        </p:txBody>
      </p:sp>
    </p:spTree>
    <p:extLst>
      <p:ext uri="{BB962C8B-B14F-4D97-AF65-F5344CB8AC3E}">
        <p14:creationId xmlns:p14="http://schemas.microsoft.com/office/powerpoint/2010/main" val="30370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Research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3"/>
            <a:ext cx="8229600" cy="590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Problem Formulation with Proportional Fairness</a:t>
            </a:r>
            <a:endParaRPr lang="en-US" altLang="ko-KR" kern="0" dirty="0"/>
          </a:p>
          <a:p>
            <a:r>
              <a:rPr lang="en-US" altLang="ko-KR" kern="0" dirty="0" smtClean="0"/>
              <a:t>Two Algorithms</a:t>
            </a:r>
          </a:p>
          <a:p>
            <a:pPr lvl="1"/>
            <a:r>
              <a:rPr lang="en-US" altLang="ko-KR" kern="0" dirty="0" smtClean="0"/>
              <a:t>Offline</a:t>
            </a:r>
          </a:p>
          <a:p>
            <a:pPr lvl="1"/>
            <a:r>
              <a:rPr lang="en-US" altLang="ko-KR" kern="0" dirty="0" smtClean="0"/>
              <a:t>Online</a:t>
            </a:r>
          </a:p>
          <a:p>
            <a:pPr lvl="1"/>
            <a:endParaRPr lang="en-US" altLang="ko-KR" kern="0" dirty="0"/>
          </a:p>
          <a:p>
            <a:r>
              <a:rPr lang="en-US" altLang="ko-KR" kern="0" dirty="0" smtClean="0"/>
              <a:t>Using Online </a:t>
            </a:r>
            <a:r>
              <a:rPr lang="en-US" altLang="ko-KR" kern="0" dirty="0" smtClean="0"/>
              <a:t>algorithm</a:t>
            </a:r>
          </a:p>
          <a:p>
            <a:endParaRPr lang="en-US" altLang="ko-KR" kern="0" dirty="0"/>
          </a:p>
          <a:p>
            <a:r>
              <a:rPr lang="ko-KR" altLang="en-US" b="1" kern="0" dirty="0" smtClean="0">
                <a:solidFill>
                  <a:srgbClr val="FF0000"/>
                </a:solidFill>
              </a:rPr>
              <a:t>결론 구체적으로</a:t>
            </a:r>
            <a:endParaRPr lang="en-US" altLang="ko-KR" b="1" kern="0" dirty="0" smtClean="0">
              <a:solidFill>
                <a:srgbClr val="FF0000"/>
              </a:solidFill>
            </a:endParaRPr>
          </a:p>
          <a:p>
            <a:r>
              <a:rPr lang="ko-KR" altLang="en-US" b="1" kern="0" dirty="0" smtClean="0">
                <a:solidFill>
                  <a:srgbClr val="FF0000"/>
                </a:solidFill>
              </a:rPr>
              <a:t>실험 넣기</a:t>
            </a:r>
            <a:endParaRPr lang="en-US" altLang="ko-KR" b="1" kern="0" dirty="0">
              <a:solidFill>
                <a:srgbClr val="FF0000"/>
              </a:solidFill>
            </a:endParaRPr>
          </a:p>
          <a:p>
            <a:pPr lvl="1"/>
            <a:endParaRPr lang="en-US" altLang="ko-KR" kern="0" dirty="0" smtClean="0"/>
          </a:p>
          <a:p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18923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Apply them in my research</a:t>
            </a:r>
          </a:p>
          <a:p>
            <a:r>
              <a:rPr lang="en-US" altLang="ko-KR" dirty="0" smtClean="0"/>
              <a:t>Survey other </a:t>
            </a:r>
            <a:r>
              <a:rPr lang="en-US" altLang="ko-KR" dirty="0" smtClean="0"/>
              <a:t>papers</a:t>
            </a:r>
          </a:p>
          <a:p>
            <a:endParaRPr lang="en-US" altLang="ko-KR" dirty="0"/>
          </a:p>
          <a:p>
            <a:r>
              <a:rPr lang="ko-KR" altLang="en-US" b="1" smtClean="0">
                <a:solidFill>
                  <a:srgbClr val="FF0000"/>
                </a:solidFill>
              </a:rPr>
              <a:t>구체적으로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20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</a:t>
            </a:r>
          </a:p>
          <a:p>
            <a:r>
              <a:rPr lang="en-US" altLang="ko-KR" dirty="0" smtClean="0"/>
              <a:t>Fairness</a:t>
            </a:r>
          </a:p>
          <a:p>
            <a:pPr lvl="1"/>
            <a:r>
              <a:rPr lang="en-US" altLang="ko-KR" dirty="0" smtClean="0"/>
              <a:t>Max-min Fairness</a:t>
            </a:r>
          </a:p>
          <a:p>
            <a:pPr lvl="1"/>
            <a:r>
              <a:rPr lang="en-US" altLang="ko-KR" dirty="0" smtClean="0"/>
              <a:t>Proportional Fairness</a:t>
            </a:r>
          </a:p>
          <a:p>
            <a:r>
              <a:rPr lang="en-US" altLang="ko-KR" dirty="0" smtClean="0"/>
              <a:t>Problem Formulation</a:t>
            </a:r>
          </a:p>
          <a:p>
            <a:r>
              <a:rPr lang="en-US" altLang="ko-KR" dirty="0" smtClean="0"/>
              <a:t>Algorithm</a:t>
            </a:r>
          </a:p>
          <a:p>
            <a:pPr lvl="1"/>
            <a:r>
              <a:rPr lang="en-US" altLang="ko-KR" dirty="0" smtClean="0"/>
              <a:t>Offline Algorithm</a:t>
            </a:r>
          </a:p>
          <a:p>
            <a:pPr lvl="1"/>
            <a:r>
              <a:rPr lang="en-US" altLang="ko-KR" dirty="0" smtClean="0"/>
              <a:t>Online Algorithm</a:t>
            </a:r>
          </a:p>
          <a:p>
            <a:r>
              <a:rPr lang="en-US" altLang="ko-KR" dirty="0" smtClean="0"/>
              <a:t>Research</a:t>
            </a:r>
          </a:p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6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T. Bu, L. </a:t>
            </a:r>
            <a:r>
              <a:rPr lang="en-US" altLang="ko-KR" dirty="0" smtClean="0"/>
              <a:t>Li</a:t>
            </a:r>
            <a:r>
              <a:rPr lang="en-US" altLang="ko-KR" dirty="0"/>
              <a:t>, and R. </a:t>
            </a:r>
            <a:r>
              <a:rPr lang="en-US" altLang="ko-KR" dirty="0" err="1"/>
              <a:t>Ramjee</a:t>
            </a:r>
            <a:r>
              <a:rPr lang="en-US" altLang="ko-KR" dirty="0"/>
              <a:t>, “</a:t>
            </a:r>
            <a:r>
              <a:rPr lang="en-US" altLang="ko-KR" b="1" dirty="0"/>
              <a:t>Generalized proportional fair </a:t>
            </a:r>
            <a:r>
              <a:rPr lang="en-US" altLang="ko-KR" b="1" dirty="0" smtClean="0"/>
              <a:t>scheduling </a:t>
            </a:r>
            <a:r>
              <a:rPr lang="en-US" altLang="ko-KR" b="1" dirty="0"/>
              <a:t>in third generation wireless data networks</a:t>
            </a:r>
            <a:r>
              <a:rPr lang="en-US" altLang="ko-KR" dirty="0"/>
              <a:t>,” in</a:t>
            </a:r>
            <a:r>
              <a:rPr lang="en-US" altLang="ko-KR" dirty="0" smtClean="0"/>
              <a:t> Proc</a:t>
            </a:r>
            <a:r>
              <a:rPr lang="en-US" altLang="ko-KR" dirty="0"/>
              <a:t>. 2006 IEEE INFOCOM, pp. 1–12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Why I chose this paper?</a:t>
            </a:r>
          </a:p>
          <a:p>
            <a:pPr lvl="1" algn="just"/>
            <a:r>
              <a:rPr lang="en-US" altLang="ko-KR" dirty="0" smtClean="0"/>
              <a:t>Prefer “Proportional fairness” (to “Max-min fairness”)</a:t>
            </a:r>
          </a:p>
          <a:p>
            <a:pPr lvl="1" algn="just"/>
            <a:r>
              <a:rPr lang="en-US" altLang="ko-KR" dirty="0" smtClean="0"/>
              <a:t>Similar Problem formulation</a:t>
            </a:r>
          </a:p>
          <a:p>
            <a:pPr lvl="1" algn="just"/>
            <a:r>
              <a:rPr lang="en-US" altLang="ko-KR" dirty="0" smtClean="0"/>
              <a:t>To refer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5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Fairness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Used to determine whether users are using fair system resources.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It is important concept in AP selection</a:t>
            </a:r>
          </a:p>
          <a:p>
            <a:pPr lvl="1"/>
            <a:r>
              <a:rPr lang="en-US" altLang="ko-KR" dirty="0"/>
              <a:t>System must balance bandwidth while giving fair resource to </a:t>
            </a:r>
            <a:r>
              <a:rPr lang="en-US" altLang="ko-KR" dirty="0" smtClean="0"/>
              <a:t>users</a:t>
            </a:r>
          </a:p>
          <a:p>
            <a:pPr lvl="1"/>
            <a:r>
              <a:rPr lang="en-US" altLang="ko-KR" dirty="0"/>
              <a:t>It is not appropriate for users to receive </a:t>
            </a:r>
            <a:r>
              <a:rPr lang="en-US" altLang="ko-KR" dirty="0">
                <a:solidFill>
                  <a:srgbClr val="FF0000"/>
                </a:solidFill>
              </a:rPr>
              <a:t>unfair resources (too small or too large resources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 will introduce two fairness</a:t>
            </a:r>
          </a:p>
          <a:p>
            <a:pPr lvl="1"/>
            <a:r>
              <a:rPr lang="en-US" altLang="ko-KR" dirty="0" smtClean="0"/>
              <a:t>Max-min fairness</a:t>
            </a:r>
          </a:p>
          <a:p>
            <a:pPr lvl="1"/>
            <a:r>
              <a:rPr lang="en-US" altLang="ko-KR" dirty="0" smtClean="0"/>
              <a:t>Proportional fairness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13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Max-min Fairness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 </a:t>
            </a:r>
            <a:r>
              <a:rPr lang="en-US" altLang="ko-KR" dirty="0" smtClean="0">
                <a:solidFill>
                  <a:srgbClr val="FF0000"/>
                </a:solidFill>
              </a:rPr>
              <a:t>maximize</a:t>
            </a:r>
            <a:r>
              <a:rPr lang="en-US" altLang="ko-KR" dirty="0" smtClean="0"/>
              <a:t> </a:t>
            </a:r>
            <a:r>
              <a:rPr lang="en-US" altLang="ko-KR" dirty="0"/>
              <a:t>the </a:t>
            </a:r>
            <a:r>
              <a:rPr lang="en-US" altLang="ko-KR" dirty="0">
                <a:solidFill>
                  <a:srgbClr val="FF0000"/>
                </a:solidFill>
              </a:rPr>
              <a:t>minimum bandwidth </a:t>
            </a:r>
            <a:r>
              <a:rPr lang="en-US" altLang="ko-KR" dirty="0" smtClean="0">
                <a:solidFill>
                  <a:srgbClr val="FF0000"/>
                </a:solidFill>
              </a:rPr>
              <a:t>of flow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How to solve</a:t>
            </a:r>
          </a:p>
          <a:p>
            <a:pPr lvl="1"/>
            <a:r>
              <a:rPr lang="en-US" altLang="ko-KR" dirty="0" smtClean="0"/>
              <a:t>Using Water-Filling method</a:t>
            </a:r>
          </a:p>
          <a:p>
            <a:pPr lvl="2"/>
            <a:r>
              <a:rPr lang="en-US" altLang="ko-KR" dirty="0"/>
              <a:t>Increase bandwidth of all flows until remain bandwidth is zero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1672711" y="3940782"/>
            <a:ext cx="5419569" cy="1864482"/>
            <a:chOff x="272678" y="2684708"/>
            <a:chExt cx="5419569" cy="1864482"/>
          </a:xfrm>
        </p:grpSpPr>
        <p:cxnSp>
          <p:nvCxnSpPr>
            <p:cNvPr id="8" name="직선 화살표 연결선 7"/>
            <p:cNvCxnSpPr/>
            <p:nvPr/>
          </p:nvCxnSpPr>
          <p:spPr bwMode="auto">
            <a:xfrm>
              <a:off x="1619672" y="4149080"/>
              <a:ext cx="324036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1619672" y="2780928"/>
              <a:ext cx="0" cy="136815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Box 11"/>
            <p:cNvSpPr txBox="1"/>
            <p:nvPr/>
          </p:nvSpPr>
          <p:spPr bwMode="auto">
            <a:xfrm>
              <a:off x="272678" y="2684708"/>
              <a:ext cx="1383712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</a:t>
              </a:r>
              <a:r>
                <a:rPr lang="en-US" altLang="ko-KR" sz="2000" dirty="0" smtClean="0"/>
                <a:t>andwidth</a:t>
              </a:r>
              <a:endParaRPr lang="ko-KR" altLang="en-US" sz="2000" dirty="0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4027817" y="4149080"/>
              <a:ext cx="166443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Node’s index</a:t>
              </a:r>
              <a:endParaRPr lang="ko-KR" altLang="en-US" sz="2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07704" y="3416894"/>
              <a:ext cx="432048" cy="73218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27240" y="3249080"/>
              <a:ext cx="432000" cy="90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59679" y="3252044"/>
              <a:ext cx="432000" cy="90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80101" y="3252044"/>
              <a:ext cx="432000" cy="90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627241" y="3134791"/>
              <a:ext cx="432000" cy="1020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59679" y="2997080"/>
              <a:ext cx="432000" cy="115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282680" y="2925079"/>
              <a:ext cx="432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9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Proportional Fairness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A </a:t>
                </a:r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vector of rates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𝑟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𝑅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 is proportional fair if it feasible, (that is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≥0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𝐴𝑥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≤0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), </a:t>
                </a:r>
                <a:r>
                  <a:rPr lang="en-US" altLang="ko-KR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and if for any other feasible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, the aggregate of proportional changes is zero or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negative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≤0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Logarithm function </a:t>
                </a:r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is associated with the concept of proportional 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fairness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 r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2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Max-min Fairness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Max-min fairness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Solution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𝑀𝑎𝑥𝑖𝑚𝑖𝑧𝑒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𝐹𝑙𝑜𝑤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=0,1,2,3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𝑆𝑢𝑏𝑗𝑒𝑐𝑡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𝐹𝑙𝑜𝑤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𝐹𝑙𝑜𝑤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𝐹𝑙𝑜𝑤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𝐹𝑙𝑜𝑤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dirty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𝐹𝑙𝑜𝑤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𝐹𝑙𝑜𝑤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115616" y="1556792"/>
            <a:ext cx="6912768" cy="1274938"/>
            <a:chOff x="838697" y="3189274"/>
            <a:chExt cx="6912768" cy="1274938"/>
          </a:xfrm>
        </p:grpSpPr>
        <p:sp>
          <p:nvSpPr>
            <p:cNvPr id="41" name="직사각형 40"/>
            <p:cNvSpPr/>
            <p:nvPr/>
          </p:nvSpPr>
          <p:spPr>
            <a:xfrm>
              <a:off x="1944291" y="3537012"/>
              <a:ext cx="4936366" cy="144016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1619672" y="3291148"/>
              <a:ext cx="648072" cy="648072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347864" y="3288066"/>
              <a:ext cx="648072" cy="648072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5076056" y="3284984"/>
              <a:ext cx="648072" cy="648072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6804248" y="3284984"/>
              <a:ext cx="648072" cy="648072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 bwMode="auto">
            <a:xfrm>
              <a:off x="1414761" y="3573016"/>
              <a:ext cx="6336704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자유형 46"/>
            <p:cNvSpPr/>
            <p:nvPr/>
          </p:nvSpPr>
          <p:spPr>
            <a:xfrm>
              <a:off x="1943709" y="3645023"/>
              <a:ext cx="1629324" cy="778212"/>
            </a:xfrm>
            <a:custGeom>
              <a:avLst/>
              <a:gdLst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894945 h 1099226"/>
                <a:gd name="connsiteX6" fmla="*/ 1721795 w 1721795"/>
                <a:gd name="connsiteY6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894945 h 1099226"/>
                <a:gd name="connsiteX6" fmla="*/ 1721795 w 1721795"/>
                <a:gd name="connsiteY6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099226 h 1099226"/>
                <a:gd name="connsiteX0" fmla="*/ 0 w 1721795"/>
                <a:gd name="connsiteY0" fmla="*/ 739303 h 739303"/>
                <a:gd name="connsiteX1" fmla="*/ 0 w 1721795"/>
                <a:gd name="connsiteY1" fmla="*/ 739303 h 739303"/>
                <a:gd name="connsiteX2" fmla="*/ 0 w 1721795"/>
                <a:gd name="connsiteY2" fmla="*/ 0 h 739303"/>
                <a:gd name="connsiteX3" fmla="*/ 1721795 w 1721795"/>
                <a:gd name="connsiteY3" fmla="*/ 0 h 739303"/>
                <a:gd name="connsiteX4" fmla="*/ 1711453 w 1721795"/>
                <a:gd name="connsiteY4" fmla="*/ 729574 h 739303"/>
                <a:gd name="connsiteX0" fmla="*/ 0 w 1721795"/>
                <a:gd name="connsiteY0" fmla="*/ 739303 h 797667"/>
                <a:gd name="connsiteX1" fmla="*/ 0 w 1721795"/>
                <a:gd name="connsiteY1" fmla="*/ 739303 h 797667"/>
                <a:gd name="connsiteX2" fmla="*/ 0 w 1721795"/>
                <a:gd name="connsiteY2" fmla="*/ 0 h 797667"/>
                <a:gd name="connsiteX3" fmla="*/ 1721795 w 1721795"/>
                <a:gd name="connsiteY3" fmla="*/ 0 h 797667"/>
                <a:gd name="connsiteX4" fmla="*/ 1711453 w 1721795"/>
                <a:gd name="connsiteY4" fmla="*/ 797667 h 797667"/>
                <a:gd name="connsiteX0" fmla="*/ 0 w 1732136"/>
                <a:gd name="connsiteY0" fmla="*/ 739303 h 778212"/>
                <a:gd name="connsiteX1" fmla="*/ 0 w 1732136"/>
                <a:gd name="connsiteY1" fmla="*/ 739303 h 778212"/>
                <a:gd name="connsiteX2" fmla="*/ 0 w 1732136"/>
                <a:gd name="connsiteY2" fmla="*/ 0 h 778212"/>
                <a:gd name="connsiteX3" fmla="*/ 1721795 w 1732136"/>
                <a:gd name="connsiteY3" fmla="*/ 0 h 778212"/>
                <a:gd name="connsiteX4" fmla="*/ 1732136 w 1732136"/>
                <a:gd name="connsiteY4" fmla="*/ 778212 h 77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36" h="778212">
                  <a:moveTo>
                    <a:pt x="0" y="739303"/>
                  </a:moveTo>
                  <a:lnTo>
                    <a:pt x="0" y="739303"/>
                  </a:lnTo>
                  <a:lnTo>
                    <a:pt x="0" y="0"/>
                  </a:lnTo>
                  <a:lnTo>
                    <a:pt x="1721795" y="0"/>
                  </a:lnTo>
                  <a:lnTo>
                    <a:pt x="1732136" y="778212"/>
                  </a:ln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3680024" y="3650654"/>
              <a:ext cx="1629324" cy="778212"/>
            </a:xfrm>
            <a:custGeom>
              <a:avLst/>
              <a:gdLst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894945 h 1099226"/>
                <a:gd name="connsiteX6" fmla="*/ 1721795 w 1721795"/>
                <a:gd name="connsiteY6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894945 h 1099226"/>
                <a:gd name="connsiteX6" fmla="*/ 1721795 w 1721795"/>
                <a:gd name="connsiteY6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099226 h 1099226"/>
                <a:gd name="connsiteX0" fmla="*/ 0 w 1721795"/>
                <a:gd name="connsiteY0" fmla="*/ 739303 h 739303"/>
                <a:gd name="connsiteX1" fmla="*/ 0 w 1721795"/>
                <a:gd name="connsiteY1" fmla="*/ 739303 h 739303"/>
                <a:gd name="connsiteX2" fmla="*/ 0 w 1721795"/>
                <a:gd name="connsiteY2" fmla="*/ 0 h 739303"/>
                <a:gd name="connsiteX3" fmla="*/ 1721795 w 1721795"/>
                <a:gd name="connsiteY3" fmla="*/ 0 h 739303"/>
                <a:gd name="connsiteX4" fmla="*/ 1711453 w 1721795"/>
                <a:gd name="connsiteY4" fmla="*/ 729574 h 739303"/>
                <a:gd name="connsiteX0" fmla="*/ 0 w 1721795"/>
                <a:gd name="connsiteY0" fmla="*/ 739303 h 797667"/>
                <a:gd name="connsiteX1" fmla="*/ 0 w 1721795"/>
                <a:gd name="connsiteY1" fmla="*/ 739303 h 797667"/>
                <a:gd name="connsiteX2" fmla="*/ 0 w 1721795"/>
                <a:gd name="connsiteY2" fmla="*/ 0 h 797667"/>
                <a:gd name="connsiteX3" fmla="*/ 1721795 w 1721795"/>
                <a:gd name="connsiteY3" fmla="*/ 0 h 797667"/>
                <a:gd name="connsiteX4" fmla="*/ 1711453 w 1721795"/>
                <a:gd name="connsiteY4" fmla="*/ 797667 h 797667"/>
                <a:gd name="connsiteX0" fmla="*/ 0 w 1732136"/>
                <a:gd name="connsiteY0" fmla="*/ 739303 h 778212"/>
                <a:gd name="connsiteX1" fmla="*/ 0 w 1732136"/>
                <a:gd name="connsiteY1" fmla="*/ 739303 h 778212"/>
                <a:gd name="connsiteX2" fmla="*/ 0 w 1732136"/>
                <a:gd name="connsiteY2" fmla="*/ 0 h 778212"/>
                <a:gd name="connsiteX3" fmla="*/ 1721795 w 1732136"/>
                <a:gd name="connsiteY3" fmla="*/ 0 h 778212"/>
                <a:gd name="connsiteX4" fmla="*/ 1732136 w 1732136"/>
                <a:gd name="connsiteY4" fmla="*/ 778212 h 77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36" h="778212">
                  <a:moveTo>
                    <a:pt x="0" y="739303"/>
                  </a:moveTo>
                  <a:lnTo>
                    <a:pt x="0" y="739303"/>
                  </a:lnTo>
                  <a:lnTo>
                    <a:pt x="0" y="0"/>
                  </a:lnTo>
                  <a:lnTo>
                    <a:pt x="1721795" y="0"/>
                  </a:lnTo>
                  <a:lnTo>
                    <a:pt x="1732136" y="778212"/>
                  </a:ln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>
              <a:off x="5416339" y="3645023"/>
              <a:ext cx="1629324" cy="778212"/>
            </a:xfrm>
            <a:custGeom>
              <a:avLst/>
              <a:gdLst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894945 h 1099226"/>
                <a:gd name="connsiteX6" fmla="*/ 1721795 w 1721795"/>
                <a:gd name="connsiteY6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894945 h 1099226"/>
                <a:gd name="connsiteX6" fmla="*/ 1721795 w 1721795"/>
                <a:gd name="connsiteY6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099226 h 1099226"/>
                <a:gd name="connsiteX0" fmla="*/ 0 w 1721795"/>
                <a:gd name="connsiteY0" fmla="*/ 739303 h 739303"/>
                <a:gd name="connsiteX1" fmla="*/ 0 w 1721795"/>
                <a:gd name="connsiteY1" fmla="*/ 739303 h 739303"/>
                <a:gd name="connsiteX2" fmla="*/ 0 w 1721795"/>
                <a:gd name="connsiteY2" fmla="*/ 0 h 739303"/>
                <a:gd name="connsiteX3" fmla="*/ 1721795 w 1721795"/>
                <a:gd name="connsiteY3" fmla="*/ 0 h 739303"/>
                <a:gd name="connsiteX4" fmla="*/ 1711453 w 1721795"/>
                <a:gd name="connsiteY4" fmla="*/ 729574 h 739303"/>
                <a:gd name="connsiteX0" fmla="*/ 0 w 1721795"/>
                <a:gd name="connsiteY0" fmla="*/ 739303 h 797667"/>
                <a:gd name="connsiteX1" fmla="*/ 0 w 1721795"/>
                <a:gd name="connsiteY1" fmla="*/ 739303 h 797667"/>
                <a:gd name="connsiteX2" fmla="*/ 0 w 1721795"/>
                <a:gd name="connsiteY2" fmla="*/ 0 h 797667"/>
                <a:gd name="connsiteX3" fmla="*/ 1721795 w 1721795"/>
                <a:gd name="connsiteY3" fmla="*/ 0 h 797667"/>
                <a:gd name="connsiteX4" fmla="*/ 1711453 w 1721795"/>
                <a:gd name="connsiteY4" fmla="*/ 797667 h 797667"/>
                <a:gd name="connsiteX0" fmla="*/ 0 w 1732136"/>
                <a:gd name="connsiteY0" fmla="*/ 739303 h 778212"/>
                <a:gd name="connsiteX1" fmla="*/ 0 w 1732136"/>
                <a:gd name="connsiteY1" fmla="*/ 739303 h 778212"/>
                <a:gd name="connsiteX2" fmla="*/ 0 w 1732136"/>
                <a:gd name="connsiteY2" fmla="*/ 0 h 778212"/>
                <a:gd name="connsiteX3" fmla="*/ 1721795 w 1732136"/>
                <a:gd name="connsiteY3" fmla="*/ 0 h 778212"/>
                <a:gd name="connsiteX4" fmla="*/ 1732136 w 1732136"/>
                <a:gd name="connsiteY4" fmla="*/ 778212 h 77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36" h="778212">
                  <a:moveTo>
                    <a:pt x="0" y="739303"/>
                  </a:moveTo>
                  <a:lnTo>
                    <a:pt x="0" y="739303"/>
                  </a:lnTo>
                  <a:lnTo>
                    <a:pt x="0" y="0"/>
                  </a:lnTo>
                  <a:lnTo>
                    <a:pt x="1721795" y="0"/>
                  </a:lnTo>
                  <a:lnTo>
                    <a:pt x="1732136" y="778212"/>
                  </a:ln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 bwMode="auto">
                <a:xfrm>
                  <a:off x="838697" y="3373251"/>
                  <a:ext cx="720080" cy="307777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sz="1400" dirty="0" smtClean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697" y="3373251"/>
                  <a:ext cx="720080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 bwMode="auto">
                <a:xfrm>
                  <a:off x="1956650" y="4156435"/>
                  <a:ext cx="720080" cy="307777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56650" y="4156435"/>
                  <a:ext cx="72008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 bwMode="auto">
                <a:xfrm>
                  <a:off x="3691380" y="4153353"/>
                  <a:ext cx="720080" cy="307777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1380" y="4153353"/>
                  <a:ext cx="72008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 bwMode="auto">
                <a:xfrm>
                  <a:off x="5428432" y="4153353"/>
                  <a:ext cx="720080" cy="307777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8432" y="4153353"/>
                  <a:ext cx="72008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/>
            <p:cNvSpPr txBox="1"/>
            <p:nvPr/>
          </p:nvSpPr>
          <p:spPr bwMode="auto">
            <a:xfrm>
              <a:off x="2315764" y="3193007"/>
              <a:ext cx="1149553" cy="3077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Capacity: 1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 bwMode="auto">
            <a:xfrm>
              <a:off x="4026650" y="3190326"/>
              <a:ext cx="1149553" cy="3077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Capacity: 1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5725677" y="3189274"/>
              <a:ext cx="1149553" cy="3077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Capacity: 1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오른쪽 화살표 66"/>
          <p:cNvSpPr/>
          <p:nvPr/>
        </p:nvSpPr>
        <p:spPr>
          <a:xfrm>
            <a:off x="5207436" y="3618298"/>
            <a:ext cx="1048003" cy="360558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6455885" y="3048945"/>
            <a:ext cx="2507364" cy="1892223"/>
            <a:chOff x="6455885" y="3048945"/>
            <a:chExt cx="2507364" cy="1892223"/>
          </a:xfrm>
        </p:grpSpPr>
        <p:grpSp>
          <p:nvGrpSpPr>
            <p:cNvPr id="66" name="그룹 65"/>
            <p:cNvGrpSpPr/>
            <p:nvPr/>
          </p:nvGrpSpPr>
          <p:grpSpPr>
            <a:xfrm>
              <a:off x="6577372" y="3152591"/>
              <a:ext cx="2385877" cy="1582980"/>
              <a:chOff x="5485481" y="3150244"/>
              <a:chExt cx="2385877" cy="1582980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6209429" y="4149080"/>
                <a:ext cx="432002" cy="55202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209431" y="3686813"/>
                <a:ext cx="432000" cy="10202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649165" y="4149080"/>
                <a:ext cx="432002" cy="55202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649167" y="3686813"/>
                <a:ext cx="432000" cy="10202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 bwMode="auto">
                  <a:xfrm>
                    <a:off x="5485481" y="4425447"/>
                    <a:ext cx="72008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𝐹𝑙𝑜𝑤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altLang="ko-KR" sz="1400" dirty="0" smtClean="0">
                        <a:solidFill>
                          <a:sysClr val="windowText" lastClr="000000"/>
                        </a:solidFill>
                      </a:rPr>
                      <a:t> </a:t>
                    </a:r>
                    <a:endParaRPr lang="ko-KR" altLang="en-US" sz="1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85481" y="4425447"/>
                    <a:ext cx="72008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 bwMode="auto">
                  <a:xfrm>
                    <a:off x="7151278" y="4425091"/>
                    <a:ext cx="72008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𝐹𝑙𝑜𝑤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ko-KR" sz="1400" dirty="0" smtClean="0">
                        <a:solidFill>
                          <a:sysClr val="windowText" lastClr="000000"/>
                        </a:solidFill>
                      </a:rPr>
                      <a:t> </a:t>
                    </a:r>
                    <a:endParaRPr lang="ko-KR" altLang="en-US" sz="1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151278" y="4425091"/>
                    <a:ext cx="72008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 bwMode="auto">
                  <a:xfrm>
                    <a:off x="5586267" y="3376364"/>
                    <a:ext cx="224202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wrap="square" rtlCol="0">
                    <a:spAutoFit/>
                  </a:bodyPr>
                  <a:lstStyle/>
                  <a:p>
                    <a:pPr lvl="1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𝐶𝑎𝑝𝑎𝑐𝑖𝑡𝑦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altLang="ko-KR" sz="1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86267" y="3376364"/>
                    <a:ext cx="224202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7843"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TextBox 64"/>
              <p:cNvSpPr txBox="1"/>
              <p:nvPr/>
            </p:nvSpPr>
            <p:spPr bwMode="auto">
              <a:xfrm>
                <a:off x="6205561" y="3150244"/>
                <a:ext cx="1083086" cy="30777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ysClr val="windowText" lastClr="000000"/>
                    </a:solidFill>
                  </a:rPr>
                  <a:t>First link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6455885" y="3048945"/>
              <a:ext cx="2507364" cy="1892223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83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Proportional Fairness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Proportional fairness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 smtClean="0"/>
                  <a:t>Solution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𝑀𝑎𝑥𝑖𝑚𝑖𝑧𝑒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𝐹𝑙𝑜𝑤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𝑆𝑢𝑏𝑗𝑒𝑐𝑡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𝐹𝑙𝑜𝑤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𝐹𝑙𝑜𝑤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𝐹𝑙𝑜𝑤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𝐹𝑙𝑜𝑤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𝐹𝑙𝑜𝑤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2286000" lvl="5" indent="0">
                  <a:buNone/>
                </a:pPr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𝐹𝑙𝑜𝑤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+3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𝐹𝑙𝑜𝑤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𝐹𝑙𝑜𝑤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𝐹𝑙𝑜𝑤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+3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𝐹𝑙𝑜𝑤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 smtClean="0"/>
              </a:p>
              <a:p>
                <a:pPr marL="914400" lvl="2" indent="0">
                  <a:buNone/>
                </a:pPr>
                <a:r>
                  <a:rPr lang="en-US" altLang="ko-KR" sz="1800" dirty="0" smtClean="0"/>
                  <a:t>   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𝐹𝑙𝑜𝑤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𝐹𝑙𝑜𝑤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914400" lvl="2" indent="0">
                  <a:buNone/>
                </a:pPr>
                <a:r>
                  <a:rPr lang="en-US" altLang="ko-KR" sz="1400" dirty="0" smtClean="0">
                    <a:sym typeface="Wingdings" panose="05000000000000000000" pitchFamily="2" charset="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𝐹𝑙𝑜𝑤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1+3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 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𝐹𝑙𝑜𝑤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1+3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altLang="ko-KR" sz="18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grpSp>
        <p:nvGrpSpPr>
          <p:cNvPr id="39" name="그룹 38"/>
          <p:cNvGrpSpPr/>
          <p:nvPr/>
        </p:nvGrpSpPr>
        <p:grpSpPr>
          <a:xfrm>
            <a:off x="1115616" y="1556792"/>
            <a:ext cx="6912768" cy="1274938"/>
            <a:chOff x="838697" y="3189274"/>
            <a:chExt cx="6912768" cy="1274938"/>
          </a:xfrm>
        </p:grpSpPr>
        <p:sp>
          <p:nvSpPr>
            <p:cNvPr id="11" name="직사각형 10"/>
            <p:cNvSpPr/>
            <p:nvPr/>
          </p:nvSpPr>
          <p:spPr>
            <a:xfrm>
              <a:off x="1944291" y="3537012"/>
              <a:ext cx="4936366" cy="144016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619672" y="3291148"/>
              <a:ext cx="648072" cy="648072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347864" y="3288066"/>
              <a:ext cx="648072" cy="648072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076056" y="3284984"/>
              <a:ext cx="648072" cy="648072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804248" y="3284984"/>
              <a:ext cx="648072" cy="648072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 bwMode="auto">
            <a:xfrm>
              <a:off x="1414761" y="3573016"/>
              <a:ext cx="6336704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자유형 27"/>
            <p:cNvSpPr/>
            <p:nvPr/>
          </p:nvSpPr>
          <p:spPr>
            <a:xfrm>
              <a:off x="1943709" y="3645023"/>
              <a:ext cx="1629324" cy="778212"/>
            </a:xfrm>
            <a:custGeom>
              <a:avLst/>
              <a:gdLst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894945 h 1099226"/>
                <a:gd name="connsiteX6" fmla="*/ 1721795 w 1721795"/>
                <a:gd name="connsiteY6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894945 h 1099226"/>
                <a:gd name="connsiteX6" fmla="*/ 1721795 w 1721795"/>
                <a:gd name="connsiteY6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099226 h 1099226"/>
                <a:gd name="connsiteX0" fmla="*/ 0 w 1721795"/>
                <a:gd name="connsiteY0" fmla="*/ 739303 h 739303"/>
                <a:gd name="connsiteX1" fmla="*/ 0 w 1721795"/>
                <a:gd name="connsiteY1" fmla="*/ 739303 h 739303"/>
                <a:gd name="connsiteX2" fmla="*/ 0 w 1721795"/>
                <a:gd name="connsiteY2" fmla="*/ 0 h 739303"/>
                <a:gd name="connsiteX3" fmla="*/ 1721795 w 1721795"/>
                <a:gd name="connsiteY3" fmla="*/ 0 h 739303"/>
                <a:gd name="connsiteX4" fmla="*/ 1711453 w 1721795"/>
                <a:gd name="connsiteY4" fmla="*/ 729574 h 739303"/>
                <a:gd name="connsiteX0" fmla="*/ 0 w 1721795"/>
                <a:gd name="connsiteY0" fmla="*/ 739303 h 797667"/>
                <a:gd name="connsiteX1" fmla="*/ 0 w 1721795"/>
                <a:gd name="connsiteY1" fmla="*/ 739303 h 797667"/>
                <a:gd name="connsiteX2" fmla="*/ 0 w 1721795"/>
                <a:gd name="connsiteY2" fmla="*/ 0 h 797667"/>
                <a:gd name="connsiteX3" fmla="*/ 1721795 w 1721795"/>
                <a:gd name="connsiteY3" fmla="*/ 0 h 797667"/>
                <a:gd name="connsiteX4" fmla="*/ 1711453 w 1721795"/>
                <a:gd name="connsiteY4" fmla="*/ 797667 h 797667"/>
                <a:gd name="connsiteX0" fmla="*/ 0 w 1732136"/>
                <a:gd name="connsiteY0" fmla="*/ 739303 h 778212"/>
                <a:gd name="connsiteX1" fmla="*/ 0 w 1732136"/>
                <a:gd name="connsiteY1" fmla="*/ 739303 h 778212"/>
                <a:gd name="connsiteX2" fmla="*/ 0 w 1732136"/>
                <a:gd name="connsiteY2" fmla="*/ 0 h 778212"/>
                <a:gd name="connsiteX3" fmla="*/ 1721795 w 1732136"/>
                <a:gd name="connsiteY3" fmla="*/ 0 h 778212"/>
                <a:gd name="connsiteX4" fmla="*/ 1732136 w 1732136"/>
                <a:gd name="connsiteY4" fmla="*/ 778212 h 77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36" h="778212">
                  <a:moveTo>
                    <a:pt x="0" y="739303"/>
                  </a:moveTo>
                  <a:lnTo>
                    <a:pt x="0" y="739303"/>
                  </a:lnTo>
                  <a:lnTo>
                    <a:pt x="0" y="0"/>
                  </a:lnTo>
                  <a:lnTo>
                    <a:pt x="1721795" y="0"/>
                  </a:lnTo>
                  <a:lnTo>
                    <a:pt x="1732136" y="778212"/>
                  </a:ln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680024" y="3650654"/>
              <a:ext cx="1629324" cy="778212"/>
            </a:xfrm>
            <a:custGeom>
              <a:avLst/>
              <a:gdLst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894945 h 1099226"/>
                <a:gd name="connsiteX6" fmla="*/ 1721795 w 1721795"/>
                <a:gd name="connsiteY6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894945 h 1099226"/>
                <a:gd name="connsiteX6" fmla="*/ 1721795 w 1721795"/>
                <a:gd name="connsiteY6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099226 h 1099226"/>
                <a:gd name="connsiteX0" fmla="*/ 0 w 1721795"/>
                <a:gd name="connsiteY0" fmla="*/ 739303 h 739303"/>
                <a:gd name="connsiteX1" fmla="*/ 0 w 1721795"/>
                <a:gd name="connsiteY1" fmla="*/ 739303 h 739303"/>
                <a:gd name="connsiteX2" fmla="*/ 0 w 1721795"/>
                <a:gd name="connsiteY2" fmla="*/ 0 h 739303"/>
                <a:gd name="connsiteX3" fmla="*/ 1721795 w 1721795"/>
                <a:gd name="connsiteY3" fmla="*/ 0 h 739303"/>
                <a:gd name="connsiteX4" fmla="*/ 1711453 w 1721795"/>
                <a:gd name="connsiteY4" fmla="*/ 729574 h 739303"/>
                <a:gd name="connsiteX0" fmla="*/ 0 w 1721795"/>
                <a:gd name="connsiteY0" fmla="*/ 739303 h 797667"/>
                <a:gd name="connsiteX1" fmla="*/ 0 w 1721795"/>
                <a:gd name="connsiteY1" fmla="*/ 739303 h 797667"/>
                <a:gd name="connsiteX2" fmla="*/ 0 w 1721795"/>
                <a:gd name="connsiteY2" fmla="*/ 0 h 797667"/>
                <a:gd name="connsiteX3" fmla="*/ 1721795 w 1721795"/>
                <a:gd name="connsiteY3" fmla="*/ 0 h 797667"/>
                <a:gd name="connsiteX4" fmla="*/ 1711453 w 1721795"/>
                <a:gd name="connsiteY4" fmla="*/ 797667 h 797667"/>
                <a:gd name="connsiteX0" fmla="*/ 0 w 1732136"/>
                <a:gd name="connsiteY0" fmla="*/ 739303 h 778212"/>
                <a:gd name="connsiteX1" fmla="*/ 0 w 1732136"/>
                <a:gd name="connsiteY1" fmla="*/ 739303 h 778212"/>
                <a:gd name="connsiteX2" fmla="*/ 0 w 1732136"/>
                <a:gd name="connsiteY2" fmla="*/ 0 h 778212"/>
                <a:gd name="connsiteX3" fmla="*/ 1721795 w 1732136"/>
                <a:gd name="connsiteY3" fmla="*/ 0 h 778212"/>
                <a:gd name="connsiteX4" fmla="*/ 1732136 w 1732136"/>
                <a:gd name="connsiteY4" fmla="*/ 778212 h 77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36" h="778212">
                  <a:moveTo>
                    <a:pt x="0" y="739303"/>
                  </a:moveTo>
                  <a:lnTo>
                    <a:pt x="0" y="739303"/>
                  </a:lnTo>
                  <a:lnTo>
                    <a:pt x="0" y="0"/>
                  </a:lnTo>
                  <a:lnTo>
                    <a:pt x="1721795" y="0"/>
                  </a:lnTo>
                  <a:lnTo>
                    <a:pt x="1732136" y="778212"/>
                  </a:ln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5416339" y="3645023"/>
              <a:ext cx="1629324" cy="778212"/>
            </a:xfrm>
            <a:custGeom>
              <a:avLst/>
              <a:gdLst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894945 h 1099226"/>
                <a:gd name="connsiteX6" fmla="*/ 1721795 w 1721795"/>
                <a:gd name="connsiteY6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894945 h 1099226"/>
                <a:gd name="connsiteX6" fmla="*/ 1721795 w 1721795"/>
                <a:gd name="connsiteY6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16732 h 1099226"/>
                <a:gd name="connsiteX5" fmla="*/ 1721795 w 1721795"/>
                <a:gd name="connsiteY5" fmla="*/ 1099226 h 1099226"/>
                <a:gd name="connsiteX0" fmla="*/ 0 w 1721795"/>
                <a:gd name="connsiteY0" fmla="*/ 739303 h 1099226"/>
                <a:gd name="connsiteX1" fmla="*/ 0 w 1721795"/>
                <a:gd name="connsiteY1" fmla="*/ 739303 h 1099226"/>
                <a:gd name="connsiteX2" fmla="*/ 0 w 1721795"/>
                <a:gd name="connsiteY2" fmla="*/ 0 h 1099226"/>
                <a:gd name="connsiteX3" fmla="*/ 1721795 w 1721795"/>
                <a:gd name="connsiteY3" fmla="*/ 0 h 1099226"/>
                <a:gd name="connsiteX4" fmla="*/ 1721795 w 1721795"/>
                <a:gd name="connsiteY4" fmla="*/ 1099226 h 1099226"/>
                <a:gd name="connsiteX0" fmla="*/ 0 w 1721795"/>
                <a:gd name="connsiteY0" fmla="*/ 739303 h 739303"/>
                <a:gd name="connsiteX1" fmla="*/ 0 w 1721795"/>
                <a:gd name="connsiteY1" fmla="*/ 739303 h 739303"/>
                <a:gd name="connsiteX2" fmla="*/ 0 w 1721795"/>
                <a:gd name="connsiteY2" fmla="*/ 0 h 739303"/>
                <a:gd name="connsiteX3" fmla="*/ 1721795 w 1721795"/>
                <a:gd name="connsiteY3" fmla="*/ 0 h 739303"/>
                <a:gd name="connsiteX4" fmla="*/ 1711453 w 1721795"/>
                <a:gd name="connsiteY4" fmla="*/ 729574 h 739303"/>
                <a:gd name="connsiteX0" fmla="*/ 0 w 1721795"/>
                <a:gd name="connsiteY0" fmla="*/ 739303 h 797667"/>
                <a:gd name="connsiteX1" fmla="*/ 0 w 1721795"/>
                <a:gd name="connsiteY1" fmla="*/ 739303 h 797667"/>
                <a:gd name="connsiteX2" fmla="*/ 0 w 1721795"/>
                <a:gd name="connsiteY2" fmla="*/ 0 h 797667"/>
                <a:gd name="connsiteX3" fmla="*/ 1721795 w 1721795"/>
                <a:gd name="connsiteY3" fmla="*/ 0 h 797667"/>
                <a:gd name="connsiteX4" fmla="*/ 1711453 w 1721795"/>
                <a:gd name="connsiteY4" fmla="*/ 797667 h 797667"/>
                <a:gd name="connsiteX0" fmla="*/ 0 w 1732136"/>
                <a:gd name="connsiteY0" fmla="*/ 739303 h 778212"/>
                <a:gd name="connsiteX1" fmla="*/ 0 w 1732136"/>
                <a:gd name="connsiteY1" fmla="*/ 739303 h 778212"/>
                <a:gd name="connsiteX2" fmla="*/ 0 w 1732136"/>
                <a:gd name="connsiteY2" fmla="*/ 0 h 778212"/>
                <a:gd name="connsiteX3" fmla="*/ 1721795 w 1732136"/>
                <a:gd name="connsiteY3" fmla="*/ 0 h 778212"/>
                <a:gd name="connsiteX4" fmla="*/ 1732136 w 1732136"/>
                <a:gd name="connsiteY4" fmla="*/ 778212 h 77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36" h="778212">
                  <a:moveTo>
                    <a:pt x="0" y="739303"/>
                  </a:moveTo>
                  <a:lnTo>
                    <a:pt x="0" y="739303"/>
                  </a:lnTo>
                  <a:lnTo>
                    <a:pt x="0" y="0"/>
                  </a:lnTo>
                  <a:lnTo>
                    <a:pt x="1721795" y="0"/>
                  </a:lnTo>
                  <a:lnTo>
                    <a:pt x="1732136" y="778212"/>
                  </a:ln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 bwMode="auto">
                <a:xfrm>
                  <a:off x="838697" y="3373251"/>
                  <a:ext cx="720080" cy="307777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sz="1400" dirty="0" smtClean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697" y="3373251"/>
                  <a:ext cx="720080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 bwMode="auto">
                <a:xfrm>
                  <a:off x="1956650" y="4156435"/>
                  <a:ext cx="720080" cy="307777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56650" y="4156435"/>
                  <a:ext cx="72008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 bwMode="auto">
                <a:xfrm>
                  <a:off x="3691380" y="4153353"/>
                  <a:ext cx="720080" cy="307777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1380" y="4153353"/>
                  <a:ext cx="72008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 bwMode="auto">
                <a:xfrm>
                  <a:off x="5428432" y="4153353"/>
                  <a:ext cx="720080" cy="307777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8432" y="4153353"/>
                  <a:ext cx="72008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 bwMode="auto">
            <a:xfrm>
              <a:off x="2315764" y="3193007"/>
              <a:ext cx="1149553" cy="3077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Capacity: 1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4026650" y="3190326"/>
              <a:ext cx="1149553" cy="3077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Capacity: 1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5725677" y="3189274"/>
              <a:ext cx="1149553" cy="3077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ysClr val="windowText" lastClr="000000"/>
                  </a:solidFill>
                </a:rPr>
                <a:t>Capacity: 1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1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Max-min Fairness vs Proportional </a:t>
            </a:r>
            <a:r>
              <a:rPr lang="en-US" altLang="ko-KR" sz="2800" dirty="0" smtClean="0"/>
              <a:t>Fairness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9048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Max-min fairness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Proportional fairness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“Proportional fairness” </a:t>
            </a:r>
            <a:r>
              <a:rPr lang="en-US" altLang="ko-KR" dirty="0"/>
              <a:t>guarantees more bandwidth than </a:t>
            </a:r>
            <a:r>
              <a:rPr lang="en-US" altLang="ko-KR" dirty="0" smtClean="0"/>
              <a:t>“Max-min fairness”.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1115616" y="3829946"/>
            <a:ext cx="6912768" cy="1704692"/>
            <a:chOff x="1115616" y="3829946"/>
            <a:chExt cx="6912768" cy="1704692"/>
          </a:xfrm>
        </p:grpSpPr>
        <p:grpSp>
          <p:nvGrpSpPr>
            <p:cNvPr id="50" name="그룹 49"/>
            <p:cNvGrpSpPr/>
            <p:nvPr/>
          </p:nvGrpSpPr>
          <p:grpSpPr>
            <a:xfrm>
              <a:off x="1115616" y="3933056"/>
              <a:ext cx="6912768" cy="1274938"/>
              <a:chOff x="838697" y="3189274"/>
              <a:chExt cx="6912768" cy="1274938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1944291" y="3537012"/>
                <a:ext cx="4936366" cy="144016"/>
              </a:xfrm>
              <a:prstGeom prst="rect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619672" y="3291148"/>
                <a:ext cx="648072" cy="648072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347864" y="3288066"/>
                <a:ext cx="648072" cy="648072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076056" y="3284984"/>
                <a:ext cx="648072" cy="648072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6804248" y="3284984"/>
                <a:ext cx="648072" cy="648072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56" name="직선 화살표 연결선 55"/>
              <p:cNvCxnSpPr/>
              <p:nvPr/>
            </p:nvCxnSpPr>
            <p:spPr bwMode="auto">
              <a:xfrm>
                <a:off x="1414761" y="3573016"/>
                <a:ext cx="6336704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7" name="자유형 56"/>
              <p:cNvSpPr/>
              <p:nvPr/>
            </p:nvSpPr>
            <p:spPr>
              <a:xfrm>
                <a:off x="1943709" y="3645023"/>
                <a:ext cx="1629324" cy="778212"/>
              </a:xfrm>
              <a:custGeom>
                <a:avLst/>
                <a:gdLst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894945 h 1099226"/>
                  <a:gd name="connsiteX6" fmla="*/ 1721795 w 1721795"/>
                  <a:gd name="connsiteY6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894945 h 1099226"/>
                  <a:gd name="connsiteX6" fmla="*/ 1721795 w 1721795"/>
                  <a:gd name="connsiteY6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099226 h 1099226"/>
                  <a:gd name="connsiteX0" fmla="*/ 0 w 1721795"/>
                  <a:gd name="connsiteY0" fmla="*/ 739303 h 739303"/>
                  <a:gd name="connsiteX1" fmla="*/ 0 w 1721795"/>
                  <a:gd name="connsiteY1" fmla="*/ 739303 h 739303"/>
                  <a:gd name="connsiteX2" fmla="*/ 0 w 1721795"/>
                  <a:gd name="connsiteY2" fmla="*/ 0 h 739303"/>
                  <a:gd name="connsiteX3" fmla="*/ 1721795 w 1721795"/>
                  <a:gd name="connsiteY3" fmla="*/ 0 h 739303"/>
                  <a:gd name="connsiteX4" fmla="*/ 1711453 w 1721795"/>
                  <a:gd name="connsiteY4" fmla="*/ 729574 h 739303"/>
                  <a:gd name="connsiteX0" fmla="*/ 0 w 1721795"/>
                  <a:gd name="connsiteY0" fmla="*/ 739303 h 797667"/>
                  <a:gd name="connsiteX1" fmla="*/ 0 w 1721795"/>
                  <a:gd name="connsiteY1" fmla="*/ 739303 h 797667"/>
                  <a:gd name="connsiteX2" fmla="*/ 0 w 1721795"/>
                  <a:gd name="connsiteY2" fmla="*/ 0 h 797667"/>
                  <a:gd name="connsiteX3" fmla="*/ 1721795 w 1721795"/>
                  <a:gd name="connsiteY3" fmla="*/ 0 h 797667"/>
                  <a:gd name="connsiteX4" fmla="*/ 1711453 w 1721795"/>
                  <a:gd name="connsiteY4" fmla="*/ 797667 h 797667"/>
                  <a:gd name="connsiteX0" fmla="*/ 0 w 1732136"/>
                  <a:gd name="connsiteY0" fmla="*/ 739303 h 778212"/>
                  <a:gd name="connsiteX1" fmla="*/ 0 w 1732136"/>
                  <a:gd name="connsiteY1" fmla="*/ 739303 h 778212"/>
                  <a:gd name="connsiteX2" fmla="*/ 0 w 1732136"/>
                  <a:gd name="connsiteY2" fmla="*/ 0 h 778212"/>
                  <a:gd name="connsiteX3" fmla="*/ 1721795 w 1732136"/>
                  <a:gd name="connsiteY3" fmla="*/ 0 h 778212"/>
                  <a:gd name="connsiteX4" fmla="*/ 1732136 w 1732136"/>
                  <a:gd name="connsiteY4" fmla="*/ 778212 h 77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2136" h="778212">
                    <a:moveTo>
                      <a:pt x="0" y="739303"/>
                    </a:moveTo>
                    <a:lnTo>
                      <a:pt x="0" y="739303"/>
                    </a:lnTo>
                    <a:lnTo>
                      <a:pt x="0" y="0"/>
                    </a:lnTo>
                    <a:lnTo>
                      <a:pt x="1721795" y="0"/>
                    </a:lnTo>
                    <a:lnTo>
                      <a:pt x="1732136" y="778212"/>
                    </a:ln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58" name="자유형 57"/>
              <p:cNvSpPr/>
              <p:nvPr/>
            </p:nvSpPr>
            <p:spPr>
              <a:xfrm>
                <a:off x="3680024" y="3650654"/>
                <a:ext cx="1629324" cy="778212"/>
              </a:xfrm>
              <a:custGeom>
                <a:avLst/>
                <a:gdLst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894945 h 1099226"/>
                  <a:gd name="connsiteX6" fmla="*/ 1721795 w 1721795"/>
                  <a:gd name="connsiteY6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894945 h 1099226"/>
                  <a:gd name="connsiteX6" fmla="*/ 1721795 w 1721795"/>
                  <a:gd name="connsiteY6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099226 h 1099226"/>
                  <a:gd name="connsiteX0" fmla="*/ 0 w 1721795"/>
                  <a:gd name="connsiteY0" fmla="*/ 739303 h 739303"/>
                  <a:gd name="connsiteX1" fmla="*/ 0 w 1721795"/>
                  <a:gd name="connsiteY1" fmla="*/ 739303 h 739303"/>
                  <a:gd name="connsiteX2" fmla="*/ 0 w 1721795"/>
                  <a:gd name="connsiteY2" fmla="*/ 0 h 739303"/>
                  <a:gd name="connsiteX3" fmla="*/ 1721795 w 1721795"/>
                  <a:gd name="connsiteY3" fmla="*/ 0 h 739303"/>
                  <a:gd name="connsiteX4" fmla="*/ 1711453 w 1721795"/>
                  <a:gd name="connsiteY4" fmla="*/ 729574 h 739303"/>
                  <a:gd name="connsiteX0" fmla="*/ 0 w 1721795"/>
                  <a:gd name="connsiteY0" fmla="*/ 739303 h 797667"/>
                  <a:gd name="connsiteX1" fmla="*/ 0 w 1721795"/>
                  <a:gd name="connsiteY1" fmla="*/ 739303 h 797667"/>
                  <a:gd name="connsiteX2" fmla="*/ 0 w 1721795"/>
                  <a:gd name="connsiteY2" fmla="*/ 0 h 797667"/>
                  <a:gd name="connsiteX3" fmla="*/ 1721795 w 1721795"/>
                  <a:gd name="connsiteY3" fmla="*/ 0 h 797667"/>
                  <a:gd name="connsiteX4" fmla="*/ 1711453 w 1721795"/>
                  <a:gd name="connsiteY4" fmla="*/ 797667 h 797667"/>
                  <a:gd name="connsiteX0" fmla="*/ 0 w 1732136"/>
                  <a:gd name="connsiteY0" fmla="*/ 739303 h 778212"/>
                  <a:gd name="connsiteX1" fmla="*/ 0 w 1732136"/>
                  <a:gd name="connsiteY1" fmla="*/ 739303 h 778212"/>
                  <a:gd name="connsiteX2" fmla="*/ 0 w 1732136"/>
                  <a:gd name="connsiteY2" fmla="*/ 0 h 778212"/>
                  <a:gd name="connsiteX3" fmla="*/ 1721795 w 1732136"/>
                  <a:gd name="connsiteY3" fmla="*/ 0 h 778212"/>
                  <a:gd name="connsiteX4" fmla="*/ 1732136 w 1732136"/>
                  <a:gd name="connsiteY4" fmla="*/ 778212 h 77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2136" h="778212">
                    <a:moveTo>
                      <a:pt x="0" y="739303"/>
                    </a:moveTo>
                    <a:lnTo>
                      <a:pt x="0" y="739303"/>
                    </a:lnTo>
                    <a:lnTo>
                      <a:pt x="0" y="0"/>
                    </a:lnTo>
                    <a:lnTo>
                      <a:pt x="1721795" y="0"/>
                    </a:lnTo>
                    <a:lnTo>
                      <a:pt x="1732136" y="778212"/>
                    </a:ln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59" name="자유형 58"/>
              <p:cNvSpPr/>
              <p:nvPr/>
            </p:nvSpPr>
            <p:spPr>
              <a:xfrm>
                <a:off x="5416339" y="3645023"/>
                <a:ext cx="1629324" cy="778212"/>
              </a:xfrm>
              <a:custGeom>
                <a:avLst/>
                <a:gdLst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894945 h 1099226"/>
                  <a:gd name="connsiteX6" fmla="*/ 1721795 w 1721795"/>
                  <a:gd name="connsiteY6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894945 h 1099226"/>
                  <a:gd name="connsiteX6" fmla="*/ 1721795 w 1721795"/>
                  <a:gd name="connsiteY6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099226 h 1099226"/>
                  <a:gd name="connsiteX0" fmla="*/ 0 w 1721795"/>
                  <a:gd name="connsiteY0" fmla="*/ 739303 h 739303"/>
                  <a:gd name="connsiteX1" fmla="*/ 0 w 1721795"/>
                  <a:gd name="connsiteY1" fmla="*/ 739303 h 739303"/>
                  <a:gd name="connsiteX2" fmla="*/ 0 w 1721795"/>
                  <a:gd name="connsiteY2" fmla="*/ 0 h 739303"/>
                  <a:gd name="connsiteX3" fmla="*/ 1721795 w 1721795"/>
                  <a:gd name="connsiteY3" fmla="*/ 0 h 739303"/>
                  <a:gd name="connsiteX4" fmla="*/ 1711453 w 1721795"/>
                  <a:gd name="connsiteY4" fmla="*/ 729574 h 739303"/>
                  <a:gd name="connsiteX0" fmla="*/ 0 w 1721795"/>
                  <a:gd name="connsiteY0" fmla="*/ 739303 h 797667"/>
                  <a:gd name="connsiteX1" fmla="*/ 0 w 1721795"/>
                  <a:gd name="connsiteY1" fmla="*/ 739303 h 797667"/>
                  <a:gd name="connsiteX2" fmla="*/ 0 w 1721795"/>
                  <a:gd name="connsiteY2" fmla="*/ 0 h 797667"/>
                  <a:gd name="connsiteX3" fmla="*/ 1721795 w 1721795"/>
                  <a:gd name="connsiteY3" fmla="*/ 0 h 797667"/>
                  <a:gd name="connsiteX4" fmla="*/ 1711453 w 1721795"/>
                  <a:gd name="connsiteY4" fmla="*/ 797667 h 797667"/>
                  <a:gd name="connsiteX0" fmla="*/ 0 w 1732136"/>
                  <a:gd name="connsiteY0" fmla="*/ 739303 h 778212"/>
                  <a:gd name="connsiteX1" fmla="*/ 0 w 1732136"/>
                  <a:gd name="connsiteY1" fmla="*/ 739303 h 778212"/>
                  <a:gd name="connsiteX2" fmla="*/ 0 w 1732136"/>
                  <a:gd name="connsiteY2" fmla="*/ 0 h 778212"/>
                  <a:gd name="connsiteX3" fmla="*/ 1721795 w 1732136"/>
                  <a:gd name="connsiteY3" fmla="*/ 0 h 778212"/>
                  <a:gd name="connsiteX4" fmla="*/ 1732136 w 1732136"/>
                  <a:gd name="connsiteY4" fmla="*/ 778212 h 77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2136" h="778212">
                    <a:moveTo>
                      <a:pt x="0" y="739303"/>
                    </a:moveTo>
                    <a:lnTo>
                      <a:pt x="0" y="739303"/>
                    </a:lnTo>
                    <a:lnTo>
                      <a:pt x="0" y="0"/>
                    </a:lnTo>
                    <a:lnTo>
                      <a:pt x="1721795" y="0"/>
                    </a:lnTo>
                    <a:lnTo>
                      <a:pt x="1732136" y="778212"/>
                    </a:ln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 bwMode="auto">
                  <a:xfrm>
                    <a:off x="838697" y="3373251"/>
                    <a:ext cx="72008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𝐹𝑙𝑜𝑤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altLang="ko-KR" sz="1400" dirty="0" smtClean="0">
                        <a:solidFill>
                          <a:sysClr val="windowText" lastClr="000000"/>
                        </a:solidFill>
                      </a:rPr>
                      <a:t> </a:t>
                    </a:r>
                    <a:endParaRPr lang="ko-KR" altLang="en-US" sz="1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38697" y="3373251"/>
                    <a:ext cx="72008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 bwMode="auto">
                  <a:xfrm>
                    <a:off x="1956650" y="4156435"/>
                    <a:ext cx="72008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𝐹𝑙𝑜𝑤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ko-KR" sz="14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endParaRPr lang="ko-KR" altLang="en-US" sz="1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56650" y="4156435"/>
                    <a:ext cx="72008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 bwMode="auto">
                  <a:xfrm>
                    <a:off x="3691380" y="4153353"/>
                    <a:ext cx="72008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𝐹𝑙𝑜𝑤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ko-KR" sz="14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endParaRPr lang="ko-KR" altLang="en-US" sz="1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91380" y="4153353"/>
                    <a:ext cx="72008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 bwMode="auto">
                  <a:xfrm>
                    <a:off x="5428432" y="4153353"/>
                    <a:ext cx="72008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𝐹𝑙𝑜𝑤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altLang="ko-KR" sz="14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endParaRPr lang="ko-KR" altLang="en-US" sz="1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28432" y="4153353"/>
                    <a:ext cx="72008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TextBox 63"/>
              <p:cNvSpPr txBox="1"/>
              <p:nvPr/>
            </p:nvSpPr>
            <p:spPr bwMode="auto">
              <a:xfrm>
                <a:off x="2315764" y="3193007"/>
                <a:ext cx="1149553" cy="30777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ysClr val="windowText" lastClr="000000"/>
                    </a:solidFill>
                  </a:rPr>
                  <a:t>Capacity: 1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 bwMode="auto">
              <a:xfrm>
                <a:off x="4026650" y="3190326"/>
                <a:ext cx="1149553" cy="30777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ysClr val="windowText" lastClr="000000"/>
                    </a:solidFill>
                  </a:rPr>
                  <a:t>Capacity: 1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 bwMode="auto">
              <a:xfrm>
                <a:off x="5725677" y="3189274"/>
                <a:ext cx="1149553" cy="30777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ysClr val="windowText" lastClr="000000"/>
                    </a:solidFill>
                  </a:rPr>
                  <a:t>Capacity: 1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1475656" y="3829946"/>
                  <a:ext cx="488222" cy="4092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3829946"/>
                  <a:ext cx="488222" cy="4092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직사각형 66"/>
                <p:cNvSpPr/>
                <p:nvPr/>
              </p:nvSpPr>
              <p:spPr>
                <a:xfrm>
                  <a:off x="1826912" y="4932021"/>
                  <a:ext cx="488222" cy="4238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67" name="직사각형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912" y="4932021"/>
                  <a:ext cx="488222" cy="4238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/>
                <p:cNvSpPr/>
                <p:nvPr/>
              </p:nvSpPr>
              <p:spPr>
                <a:xfrm>
                  <a:off x="3929878" y="5110804"/>
                  <a:ext cx="488222" cy="4238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68" name="직사각형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878" y="5110804"/>
                  <a:ext cx="488222" cy="4238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/>
                <p:cNvSpPr/>
                <p:nvPr/>
              </p:nvSpPr>
              <p:spPr>
                <a:xfrm>
                  <a:off x="5677011" y="5110804"/>
                  <a:ext cx="488222" cy="4238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69" name="직사각형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011" y="5110804"/>
                  <a:ext cx="488222" cy="4238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그룹 69"/>
          <p:cNvGrpSpPr/>
          <p:nvPr/>
        </p:nvGrpSpPr>
        <p:grpSpPr>
          <a:xfrm>
            <a:off x="1115616" y="1508284"/>
            <a:ext cx="6912768" cy="1704692"/>
            <a:chOff x="1115616" y="3829946"/>
            <a:chExt cx="6912768" cy="1704692"/>
          </a:xfrm>
        </p:grpSpPr>
        <p:grpSp>
          <p:nvGrpSpPr>
            <p:cNvPr id="71" name="그룹 70"/>
            <p:cNvGrpSpPr/>
            <p:nvPr/>
          </p:nvGrpSpPr>
          <p:grpSpPr>
            <a:xfrm>
              <a:off x="1115616" y="3933056"/>
              <a:ext cx="6912768" cy="1274938"/>
              <a:chOff x="838697" y="3189274"/>
              <a:chExt cx="6912768" cy="1274938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1944291" y="3537012"/>
                <a:ext cx="4936366" cy="144016"/>
              </a:xfrm>
              <a:prstGeom prst="rect">
                <a:avLst/>
              </a:prstGeom>
              <a:solidFill>
                <a:schemeClr val="tx2">
                  <a:lumMod val="95000"/>
                  <a:lumOff val="5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619672" y="3291148"/>
                <a:ext cx="648072" cy="648072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347864" y="3288066"/>
                <a:ext cx="648072" cy="648072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5076056" y="3284984"/>
                <a:ext cx="648072" cy="648072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6804248" y="3284984"/>
                <a:ext cx="648072" cy="648072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81" name="직선 화살표 연결선 80"/>
              <p:cNvCxnSpPr/>
              <p:nvPr/>
            </p:nvCxnSpPr>
            <p:spPr bwMode="auto">
              <a:xfrm>
                <a:off x="1414761" y="3573016"/>
                <a:ext cx="6336704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2" name="자유형 81"/>
              <p:cNvSpPr/>
              <p:nvPr/>
            </p:nvSpPr>
            <p:spPr>
              <a:xfrm>
                <a:off x="1943709" y="3645023"/>
                <a:ext cx="1629324" cy="778212"/>
              </a:xfrm>
              <a:custGeom>
                <a:avLst/>
                <a:gdLst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894945 h 1099226"/>
                  <a:gd name="connsiteX6" fmla="*/ 1721795 w 1721795"/>
                  <a:gd name="connsiteY6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894945 h 1099226"/>
                  <a:gd name="connsiteX6" fmla="*/ 1721795 w 1721795"/>
                  <a:gd name="connsiteY6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099226 h 1099226"/>
                  <a:gd name="connsiteX0" fmla="*/ 0 w 1721795"/>
                  <a:gd name="connsiteY0" fmla="*/ 739303 h 739303"/>
                  <a:gd name="connsiteX1" fmla="*/ 0 w 1721795"/>
                  <a:gd name="connsiteY1" fmla="*/ 739303 h 739303"/>
                  <a:gd name="connsiteX2" fmla="*/ 0 w 1721795"/>
                  <a:gd name="connsiteY2" fmla="*/ 0 h 739303"/>
                  <a:gd name="connsiteX3" fmla="*/ 1721795 w 1721795"/>
                  <a:gd name="connsiteY3" fmla="*/ 0 h 739303"/>
                  <a:gd name="connsiteX4" fmla="*/ 1711453 w 1721795"/>
                  <a:gd name="connsiteY4" fmla="*/ 729574 h 739303"/>
                  <a:gd name="connsiteX0" fmla="*/ 0 w 1721795"/>
                  <a:gd name="connsiteY0" fmla="*/ 739303 h 797667"/>
                  <a:gd name="connsiteX1" fmla="*/ 0 w 1721795"/>
                  <a:gd name="connsiteY1" fmla="*/ 739303 h 797667"/>
                  <a:gd name="connsiteX2" fmla="*/ 0 w 1721795"/>
                  <a:gd name="connsiteY2" fmla="*/ 0 h 797667"/>
                  <a:gd name="connsiteX3" fmla="*/ 1721795 w 1721795"/>
                  <a:gd name="connsiteY3" fmla="*/ 0 h 797667"/>
                  <a:gd name="connsiteX4" fmla="*/ 1711453 w 1721795"/>
                  <a:gd name="connsiteY4" fmla="*/ 797667 h 797667"/>
                  <a:gd name="connsiteX0" fmla="*/ 0 w 1732136"/>
                  <a:gd name="connsiteY0" fmla="*/ 739303 h 778212"/>
                  <a:gd name="connsiteX1" fmla="*/ 0 w 1732136"/>
                  <a:gd name="connsiteY1" fmla="*/ 739303 h 778212"/>
                  <a:gd name="connsiteX2" fmla="*/ 0 w 1732136"/>
                  <a:gd name="connsiteY2" fmla="*/ 0 h 778212"/>
                  <a:gd name="connsiteX3" fmla="*/ 1721795 w 1732136"/>
                  <a:gd name="connsiteY3" fmla="*/ 0 h 778212"/>
                  <a:gd name="connsiteX4" fmla="*/ 1732136 w 1732136"/>
                  <a:gd name="connsiteY4" fmla="*/ 778212 h 77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2136" h="778212">
                    <a:moveTo>
                      <a:pt x="0" y="739303"/>
                    </a:moveTo>
                    <a:lnTo>
                      <a:pt x="0" y="739303"/>
                    </a:lnTo>
                    <a:lnTo>
                      <a:pt x="0" y="0"/>
                    </a:lnTo>
                    <a:lnTo>
                      <a:pt x="1721795" y="0"/>
                    </a:lnTo>
                    <a:lnTo>
                      <a:pt x="1732136" y="778212"/>
                    </a:ln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83" name="자유형 82"/>
              <p:cNvSpPr/>
              <p:nvPr/>
            </p:nvSpPr>
            <p:spPr>
              <a:xfrm>
                <a:off x="3680024" y="3650654"/>
                <a:ext cx="1629324" cy="778212"/>
              </a:xfrm>
              <a:custGeom>
                <a:avLst/>
                <a:gdLst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894945 h 1099226"/>
                  <a:gd name="connsiteX6" fmla="*/ 1721795 w 1721795"/>
                  <a:gd name="connsiteY6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894945 h 1099226"/>
                  <a:gd name="connsiteX6" fmla="*/ 1721795 w 1721795"/>
                  <a:gd name="connsiteY6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099226 h 1099226"/>
                  <a:gd name="connsiteX0" fmla="*/ 0 w 1721795"/>
                  <a:gd name="connsiteY0" fmla="*/ 739303 h 739303"/>
                  <a:gd name="connsiteX1" fmla="*/ 0 w 1721795"/>
                  <a:gd name="connsiteY1" fmla="*/ 739303 h 739303"/>
                  <a:gd name="connsiteX2" fmla="*/ 0 w 1721795"/>
                  <a:gd name="connsiteY2" fmla="*/ 0 h 739303"/>
                  <a:gd name="connsiteX3" fmla="*/ 1721795 w 1721795"/>
                  <a:gd name="connsiteY3" fmla="*/ 0 h 739303"/>
                  <a:gd name="connsiteX4" fmla="*/ 1711453 w 1721795"/>
                  <a:gd name="connsiteY4" fmla="*/ 729574 h 739303"/>
                  <a:gd name="connsiteX0" fmla="*/ 0 w 1721795"/>
                  <a:gd name="connsiteY0" fmla="*/ 739303 h 797667"/>
                  <a:gd name="connsiteX1" fmla="*/ 0 w 1721795"/>
                  <a:gd name="connsiteY1" fmla="*/ 739303 h 797667"/>
                  <a:gd name="connsiteX2" fmla="*/ 0 w 1721795"/>
                  <a:gd name="connsiteY2" fmla="*/ 0 h 797667"/>
                  <a:gd name="connsiteX3" fmla="*/ 1721795 w 1721795"/>
                  <a:gd name="connsiteY3" fmla="*/ 0 h 797667"/>
                  <a:gd name="connsiteX4" fmla="*/ 1711453 w 1721795"/>
                  <a:gd name="connsiteY4" fmla="*/ 797667 h 797667"/>
                  <a:gd name="connsiteX0" fmla="*/ 0 w 1732136"/>
                  <a:gd name="connsiteY0" fmla="*/ 739303 h 778212"/>
                  <a:gd name="connsiteX1" fmla="*/ 0 w 1732136"/>
                  <a:gd name="connsiteY1" fmla="*/ 739303 h 778212"/>
                  <a:gd name="connsiteX2" fmla="*/ 0 w 1732136"/>
                  <a:gd name="connsiteY2" fmla="*/ 0 h 778212"/>
                  <a:gd name="connsiteX3" fmla="*/ 1721795 w 1732136"/>
                  <a:gd name="connsiteY3" fmla="*/ 0 h 778212"/>
                  <a:gd name="connsiteX4" fmla="*/ 1732136 w 1732136"/>
                  <a:gd name="connsiteY4" fmla="*/ 778212 h 77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2136" h="778212">
                    <a:moveTo>
                      <a:pt x="0" y="739303"/>
                    </a:moveTo>
                    <a:lnTo>
                      <a:pt x="0" y="739303"/>
                    </a:lnTo>
                    <a:lnTo>
                      <a:pt x="0" y="0"/>
                    </a:lnTo>
                    <a:lnTo>
                      <a:pt x="1721795" y="0"/>
                    </a:lnTo>
                    <a:lnTo>
                      <a:pt x="1732136" y="778212"/>
                    </a:ln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84" name="자유형 83"/>
              <p:cNvSpPr/>
              <p:nvPr/>
            </p:nvSpPr>
            <p:spPr>
              <a:xfrm>
                <a:off x="5416339" y="3645023"/>
                <a:ext cx="1629324" cy="778212"/>
              </a:xfrm>
              <a:custGeom>
                <a:avLst/>
                <a:gdLst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894945 h 1099226"/>
                  <a:gd name="connsiteX6" fmla="*/ 1721795 w 1721795"/>
                  <a:gd name="connsiteY6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894945 h 1099226"/>
                  <a:gd name="connsiteX6" fmla="*/ 1721795 w 1721795"/>
                  <a:gd name="connsiteY6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16732 h 1099226"/>
                  <a:gd name="connsiteX5" fmla="*/ 1721795 w 1721795"/>
                  <a:gd name="connsiteY5" fmla="*/ 1099226 h 1099226"/>
                  <a:gd name="connsiteX0" fmla="*/ 0 w 1721795"/>
                  <a:gd name="connsiteY0" fmla="*/ 739303 h 1099226"/>
                  <a:gd name="connsiteX1" fmla="*/ 0 w 1721795"/>
                  <a:gd name="connsiteY1" fmla="*/ 739303 h 1099226"/>
                  <a:gd name="connsiteX2" fmla="*/ 0 w 1721795"/>
                  <a:gd name="connsiteY2" fmla="*/ 0 h 1099226"/>
                  <a:gd name="connsiteX3" fmla="*/ 1721795 w 1721795"/>
                  <a:gd name="connsiteY3" fmla="*/ 0 h 1099226"/>
                  <a:gd name="connsiteX4" fmla="*/ 1721795 w 1721795"/>
                  <a:gd name="connsiteY4" fmla="*/ 1099226 h 1099226"/>
                  <a:gd name="connsiteX0" fmla="*/ 0 w 1721795"/>
                  <a:gd name="connsiteY0" fmla="*/ 739303 h 739303"/>
                  <a:gd name="connsiteX1" fmla="*/ 0 w 1721795"/>
                  <a:gd name="connsiteY1" fmla="*/ 739303 h 739303"/>
                  <a:gd name="connsiteX2" fmla="*/ 0 w 1721795"/>
                  <a:gd name="connsiteY2" fmla="*/ 0 h 739303"/>
                  <a:gd name="connsiteX3" fmla="*/ 1721795 w 1721795"/>
                  <a:gd name="connsiteY3" fmla="*/ 0 h 739303"/>
                  <a:gd name="connsiteX4" fmla="*/ 1711453 w 1721795"/>
                  <a:gd name="connsiteY4" fmla="*/ 729574 h 739303"/>
                  <a:gd name="connsiteX0" fmla="*/ 0 w 1721795"/>
                  <a:gd name="connsiteY0" fmla="*/ 739303 h 797667"/>
                  <a:gd name="connsiteX1" fmla="*/ 0 w 1721795"/>
                  <a:gd name="connsiteY1" fmla="*/ 739303 h 797667"/>
                  <a:gd name="connsiteX2" fmla="*/ 0 w 1721795"/>
                  <a:gd name="connsiteY2" fmla="*/ 0 h 797667"/>
                  <a:gd name="connsiteX3" fmla="*/ 1721795 w 1721795"/>
                  <a:gd name="connsiteY3" fmla="*/ 0 h 797667"/>
                  <a:gd name="connsiteX4" fmla="*/ 1711453 w 1721795"/>
                  <a:gd name="connsiteY4" fmla="*/ 797667 h 797667"/>
                  <a:gd name="connsiteX0" fmla="*/ 0 w 1732136"/>
                  <a:gd name="connsiteY0" fmla="*/ 739303 h 778212"/>
                  <a:gd name="connsiteX1" fmla="*/ 0 w 1732136"/>
                  <a:gd name="connsiteY1" fmla="*/ 739303 h 778212"/>
                  <a:gd name="connsiteX2" fmla="*/ 0 w 1732136"/>
                  <a:gd name="connsiteY2" fmla="*/ 0 h 778212"/>
                  <a:gd name="connsiteX3" fmla="*/ 1721795 w 1732136"/>
                  <a:gd name="connsiteY3" fmla="*/ 0 h 778212"/>
                  <a:gd name="connsiteX4" fmla="*/ 1732136 w 1732136"/>
                  <a:gd name="connsiteY4" fmla="*/ 778212 h 77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2136" h="778212">
                    <a:moveTo>
                      <a:pt x="0" y="739303"/>
                    </a:moveTo>
                    <a:lnTo>
                      <a:pt x="0" y="739303"/>
                    </a:lnTo>
                    <a:lnTo>
                      <a:pt x="0" y="0"/>
                    </a:lnTo>
                    <a:lnTo>
                      <a:pt x="1721795" y="0"/>
                    </a:lnTo>
                    <a:lnTo>
                      <a:pt x="1732136" y="778212"/>
                    </a:ln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굴림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 bwMode="auto">
                  <a:xfrm>
                    <a:off x="838697" y="3373251"/>
                    <a:ext cx="72008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𝐹𝑙𝑜𝑤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altLang="ko-KR" sz="1400" dirty="0" smtClean="0">
                        <a:solidFill>
                          <a:sysClr val="windowText" lastClr="000000"/>
                        </a:solidFill>
                      </a:rPr>
                      <a:t> </a:t>
                    </a:r>
                    <a:endParaRPr lang="ko-KR" altLang="en-US" sz="1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38697" y="3373251"/>
                    <a:ext cx="72008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 bwMode="auto">
                  <a:xfrm>
                    <a:off x="1956650" y="4156435"/>
                    <a:ext cx="72008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𝐹𝑙𝑜𝑤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ko-KR" sz="14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endParaRPr lang="ko-KR" altLang="en-US" sz="1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56650" y="4156435"/>
                    <a:ext cx="72008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 bwMode="auto">
                  <a:xfrm>
                    <a:off x="3691380" y="4153353"/>
                    <a:ext cx="72008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𝐹𝑙𝑜𝑤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ko-KR" sz="14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endParaRPr lang="ko-KR" altLang="en-US" sz="1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91380" y="4153353"/>
                    <a:ext cx="72008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 bwMode="auto">
                  <a:xfrm>
                    <a:off x="5428432" y="4153353"/>
                    <a:ext cx="72008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𝐹𝑙𝑜𝑤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altLang="ko-KR" sz="14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endParaRPr lang="ko-KR" altLang="en-US" sz="1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28432" y="4153353"/>
                    <a:ext cx="72008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TextBox 88"/>
              <p:cNvSpPr txBox="1"/>
              <p:nvPr/>
            </p:nvSpPr>
            <p:spPr bwMode="auto">
              <a:xfrm>
                <a:off x="2315764" y="3193007"/>
                <a:ext cx="1149553" cy="30777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ysClr val="windowText" lastClr="000000"/>
                    </a:solidFill>
                  </a:rPr>
                  <a:t>Capacity: 1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 bwMode="auto">
              <a:xfrm>
                <a:off x="4026650" y="3190326"/>
                <a:ext cx="1149553" cy="30777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ysClr val="windowText" lastClr="000000"/>
                    </a:solidFill>
                  </a:rPr>
                  <a:t>Capacity: 1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 bwMode="auto">
              <a:xfrm>
                <a:off x="5725677" y="3189274"/>
                <a:ext cx="1149553" cy="30777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ysClr val="windowText" lastClr="000000"/>
                    </a:solidFill>
                  </a:rPr>
                  <a:t>Capacity: 1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직사각형 71"/>
                <p:cNvSpPr/>
                <p:nvPr/>
              </p:nvSpPr>
              <p:spPr>
                <a:xfrm>
                  <a:off x="1475656" y="3829946"/>
                  <a:ext cx="488222" cy="4092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2" name="직사각형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3829946"/>
                  <a:ext cx="488222" cy="40921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직사각형 72"/>
                <p:cNvSpPr/>
                <p:nvPr/>
              </p:nvSpPr>
              <p:spPr>
                <a:xfrm>
                  <a:off x="1826912" y="4932021"/>
                  <a:ext cx="488222" cy="4238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3" name="직사각형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912" y="4932021"/>
                  <a:ext cx="488222" cy="42383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직사각형 73"/>
                <p:cNvSpPr/>
                <p:nvPr/>
              </p:nvSpPr>
              <p:spPr>
                <a:xfrm>
                  <a:off x="3929878" y="5110804"/>
                  <a:ext cx="488222" cy="4238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4" name="직사각형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878" y="5110804"/>
                  <a:ext cx="488222" cy="42383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5677011" y="5110804"/>
                  <a:ext cx="488222" cy="4238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011" y="5110804"/>
                  <a:ext cx="488222" cy="42383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7830338" y="2789142"/>
                <a:ext cx="856462" cy="408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338" y="2789142"/>
                <a:ext cx="856462" cy="4086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/>
              <p:cNvSpPr/>
              <p:nvPr/>
            </p:nvSpPr>
            <p:spPr>
              <a:xfrm>
                <a:off x="7825694" y="5055285"/>
                <a:ext cx="979210" cy="409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3" name="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694" y="5055285"/>
                <a:ext cx="979210" cy="409215"/>
              </a:xfrm>
              <a:prstGeom prst="rect">
                <a:avLst/>
              </a:prstGeom>
              <a:blipFill>
                <a:blip r:embed="rId15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0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87634</TotalTime>
  <Words>440</Words>
  <Application>Microsoft Office PowerPoint</Application>
  <PresentationFormat>화면 슬라이드 쇼(4:3)</PresentationFormat>
  <Paragraphs>258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Research   Jae Jun Ha  Media Computing and Networking Laboratory POSTECH  2019-01-11</vt:lpstr>
      <vt:lpstr>Contents</vt:lpstr>
      <vt:lpstr>Intro</vt:lpstr>
      <vt:lpstr>Fairness</vt:lpstr>
      <vt:lpstr>Max-min Fairness</vt:lpstr>
      <vt:lpstr>Proportional Fairness</vt:lpstr>
      <vt:lpstr>Max-min Fairness Example</vt:lpstr>
      <vt:lpstr>Proportional Fairness Example</vt:lpstr>
      <vt:lpstr>Max-min Fairness vs Proportional Fairness</vt:lpstr>
      <vt:lpstr>Problem Description</vt:lpstr>
      <vt:lpstr>Problem Formulation</vt:lpstr>
      <vt:lpstr>Algorithm</vt:lpstr>
      <vt:lpstr>Offline Algorithm</vt:lpstr>
      <vt:lpstr>Offline Algorithm</vt:lpstr>
      <vt:lpstr>Online Algorithm</vt:lpstr>
      <vt:lpstr>Research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5760</cp:revision>
  <cp:lastPrinted>2018-08-16T16:32:18Z</cp:lastPrinted>
  <dcterms:created xsi:type="dcterms:W3CDTF">2010-07-29T14:05:23Z</dcterms:created>
  <dcterms:modified xsi:type="dcterms:W3CDTF">2019-01-11T02:38:36Z</dcterms:modified>
</cp:coreProperties>
</file>