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823" r:id="rId2"/>
    <p:sldId id="826" r:id="rId3"/>
    <p:sldId id="825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107" autoAdjust="0"/>
  </p:normalViewPr>
  <p:slideViewPr>
    <p:cSldViewPr>
      <p:cViewPr varScale="1">
        <p:scale>
          <a:sx n="95" d="100"/>
          <a:sy n="95" d="100"/>
        </p:scale>
        <p:origin x="37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20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78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 &amp; Bandwidth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Big Buck Bunny</a:t>
                </a:r>
              </a:p>
              <a:p>
                <a:pPr lvl="1"/>
                <a:r>
                  <a:rPr lang="en-US" altLang="ko-KR" dirty="0"/>
                  <a:t>PSNR: 6.4157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/>
                  <a:t> + 22.27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𝑈𝐸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Segment length: 1s</a:t>
                </a:r>
              </a:p>
              <a:p>
                <a:pPr lvl="1"/>
                <a:r>
                  <a:rPr lang="en-US" altLang="ko-KR" dirty="0"/>
                  <a:t>Bitrate level: { 50, 400, 800, 1200, 2000 } kbps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Bandwidth</a:t>
                </a:r>
              </a:p>
              <a:p>
                <a:pPr lvl="1"/>
                <a:r>
                  <a:rPr lang="en-US" altLang="ko-KR" dirty="0" smtClean="0"/>
                  <a:t>Gaussian distribution</a:t>
                </a:r>
              </a:p>
              <a:p>
                <a:pPr lvl="2"/>
                <a:r>
                  <a:rPr lang="en-US" altLang="ko-KR" dirty="0" smtClean="0"/>
                  <a:t>Using random module in Python</a:t>
                </a:r>
              </a:p>
              <a:p>
                <a:pPr lvl="2"/>
                <a:r>
                  <a:rPr lang="en-US" altLang="ko-KR" dirty="0" smtClean="0"/>
                  <a:t>μ=2000</a:t>
                </a:r>
              </a:p>
              <a:p>
                <a:pPr lvl="2"/>
                <a:r>
                  <a:rPr lang="en-US" altLang="ko-KR" dirty="0" smtClean="0"/>
                  <a:t>σ=1000</a:t>
                </a:r>
              </a:p>
              <a:p>
                <a:pPr lvl="2"/>
                <a:r>
                  <a:rPr lang="en-US" altLang="ko-KR" dirty="0" smtClean="0"/>
                  <a:t>98% bandwidth in [0, 4000]</a:t>
                </a:r>
              </a:p>
              <a:p>
                <a:pPr lvl="3"/>
                <a:r>
                  <a:rPr lang="en-US" altLang="ko-KR" dirty="0" smtClean="0"/>
                  <a:t>if BW &lt; 0 then BW = -BW</a:t>
                </a:r>
              </a:p>
              <a:p>
                <a:pPr lvl="3"/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16" y="2996952"/>
            <a:ext cx="3770397" cy="31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Timeslot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8313" y="1052514"/>
            <a:ext cx="8229600" cy="4807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express AP capacity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382781" y="1556792"/>
            <a:ext cx="6440350" cy="2428696"/>
            <a:chOff x="-6229201" y="1622943"/>
            <a:chExt cx="6440350" cy="2428696"/>
          </a:xfrm>
        </p:grpSpPr>
        <p:sp>
          <p:nvSpPr>
            <p:cNvPr id="20" name="자유형 19"/>
            <p:cNvSpPr/>
            <p:nvPr/>
          </p:nvSpPr>
          <p:spPr>
            <a:xfrm rot="10800000">
              <a:off x="-6133604" y="2657477"/>
              <a:ext cx="6344752" cy="285750"/>
            </a:xfrm>
            <a:custGeom>
              <a:avLst/>
              <a:gdLst>
                <a:gd name="connsiteX0" fmla="*/ 0 w 2352675"/>
                <a:gd name="connsiteY0" fmla="*/ 285750 h 285750"/>
                <a:gd name="connsiteX1" fmla="*/ 0 w 2352675"/>
                <a:gd name="connsiteY1" fmla="*/ 0 h 285750"/>
                <a:gd name="connsiteX2" fmla="*/ 2352675 w 2352675"/>
                <a:gd name="connsiteY2" fmla="*/ 0 h 285750"/>
                <a:gd name="connsiteX3" fmla="*/ 2352675 w 2352675"/>
                <a:gd name="connsiteY3" fmla="*/ 2667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75" h="285750">
                  <a:moveTo>
                    <a:pt x="0" y="285750"/>
                  </a:moveTo>
                  <a:lnTo>
                    <a:pt x="0" y="0"/>
                  </a:lnTo>
                  <a:lnTo>
                    <a:pt x="2352675" y="0"/>
                  </a:lnTo>
                  <a:lnTo>
                    <a:pt x="2352675" y="2667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-3764831" y="2232103"/>
              <a:ext cx="2944280" cy="285750"/>
            </a:xfrm>
            <a:custGeom>
              <a:avLst/>
              <a:gdLst>
                <a:gd name="connsiteX0" fmla="*/ 0 w 2352675"/>
                <a:gd name="connsiteY0" fmla="*/ 285750 h 285750"/>
                <a:gd name="connsiteX1" fmla="*/ 0 w 2352675"/>
                <a:gd name="connsiteY1" fmla="*/ 0 h 285750"/>
                <a:gd name="connsiteX2" fmla="*/ 2352675 w 2352675"/>
                <a:gd name="connsiteY2" fmla="*/ 0 h 285750"/>
                <a:gd name="connsiteX3" fmla="*/ 2352675 w 2352675"/>
                <a:gd name="connsiteY3" fmla="*/ 2667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75" h="285750">
                  <a:moveTo>
                    <a:pt x="0" y="285750"/>
                  </a:moveTo>
                  <a:lnTo>
                    <a:pt x="0" y="0"/>
                  </a:lnTo>
                  <a:lnTo>
                    <a:pt x="2352675" y="0"/>
                  </a:lnTo>
                  <a:lnTo>
                    <a:pt x="2352675" y="2667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-6133604" y="2227711"/>
              <a:ext cx="2352675" cy="285750"/>
            </a:xfrm>
            <a:custGeom>
              <a:avLst/>
              <a:gdLst>
                <a:gd name="connsiteX0" fmla="*/ 0 w 2352675"/>
                <a:gd name="connsiteY0" fmla="*/ 285750 h 285750"/>
                <a:gd name="connsiteX1" fmla="*/ 0 w 2352675"/>
                <a:gd name="connsiteY1" fmla="*/ 0 h 285750"/>
                <a:gd name="connsiteX2" fmla="*/ 2352675 w 2352675"/>
                <a:gd name="connsiteY2" fmla="*/ 0 h 285750"/>
                <a:gd name="connsiteX3" fmla="*/ 2352675 w 2352675"/>
                <a:gd name="connsiteY3" fmla="*/ 2667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75" h="285750">
                  <a:moveTo>
                    <a:pt x="0" y="285750"/>
                  </a:moveTo>
                  <a:lnTo>
                    <a:pt x="0" y="0"/>
                  </a:lnTo>
                  <a:lnTo>
                    <a:pt x="2352675" y="0"/>
                  </a:lnTo>
                  <a:lnTo>
                    <a:pt x="2352675" y="2667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3924944" y="2420888"/>
              <a:ext cx="3112442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6125555" y="2420888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6133604" y="2420888"/>
              <a:ext cx="6344753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-5292945" y="2369445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-2628800" y="2388792"/>
              <a:ext cx="612193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-6229201" y="1622943"/>
              <a:ext cx="684803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AP1</a:t>
              </a:r>
              <a:endParaRPr lang="ko-KR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/>
                <p:cNvSpPr/>
                <p:nvPr/>
              </p:nvSpPr>
              <p:spPr>
                <a:xfrm>
                  <a:off x="-3293239" y="3015014"/>
                  <a:ext cx="73042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>
                    <a:spcBef>
                      <a:spcPct val="20000"/>
                    </a:spcBef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/>
                              </a:rPr>
                              <m:t>𝑠𝑙𝑜𝑡</m:t>
                            </m:r>
                          </m:sub>
                        </m:sSub>
                      </m:oMath>
                    </m:oMathPara>
                  </a14:m>
                  <a:endParaRPr lang="en-US" altLang="ko-KR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7" name="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93239" y="3015014"/>
                  <a:ext cx="73042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667" r="-833"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/>
                <p:cNvSpPr/>
                <p:nvPr/>
              </p:nvSpPr>
              <p:spPr>
                <a:xfrm>
                  <a:off x="-5156835" y="1743428"/>
                  <a:ext cx="399135" cy="436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>
                    <a:spcBef>
                      <a:spcPct val="20000"/>
                    </a:spcBef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0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</m:oMath>
                    </m:oMathPara>
                  </a14:m>
                  <a:endPara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156835" y="1743428"/>
                  <a:ext cx="399135" cy="436851"/>
                </a:xfrm>
                <a:prstGeom prst="rect">
                  <a:avLst/>
                </a:prstGeom>
                <a:blipFill>
                  <a:blip r:embed="rId4"/>
                  <a:stretch>
                    <a:fillRect r="-5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-2576340" y="1721373"/>
                  <a:ext cx="399135" cy="4374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>
                    <a:spcBef>
                      <a:spcPct val="20000"/>
                    </a:spcBef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0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kern="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</m:oMath>
                    </m:oMathPara>
                  </a14:m>
                  <a:endPara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76340" y="1721373"/>
                  <a:ext cx="399135" cy="437492"/>
                </a:xfrm>
                <a:prstGeom prst="rect">
                  <a:avLst/>
                </a:prstGeom>
                <a:blipFill>
                  <a:blip r:embed="rId5"/>
                  <a:stretch>
                    <a:fillRect r="-5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6672" y="3546622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오른쪽 화살표 23"/>
            <p:cNvSpPr/>
            <p:nvPr/>
          </p:nvSpPr>
          <p:spPr>
            <a:xfrm rot="16200000">
              <a:off x="-1562217" y="3180485"/>
              <a:ext cx="331540" cy="160450"/>
            </a:xfrm>
            <a:prstGeom prst="rightArrow">
              <a:avLst/>
            </a:prstGeom>
            <a:solidFill>
              <a:srgbClr val="00B0F0">
                <a:alpha val="5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-1153537" y="3589974"/>
              <a:ext cx="13646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t">
                <a:spcBef>
                  <a:spcPct val="20000"/>
                </a:spcBef>
                <a:buClr>
                  <a:srgbClr val="A20000"/>
                </a:buClr>
                <a:buSzPct val="100000"/>
              </a:pPr>
              <a:r>
                <a:rPr lang="en-US" altLang="ko-KR" sz="20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굴림"/>
                  <a:cs typeface="Tahoma" panose="020B0604030504040204" pitchFamily="34" charset="0"/>
                </a:rPr>
                <a:t>Possible</a:t>
              </a:r>
              <a:r>
                <a:rPr lang="en-US" altLang="ko-KR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굴림"/>
                  <a:cs typeface="Tahoma" panose="020B0604030504040204" pitchFamily="34" charset="0"/>
                </a:rPr>
                <a:t>?</a:t>
              </a:r>
              <a:endPara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내용 개체 틀 4"/>
              <p:cNvSpPr txBox="1">
                <a:spLocks/>
              </p:cNvSpPr>
              <p:nvPr/>
            </p:nvSpPr>
            <p:spPr bwMode="auto">
              <a:xfrm>
                <a:off x="468313" y="3897097"/>
                <a:ext cx="8229600" cy="2700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/>
                <a:r>
                  <a:rPr lang="en-US" altLang="ko-KR" kern="0" dirty="0" smtClean="0"/>
                  <a:t>Like 0-1 Knapsack Problem (NOT Fractional Knapsack Problem)</a:t>
                </a:r>
                <a:endParaRPr lang="en-US" altLang="ko-KR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kern="0">
                            <a:latin typeface="Cambria Math"/>
                          </a:rPr>
                          <m:t>𝑠𝑙𝑜𝑡</m:t>
                        </m:r>
                      </m:sub>
                    </m:sSub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kern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kern="0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𝑒𝑠𝑡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𝑆𝑒𝑔𝑚𝑒𝑛𝑡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𝐿𝑒𝑛𝑔𝑡h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req</m:t>
                        </m:r>
                      </m:sup>
                    </m:sSubSup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𝑟𝑒𝑞𝑢𝑒𝑠𝑡𝑒𝑑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𝑏𝑖𝑡𝑟𝑎𝑡𝑒</m:t>
                    </m:r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𝑒𝑠𝑡</m:t>
                        </m:r>
                      </m:sup>
                    </m:sSup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𝑏𝑎𝑛𝑑𝑤𝑖𝑑𝑡h</m:t>
                    </m:r>
                  </m:oMath>
                </a14:m>
                <a:endParaRPr lang="en-US" altLang="ko-KR" kern="0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kern="0">
                            <a:latin typeface="Cambria Math"/>
                          </a:rPr>
                          <m:t>𝑖</m:t>
                        </m:r>
                        <m:r>
                          <a:rPr lang="en-US" altLang="ko-KR" ker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kern="0">
                            <a:latin typeface="Cambria Math"/>
                          </a:rPr>
                          <m:t>|</m:t>
                        </m:r>
                        <m:r>
                          <a:rPr lang="en-US" altLang="ko-KR" kern="0">
                            <a:latin typeface="Cambria Math"/>
                          </a:rPr>
                          <m:t>𝑁</m:t>
                        </m:r>
                        <m:r>
                          <a:rPr lang="en-US" altLang="ko-KR" ker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  <m:r>
                          <a:rPr lang="en-US" altLang="ko-KR" ker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𝑈𝐸𝑠</m:t>
                    </m:r>
                  </m:oMath>
                </a14:m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ker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kern="0">
                            <a:latin typeface="Cambria Math"/>
                          </a:rPr>
                          <m:t>𝑖</m:t>
                        </m:r>
                        <m:r>
                          <a:rPr lang="en-US" altLang="ko-KR" kern="0">
                            <a:latin typeface="Cambria Math"/>
                          </a:rPr>
                          <m:t>,</m:t>
                        </m:r>
                        <m:r>
                          <a:rPr lang="en-US" altLang="ko-KR" ker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𝐶𝑜𝑛𝑛𝑒𝑐𝑡𝑖𝑜𝑛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 smtClean="0">
                            <a:latin typeface="Cambria Math" panose="02040503050406030204" pitchFamily="18" charset="0"/>
                          </a:rPr>
                          <m:t>𝑈𝐸</m:t>
                        </m:r>
                      </m:e>
                      <m:sub>
                        <m:r>
                          <a:rPr lang="en-US" altLang="ko-KR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  <m:sub>
                        <m:r>
                          <a:rPr lang="en-US" altLang="ko-KR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kern="0" dirty="0" smtClean="0"/>
              </a:p>
            </p:txBody>
          </p:sp>
        </mc:Choice>
        <mc:Fallback xmlns="">
          <p:sp>
            <p:nvSpPr>
              <p:cNvPr id="29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897097"/>
                <a:ext cx="8229600" cy="2700255"/>
              </a:xfrm>
              <a:prstGeom prst="rect">
                <a:avLst/>
              </a:prstGeom>
              <a:blipFill>
                <a:blip r:embed="rId7"/>
                <a:stretch>
                  <a:fillRect t="-13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3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DQN vs Optimal solution</a:t>
            </a:r>
          </a:p>
          <a:p>
            <a:pPr lvl="1"/>
            <a:r>
              <a:rPr lang="en-US" altLang="ko-KR" dirty="0" smtClean="0"/>
              <a:t>Simultaneously</a:t>
            </a:r>
          </a:p>
          <a:p>
            <a:pPr lvl="1"/>
            <a:r>
              <a:rPr lang="en-US" altLang="ko-KR" dirty="0" smtClean="0"/>
              <a:t>Performance 92 ~ 93%</a:t>
            </a:r>
          </a:p>
          <a:p>
            <a:pPr lvl="1"/>
            <a:r>
              <a:rPr lang="en-US" altLang="ko-KR" dirty="0" smtClean="0"/>
              <a:t>Time (DQN is fast)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# of UEs == 5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3"/>
            <a:r>
              <a:rPr lang="en-US" altLang="ko-KR" dirty="0"/>
              <a:t>If AP </a:t>
            </a:r>
            <a:r>
              <a:rPr lang="en-US" altLang="ko-KR" dirty="0" smtClean="0"/>
              <a:t>&gt;= 4:</a:t>
            </a:r>
            <a:endParaRPr lang="en-US" altLang="ko-KR" dirty="0"/>
          </a:p>
          <a:p>
            <a:pPr lvl="2"/>
            <a:r>
              <a:rPr lang="en-US" altLang="ko-KR" dirty="0"/>
              <a:t>If # of UEs == </a:t>
            </a:r>
            <a:r>
              <a:rPr lang="en-US" altLang="ko-KR" dirty="0" smtClean="0"/>
              <a:t>6:</a:t>
            </a:r>
            <a:endParaRPr lang="en-US" altLang="ko-KR" dirty="0"/>
          </a:p>
          <a:p>
            <a:pPr lvl="3"/>
            <a:r>
              <a:rPr lang="en-US" altLang="ko-KR" dirty="0"/>
              <a:t>If AP &gt;= </a:t>
            </a:r>
            <a:r>
              <a:rPr lang="en-US" altLang="ko-KR" dirty="0" smtClean="0"/>
              <a:t>3:</a:t>
            </a:r>
            <a:endParaRPr lang="en-US" altLang="ko-KR" dirty="0"/>
          </a:p>
          <a:p>
            <a:pPr lvl="2"/>
            <a:r>
              <a:rPr lang="en-US" altLang="ko-KR" dirty="0"/>
              <a:t>If # of UEs == </a:t>
            </a:r>
            <a:r>
              <a:rPr lang="en-US" altLang="ko-KR" dirty="0" smtClean="0"/>
              <a:t>7:</a:t>
            </a:r>
            <a:endParaRPr lang="en-US" altLang="ko-KR" dirty="0"/>
          </a:p>
          <a:p>
            <a:pPr lvl="3"/>
            <a:r>
              <a:rPr lang="en-US" altLang="ko-KR" dirty="0"/>
              <a:t>If AP </a:t>
            </a:r>
            <a:r>
              <a:rPr lang="en-US" altLang="ko-KR"/>
              <a:t>&gt;= </a:t>
            </a:r>
            <a:r>
              <a:rPr lang="en-US" altLang="ko-KR" smtClean="0"/>
              <a:t>2:</a:t>
            </a:r>
            <a:endParaRPr lang="en-US" altLang="ko-KR" dirty="0"/>
          </a:p>
          <a:p>
            <a:pPr lvl="2"/>
            <a:r>
              <a:rPr lang="en-US" altLang="ko-KR" dirty="0"/>
              <a:t>If # of UEs == </a:t>
            </a:r>
            <a:r>
              <a:rPr lang="en-US" altLang="ko-KR" dirty="0" smtClean="0"/>
              <a:t>8:</a:t>
            </a:r>
          </a:p>
          <a:p>
            <a:pPr lvl="3"/>
            <a:r>
              <a:rPr lang="en-US" altLang="ko-KR" dirty="0" smtClean="0"/>
              <a:t>It takes lots of time(consider segment length is 1)</a:t>
            </a:r>
            <a:endParaRPr lang="en-US" altLang="ko-KR" dirty="0"/>
          </a:p>
          <a:p>
            <a:pPr lvl="3"/>
            <a:r>
              <a:rPr lang="en-US" altLang="ko-KR" dirty="0" smtClean="0"/>
              <a:t>Only considering DQN is better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97430</TotalTime>
  <Words>111</Words>
  <Application>Microsoft Office PowerPoint</Application>
  <PresentationFormat>화면 슬라이드 쇼(4:3)</PresentationFormat>
  <Paragraphs>53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Video &amp; Bandwidth</vt:lpstr>
      <vt:lpstr>Timeslot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6825</cp:revision>
  <cp:lastPrinted>2018-08-16T16:32:18Z</cp:lastPrinted>
  <dcterms:created xsi:type="dcterms:W3CDTF">2010-07-29T14:05:23Z</dcterms:created>
  <dcterms:modified xsi:type="dcterms:W3CDTF">2019-07-02T01:12:11Z</dcterms:modified>
</cp:coreProperties>
</file>