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8"/>
  </p:notesMasterIdLst>
  <p:handoutMasterIdLst>
    <p:handoutMasterId r:id="rId9"/>
  </p:handoutMasterIdLst>
  <p:sldIdLst>
    <p:sldId id="1230" r:id="rId2"/>
    <p:sldId id="1231" r:id="rId3"/>
    <p:sldId id="1233" r:id="rId4"/>
    <p:sldId id="1234" r:id="rId5"/>
    <p:sldId id="1235" r:id="rId6"/>
    <p:sldId id="1232" r:id="rId7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ABAB"/>
    <a:srgbClr val="C48000"/>
    <a:srgbClr val="FFE48F"/>
    <a:srgbClr val="FFAFAF"/>
    <a:srgbClr val="F1F1F1"/>
    <a:srgbClr val="79DCFF"/>
    <a:srgbClr val="0099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2045" autoAdjust="0"/>
  </p:normalViewPr>
  <p:slideViewPr>
    <p:cSldViewPr>
      <p:cViewPr>
        <p:scale>
          <a:sx n="125" d="100"/>
          <a:sy n="125" d="100"/>
        </p:scale>
        <p:origin x="3072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endParaRPr lang="en-US" altLang="ko-KR" baseline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539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endParaRPr lang="en-US" altLang="ko-KR" baseline="0" dirty="0"/>
              </a:p>
              <a:p>
                <a:pPr algn="just"/>
                <a:endParaRPr lang="en-US" altLang="ko-KR" baseline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29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②</a:t>
                </a:r>
                <a:r>
                  <a:rPr lang="ko-KR" altLang="en-US" sz="1200" baseline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는 </a:t>
                </a:r>
                <a:r>
                  <a:rPr lang="en-US" altLang="ko-KR" sz="1200" baseline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1)</a:t>
                </a:r>
                <a:r>
                  <a:rPr lang="ko-KR" altLang="en-US" sz="1200" baseline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에 속해야 함 </a:t>
                </a:r>
                <a:r>
                  <a:rPr lang="en-US" altLang="ko-KR" sz="1200" baseline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ko-KR" altLang="en-US" sz="1200" baseline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현재 플로우 차트로는 절대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②에 도달할 수 없음</a:t>
                </a:r>
                <a:r>
                  <a:rPr lang="en-US" altLang="ko-KR" sz="1200" baseline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  <a:endParaRPr lang="en-US" altLang="ko-KR" baseline="0" dirty="0"/>
              </a:p>
              <a:p>
                <a:pPr algn="just"/>
                <a:endParaRPr lang="en-US" altLang="ko-KR" baseline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614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72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658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35689E-6387-4B63-ABAF-E0EC88775924}"/>
              </a:ext>
            </a:extLst>
          </p:cNvPr>
          <p:cNvSpPr/>
          <p:nvPr/>
        </p:nvSpPr>
        <p:spPr>
          <a:xfrm>
            <a:off x="251520" y="2908436"/>
            <a:ext cx="9124190" cy="4769036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/>
              <p:nvPr/>
            </p:nvSpPr>
            <p:spPr>
              <a:xfrm>
                <a:off x="3148971" y="1429410"/>
                <a:ext cx="1230593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&amp;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971" y="1429410"/>
                <a:ext cx="1230593" cy="291875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/>
              <p:nvPr/>
            </p:nvSpPr>
            <p:spPr>
              <a:xfrm>
                <a:off x="1066910" y="3501008"/>
                <a:ext cx="5394717" cy="10979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3501008"/>
                <a:ext cx="5394717" cy="1097947"/>
              </a:xfrm>
              <a:prstGeom prst="flowChartDecision">
                <a:avLst/>
              </a:prstGeom>
              <a:blipFill>
                <a:blip r:embed="rId4"/>
                <a:stretch>
                  <a:fillRect b="-1373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3F1DEF3-83FC-4A05-838C-8F184505FF73}"/>
                  </a:ext>
                </a:extLst>
              </p:cNvPr>
              <p:cNvSpPr/>
              <p:nvPr/>
            </p:nvSpPr>
            <p:spPr>
              <a:xfrm>
                <a:off x="2220481" y="2074309"/>
                <a:ext cx="3087575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Calculate </a:t>
                </a:r>
                <a:r>
                  <a:rPr lang="en-US" altLang="ko-KR" sz="1200" b="1" dirty="0">
                    <a:latin typeface="Cambria Math" panose="02040503050406030204" pitchFamily="18" charset="0"/>
                  </a:rPr>
                  <a:t>Virtual Bandwidth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on VAP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3F1DEF3-83FC-4A05-838C-8F184505F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481" y="2074309"/>
                <a:ext cx="3087575" cy="291875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DC942C66-7CAF-4E57-B044-74A108A38172}"/>
              </a:ext>
            </a:extLst>
          </p:cNvPr>
          <p:cNvSpPr/>
          <p:nvPr/>
        </p:nvSpPr>
        <p:spPr>
          <a:xfrm>
            <a:off x="4427984" y="1094960"/>
            <a:ext cx="622966" cy="276999"/>
          </a:xfrm>
          <a:prstGeom prst="wedgeRectCallout">
            <a:avLst>
              <a:gd name="adj1" fmla="val -70303"/>
              <a:gd name="adj2" fmla="val 112306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Cambria Math" panose="02040503050406030204" pitchFamily="18" charset="0"/>
              </a:rPr>
              <a:t>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/>
              <p:nvPr/>
            </p:nvSpPr>
            <p:spPr>
              <a:xfrm>
                <a:off x="1066910" y="5097351"/>
                <a:ext cx="5394717" cy="10979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5097351"/>
                <a:ext cx="5394717" cy="1097947"/>
              </a:xfrm>
              <a:prstGeom prst="flowChartDecision">
                <a:avLst/>
              </a:prstGeom>
              <a:blipFill>
                <a:blip r:embed="rId6"/>
                <a:stretch>
                  <a:fillRect b="-1373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/>
              <p:nvPr/>
            </p:nvSpPr>
            <p:spPr>
              <a:xfrm>
                <a:off x="1429027" y="6748377"/>
                <a:ext cx="4670479" cy="1073111"/>
              </a:xfrm>
              <a:prstGeom prst="flowChartDecision">
                <a:avLst/>
              </a:prstGeom>
              <a:solidFill>
                <a:srgbClr val="FFABAB"/>
              </a:solidFill>
              <a:ln>
                <a:solidFill>
                  <a:srgbClr val="FF0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2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200" i="1" kern="10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027" y="6748377"/>
                <a:ext cx="4670479" cy="1073111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/>
              <p:nvPr/>
            </p:nvSpPr>
            <p:spPr>
              <a:xfrm>
                <a:off x="2872431" y="2769840"/>
                <a:ext cx="1790618" cy="277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with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31" y="2769840"/>
                <a:ext cx="1790618" cy="277192"/>
              </a:xfrm>
              <a:prstGeom prst="rect">
                <a:avLst/>
              </a:prstGeom>
              <a:blipFill>
                <a:blip r:embed="rId8"/>
                <a:stretch>
                  <a:fillRect b="-14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8828AF-E3C8-480F-A7E6-FD274E42408C}"/>
              </a:ext>
            </a:extLst>
          </p:cNvPr>
          <p:cNvCxnSpPr>
            <a:stCxn id="3" idx="2"/>
            <a:endCxn id="45" idx="0"/>
          </p:cNvCxnSpPr>
          <p:nvPr/>
        </p:nvCxnSpPr>
        <p:spPr bwMode="auto">
          <a:xfrm>
            <a:off x="3764268" y="1721285"/>
            <a:ext cx="1" cy="353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C81704-F4D4-4DFA-BF79-68A739BFFEDE}"/>
              </a:ext>
            </a:extLst>
          </p:cNvPr>
          <p:cNvCxnSpPr>
            <a:stCxn id="45" idx="2"/>
            <a:endCxn id="49" idx="0"/>
          </p:cNvCxnSpPr>
          <p:nvPr/>
        </p:nvCxnSpPr>
        <p:spPr bwMode="auto">
          <a:xfrm>
            <a:off x="3764269" y="2366184"/>
            <a:ext cx="3471" cy="40365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70B2474-8E1B-4857-A210-0C07F7E2A384}"/>
              </a:ext>
            </a:extLst>
          </p:cNvPr>
          <p:cNvCxnSpPr>
            <a:stCxn id="49" idx="2"/>
            <a:endCxn id="7" idx="0"/>
          </p:cNvCxnSpPr>
          <p:nvPr/>
        </p:nvCxnSpPr>
        <p:spPr bwMode="auto">
          <a:xfrm flipH="1">
            <a:off x="3764269" y="3047032"/>
            <a:ext cx="3471" cy="4539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0EADA2-2012-4E8D-9897-B6095BA87E75}"/>
              </a:ext>
            </a:extLst>
          </p:cNvPr>
          <p:cNvCxnSpPr>
            <a:stCxn id="7" idx="2"/>
            <a:endCxn id="47" idx="0"/>
          </p:cNvCxnSpPr>
          <p:nvPr/>
        </p:nvCxnSpPr>
        <p:spPr bwMode="auto">
          <a:xfrm>
            <a:off x="3764269" y="4598955"/>
            <a:ext cx="0" cy="4983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A20BD9F-96CC-44A1-A5D4-AD2ED2BA0C42}"/>
              </a:ext>
            </a:extLst>
          </p:cNvPr>
          <p:cNvCxnSpPr>
            <a:stCxn id="47" idx="2"/>
            <a:endCxn id="14" idx="0"/>
          </p:cNvCxnSpPr>
          <p:nvPr/>
        </p:nvCxnSpPr>
        <p:spPr bwMode="auto">
          <a:xfrm flipH="1">
            <a:off x="3764267" y="6195298"/>
            <a:ext cx="2" cy="5530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7096C1-EF4B-4AC9-8A83-196D9E46B9B1}"/>
              </a:ext>
            </a:extLst>
          </p:cNvPr>
          <p:cNvSpPr txBox="1"/>
          <p:nvPr/>
        </p:nvSpPr>
        <p:spPr bwMode="auto">
          <a:xfrm>
            <a:off x="6452572" y="404746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1B359-23B4-445E-8FE9-DBD033941847}"/>
              </a:ext>
            </a:extLst>
          </p:cNvPr>
          <p:cNvSpPr txBox="1"/>
          <p:nvPr/>
        </p:nvSpPr>
        <p:spPr bwMode="auto">
          <a:xfrm>
            <a:off x="3409682" y="4667267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0A07EF-6D6B-4387-A9AA-5B66AE2C8593}"/>
              </a:ext>
            </a:extLst>
          </p:cNvPr>
          <p:cNvSpPr txBox="1"/>
          <p:nvPr/>
        </p:nvSpPr>
        <p:spPr bwMode="auto">
          <a:xfrm>
            <a:off x="3409682" y="6281789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/>
              <p:nvPr/>
            </p:nvSpPr>
            <p:spPr>
              <a:xfrm>
                <a:off x="7469027" y="3290500"/>
                <a:ext cx="72846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7" y="3290500"/>
                <a:ext cx="728469" cy="276999"/>
              </a:xfrm>
              <a:prstGeom prst="rect">
                <a:avLst/>
              </a:prstGeom>
              <a:blipFill>
                <a:blip r:embed="rId9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E9F3FFE-AEC7-4B6C-9B96-36B5BD888807}"/>
              </a:ext>
            </a:extLst>
          </p:cNvPr>
          <p:cNvCxnSpPr>
            <a:stCxn id="7" idx="3"/>
            <a:endCxn id="68" idx="2"/>
          </p:cNvCxnSpPr>
          <p:nvPr/>
        </p:nvCxnSpPr>
        <p:spPr bwMode="auto">
          <a:xfrm flipV="1">
            <a:off x="6461627" y="3567499"/>
            <a:ext cx="1371635" cy="48248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0EE617A-F53A-4AC9-A3F1-76C12F76A7A8}"/>
              </a:ext>
            </a:extLst>
          </p:cNvPr>
          <p:cNvCxnSpPr>
            <a:stCxn id="68" idx="0"/>
            <a:endCxn id="49" idx="3"/>
          </p:cNvCxnSpPr>
          <p:nvPr/>
        </p:nvCxnSpPr>
        <p:spPr bwMode="auto">
          <a:xfrm rot="16200000" flipV="1">
            <a:off x="6057124" y="1514361"/>
            <a:ext cx="382064" cy="317021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/>
              <p:nvPr/>
            </p:nvSpPr>
            <p:spPr>
              <a:xfrm>
                <a:off x="9432958" y="3295606"/>
                <a:ext cx="821443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958" y="3295606"/>
                <a:ext cx="821443" cy="294504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B74E482C-3614-4782-8111-57E7164939C9}"/>
              </a:ext>
            </a:extLst>
          </p:cNvPr>
          <p:cNvCxnSpPr>
            <a:stCxn id="47" idx="3"/>
            <a:endCxn id="75" idx="2"/>
          </p:cNvCxnSpPr>
          <p:nvPr/>
        </p:nvCxnSpPr>
        <p:spPr bwMode="auto">
          <a:xfrm flipV="1">
            <a:off x="6461627" y="3590110"/>
            <a:ext cx="3382053" cy="205621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37C3BE0-FBF6-4715-B63F-C80DD021E890}"/>
              </a:ext>
            </a:extLst>
          </p:cNvPr>
          <p:cNvCxnSpPr>
            <a:cxnSpLocks/>
            <a:stCxn id="75" idx="0"/>
            <a:endCxn id="45" idx="3"/>
          </p:cNvCxnSpPr>
          <p:nvPr/>
        </p:nvCxnSpPr>
        <p:spPr bwMode="auto">
          <a:xfrm rot="16200000" flipV="1">
            <a:off x="7038189" y="490115"/>
            <a:ext cx="1075359" cy="453562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FBBCA0E-05C5-497C-826B-5E411E4B3913}"/>
              </a:ext>
            </a:extLst>
          </p:cNvPr>
          <p:cNvSpPr txBox="1"/>
          <p:nvPr/>
        </p:nvSpPr>
        <p:spPr bwMode="auto">
          <a:xfrm>
            <a:off x="6432947" y="567739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B443A3B-9AF9-4F2F-A6F2-242792A928CA}"/>
              </a:ext>
            </a:extLst>
          </p:cNvPr>
          <p:cNvSpPr/>
          <p:nvPr/>
        </p:nvSpPr>
        <p:spPr>
          <a:xfrm>
            <a:off x="3524456" y="8192561"/>
            <a:ext cx="4796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mbria Math" panose="02040503050406030204" pitchFamily="18" charset="0"/>
              </a:rPr>
              <a:t>END</a:t>
            </a:r>
            <a:endParaRPr lang="ko-KR" altLang="en-US" sz="1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BF037A5-D546-44D2-B00B-879B50EC446A}"/>
              </a:ext>
            </a:extLst>
          </p:cNvPr>
          <p:cNvCxnSpPr>
            <a:stCxn id="14" idx="2"/>
            <a:endCxn id="81" idx="0"/>
          </p:cNvCxnSpPr>
          <p:nvPr/>
        </p:nvCxnSpPr>
        <p:spPr bwMode="auto">
          <a:xfrm flipH="1">
            <a:off x="3764266" y="7821488"/>
            <a:ext cx="1" cy="3710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1446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35689E-6387-4B63-ABAF-E0EC88775924}"/>
              </a:ext>
            </a:extLst>
          </p:cNvPr>
          <p:cNvSpPr/>
          <p:nvPr/>
        </p:nvSpPr>
        <p:spPr>
          <a:xfrm>
            <a:off x="251520" y="3628516"/>
            <a:ext cx="9124190" cy="4769036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/>
              <p:nvPr/>
            </p:nvSpPr>
            <p:spPr>
              <a:xfrm>
                <a:off x="3275191" y="1428096"/>
                <a:ext cx="978153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191" y="1428096"/>
                <a:ext cx="978153" cy="294504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/>
              <p:nvPr/>
            </p:nvSpPr>
            <p:spPr>
              <a:xfrm>
                <a:off x="1066910" y="4221088"/>
                <a:ext cx="5394717" cy="10979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4221088"/>
                <a:ext cx="5394717" cy="1097947"/>
              </a:xfrm>
              <a:prstGeom prst="flowChartDecision">
                <a:avLst/>
              </a:prstGeom>
              <a:blipFill>
                <a:blip r:embed="rId4"/>
                <a:stretch>
                  <a:fillRect b="-13661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3F1DEF3-83FC-4A05-838C-8F184505FF73}"/>
                  </a:ext>
                </a:extLst>
              </p:cNvPr>
              <p:cNvSpPr/>
              <p:nvPr/>
            </p:nvSpPr>
            <p:spPr>
              <a:xfrm>
                <a:off x="2220481" y="2074309"/>
                <a:ext cx="3087575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Calculate </a:t>
                </a:r>
                <a:r>
                  <a:rPr lang="en-US" altLang="ko-KR" sz="1200" b="1" dirty="0">
                    <a:latin typeface="Cambria Math" panose="02040503050406030204" pitchFamily="18" charset="0"/>
                  </a:rPr>
                  <a:t>Virtual Bandwidth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on VAP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3F1DEF3-83FC-4A05-838C-8F184505F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481" y="2074309"/>
                <a:ext cx="3087575" cy="291875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/>
              <p:nvPr/>
            </p:nvSpPr>
            <p:spPr>
              <a:xfrm>
                <a:off x="1066910" y="5817431"/>
                <a:ext cx="5394717" cy="10979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5817431"/>
                <a:ext cx="5394717" cy="1097947"/>
              </a:xfrm>
              <a:prstGeom prst="flowChartDecision">
                <a:avLst/>
              </a:prstGeom>
              <a:blipFill>
                <a:blip r:embed="rId6"/>
                <a:stretch>
                  <a:fillRect b="-1373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/>
              <p:nvPr/>
            </p:nvSpPr>
            <p:spPr>
              <a:xfrm>
                <a:off x="1429027" y="7468457"/>
                <a:ext cx="4670479" cy="1073111"/>
              </a:xfrm>
              <a:prstGeom prst="flowChartDecision">
                <a:avLst/>
              </a:prstGeom>
              <a:solidFill>
                <a:srgbClr val="FFABAB"/>
              </a:solidFill>
              <a:ln>
                <a:solidFill>
                  <a:srgbClr val="FF0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2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200" i="1" kern="10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027" y="7468457"/>
                <a:ext cx="4670479" cy="1073111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/>
              <p:nvPr/>
            </p:nvSpPr>
            <p:spPr>
              <a:xfrm>
                <a:off x="2872431" y="3489920"/>
                <a:ext cx="1790618" cy="277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with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31" y="3489920"/>
                <a:ext cx="1790618" cy="277192"/>
              </a:xfrm>
              <a:prstGeom prst="rect">
                <a:avLst/>
              </a:prstGeom>
              <a:blipFill>
                <a:blip r:embed="rId8"/>
                <a:stretch>
                  <a:fillRect b="-14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8828AF-E3C8-480F-A7E6-FD274E42408C}"/>
              </a:ext>
            </a:extLst>
          </p:cNvPr>
          <p:cNvCxnSpPr>
            <a:stCxn id="3" idx="2"/>
            <a:endCxn id="45" idx="0"/>
          </p:cNvCxnSpPr>
          <p:nvPr/>
        </p:nvCxnSpPr>
        <p:spPr bwMode="auto">
          <a:xfrm>
            <a:off x="3764268" y="1722600"/>
            <a:ext cx="1" cy="3517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C81704-F4D4-4DFA-BF79-68A739BFFEDE}"/>
              </a:ext>
            </a:extLst>
          </p:cNvPr>
          <p:cNvCxnSpPr>
            <a:stCxn id="45" idx="2"/>
            <a:endCxn id="49" idx="0"/>
          </p:cNvCxnSpPr>
          <p:nvPr/>
        </p:nvCxnSpPr>
        <p:spPr bwMode="auto">
          <a:xfrm>
            <a:off x="3764269" y="2366184"/>
            <a:ext cx="3471" cy="11237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70B2474-8E1B-4857-A210-0C07F7E2A384}"/>
              </a:ext>
            </a:extLst>
          </p:cNvPr>
          <p:cNvCxnSpPr>
            <a:stCxn id="49" idx="2"/>
            <a:endCxn id="7" idx="0"/>
          </p:cNvCxnSpPr>
          <p:nvPr/>
        </p:nvCxnSpPr>
        <p:spPr bwMode="auto">
          <a:xfrm flipH="1">
            <a:off x="3764269" y="3767112"/>
            <a:ext cx="3471" cy="4539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0EADA2-2012-4E8D-9897-B6095BA87E75}"/>
              </a:ext>
            </a:extLst>
          </p:cNvPr>
          <p:cNvCxnSpPr>
            <a:stCxn id="7" idx="2"/>
            <a:endCxn id="47" idx="0"/>
          </p:cNvCxnSpPr>
          <p:nvPr/>
        </p:nvCxnSpPr>
        <p:spPr bwMode="auto">
          <a:xfrm>
            <a:off x="3764269" y="5319035"/>
            <a:ext cx="0" cy="4983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A20BD9F-96CC-44A1-A5D4-AD2ED2BA0C42}"/>
              </a:ext>
            </a:extLst>
          </p:cNvPr>
          <p:cNvCxnSpPr>
            <a:stCxn id="47" idx="2"/>
            <a:endCxn id="14" idx="0"/>
          </p:cNvCxnSpPr>
          <p:nvPr/>
        </p:nvCxnSpPr>
        <p:spPr bwMode="auto">
          <a:xfrm flipH="1">
            <a:off x="3764267" y="6915378"/>
            <a:ext cx="2" cy="5530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7096C1-EF4B-4AC9-8A83-196D9E46B9B1}"/>
              </a:ext>
            </a:extLst>
          </p:cNvPr>
          <p:cNvSpPr txBox="1"/>
          <p:nvPr/>
        </p:nvSpPr>
        <p:spPr bwMode="auto">
          <a:xfrm>
            <a:off x="6452572" y="476754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1B359-23B4-445E-8FE9-DBD033941847}"/>
              </a:ext>
            </a:extLst>
          </p:cNvPr>
          <p:cNvSpPr txBox="1"/>
          <p:nvPr/>
        </p:nvSpPr>
        <p:spPr bwMode="auto">
          <a:xfrm>
            <a:off x="3409682" y="5387347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0A07EF-6D6B-4387-A9AA-5B66AE2C8593}"/>
              </a:ext>
            </a:extLst>
          </p:cNvPr>
          <p:cNvSpPr txBox="1"/>
          <p:nvPr/>
        </p:nvSpPr>
        <p:spPr bwMode="auto">
          <a:xfrm>
            <a:off x="3409682" y="7001869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/>
              <p:nvPr/>
            </p:nvSpPr>
            <p:spPr>
              <a:xfrm>
                <a:off x="7469027" y="4010580"/>
                <a:ext cx="72846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7" y="4010580"/>
                <a:ext cx="728469" cy="276999"/>
              </a:xfrm>
              <a:prstGeom prst="rect">
                <a:avLst/>
              </a:prstGeom>
              <a:blipFill>
                <a:blip r:embed="rId9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E9F3FFE-AEC7-4B6C-9B96-36B5BD888807}"/>
              </a:ext>
            </a:extLst>
          </p:cNvPr>
          <p:cNvCxnSpPr>
            <a:stCxn id="7" idx="3"/>
            <a:endCxn id="68" idx="2"/>
          </p:cNvCxnSpPr>
          <p:nvPr/>
        </p:nvCxnSpPr>
        <p:spPr bwMode="auto">
          <a:xfrm flipV="1">
            <a:off x="6461627" y="4287579"/>
            <a:ext cx="1371635" cy="48248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0EE617A-F53A-4AC9-A3F1-76C12F76A7A8}"/>
              </a:ext>
            </a:extLst>
          </p:cNvPr>
          <p:cNvCxnSpPr>
            <a:stCxn id="68" idx="0"/>
            <a:endCxn id="49" idx="3"/>
          </p:cNvCxnSpPr>
          <p:nvPr/>
        </p:nvCxnSpPr>
        <p:spPr bwMode="auto">
          <a:xfrm rot="16200000" flipV="1">
            <a:off x="6057124" y="2234441"/>
            <a:ext cx="382064" cy="317021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/>
              <p:nvPr/>
            </p:nvSpPr>
            <p:spPr>
              <a:xfrm>
                <a:off x="9432958" y="4015686"/>
                <a:ext cx="821443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958" y="4015686"/>
                <a:ext cx="821443" cy="294504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B74E482C-3614-4782-8111-57E7164939C9}"/>
              </a:ext>
            </a:extLst>
          </p:cNvPr>
          <p:cNvCxnSpPr>
            <a:stCxn id="47" idx="3"/>
            <a:endCxn id="75" idx="2"/>
          </p:cNvCxnSpPr>
          <p:nvPr/>
        </p:nvCxnSpPr>
        <p:spPr bwMode="auto">
          <a:xfrm flipV="1">
            <a:off x="6461627" y="4310190"/>
            <a:ext cx="3382053" cy="205621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37C3BE0-FBF6-4715-B63F-C80DD021E890}"/>
              </a:ext>
            </a:extLst>
          </p:cNvPr>
          <p:cNvCxnSpPr>
            <a:cxnSpLocks/>
            <a:stCxn id="75" idx="0"/>
            <a:endCxn id="45" idx="3"/>
          </p:cNvCxnSpPr>
          <p:nvPr/>
        </p:nvCxnSpPr>
        <p:spPr bwMode="auto">
          <a:xfrm rot="16200000" flipV="1">
            <a:off x="6678149" y="850155"/>
            <a:ext cx="1795439" cy="453562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FBBCA0E-05C5-497C-826B-5E411E4B3913}"/>
              </a:ext>
            </a:extLst>
          </p:cNvPr>
          <p:cNvSpPr txBox="1"/>
          <p:nvPr/>
        </p:nvSpPr>
        <p:spPr bwMode="auto">
          <a:xfrm>
            <a:off x="6432947" y="639747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B443A3B-9AF9-4F2F-A6F2-242792A928CA}"/>
              </a:ext>
            </a:extLst>
          </p:cNvPr>
          <p:cNvSpPr/>
          <p:nvPr/>
        </p:nvSpPr>
        <p:spPr>
          <a:xfrm>
            <a:off x="3524456" y="8912641"/>
            <a:ext cx="4796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mbria Math" panose="02040503050406030204" pitchFamily="18" charset="0"/>
              </a:rPr>
              <a:t>END</a:t>
            </a:r>
            <a:endParaRPr lang="ko-KR" altLang="en-US" sz="1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BF037A5-D546-44D2-B00B-879B50EC446A}"/>
              </a:ext>
            </a:extLst>
          </p:cNvPr>
          <p:cNvCxnSpPr>
            <a:stCxn id="14" idx="2"/>
            <a:endCxn id="81" idx="0"/>
          </p:cNvCxnSpPr>
          <p:nvPr/>
        </p:nvCxnSpPr>
        <p:spPr bwMode="auto">
          <a:xfrm flipH="1">
            <a:off x="3764266" y="8541568"/>
            <a:ext cx="1" cy="3710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CB85D89-3661-43BA-8483-CAF3370D1829}"/>
                  </a:ext>
                </a:extLst>
              </p:cNvPr>
              <p:cNvSpPr/>
              <p:nvPr/>
            </p:nvSpPr>
            <p:spPr>
              <a:xfrm>
                <a:off x="1733336" y="2739204"/>
                <a:ext cx="407149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with Virtual Bandwidth and Lagrange Multiplier</a:t>
                </a:r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CB85D89-3661-43BA-8483-CAF3370D1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36" y="2739204"/>
                <a:ext cx="4071499" cy="276999"/>
              </a:xfrm>
              <a:prstGeom prst="rect">
                <a:avLst/>
              </a:prstGeom>
              <a:blipFill>
                <a:blip r:embed="rId11"/>
                <a:stretch>
                  <a:fillRect b="-14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807C3B0E-ECBF-454F-8F67-71662E155DC7}"/>
              </a:ext>
            </a:extLst>
          </p:cNvPr>
          <p:cNvSpPr/>
          <p:nvPr/>
        </p:nvSpPr>
        <p:spPr>
          <a:xfrm>
            <a:off x="2730583" y="2370287"/>
            <a:ext cx="622966" cy="276999"/>
          </a:xfrm>
          <a:prstGeom prst="wedgeRectCallout">
            <a:avLst>
              <a:gd name="adj1" fmla="val -70303"/>
              <a:gd name="adj2" fmla="val 112306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Cambria Math" panose="02040503050406030204" pitchFamily="18" charset="0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86967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35689E-6387-4B63-ABAF-E0EC88775924}"/>
              </a:ext>
            </a:extLst>
          </p:cNvPr>
          <p:cNvSpPr/>
          <p:nvPr/>
        </p:nvSpPr>
        <p:spPr>
          <a:xfrm>
            <a:off x="251520" y="3628516"/>
            <a:ext cx="9124190" cy="4769036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/>
              <p:nvPr/>
            </p:nvSpPr>
            <p:spPr>
              <a:xfrm>
                <a:off x="3275191" y="1428096"/>
                <a:ext cx="978153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191" y="1428096"/>
                <a:ext cx="978153" cy="294504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/>
              <p:nvPr/>
            </p:nvSpPr>
            <p:spPr>
              <a:xfrm>
                <a:off x="1066910" y="4221088"/>
                <a:ext cx="5394717" cy="10979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4221088"/>
                <a:ext cx="5394717" cy="1097947"/>
              </a:xfrm>
              <a:prstGeom prst="flowChartDecision">
                <a:avLst/>
              </a:prstGeom>
              <a:blipFill>
                <a:blip r:embed="rId4"/>
                <a:stretch>
                  <a:fillRect b="-13661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3F1DEF3-83FC-4A05-838C-8F184505FF73}"/>
                  </a:ext>
                </a:extLst>
              </p:cNvPr>
              <p:cNvSpPr/>
              <p:nvPr/>
            </p:nvSpPr>
            <p:spPr>
              <a:xfrm>
                <a:off x="2220481" y="2074309"/>
                <a:ext cx="3087575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Calculate </a:t>
                </a:r>
                <a:r>
                  <a:rPr lang="en-US" altLang="ko-KR" sz="1200" b="1" dirty="0">
                    <a:latin typeface="Cambria Math" panose="02040503050406030204" pitchFamily="18" charset="0"/>
                  </a:rPr>
                  <a:t>Virtual Bandwidth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on VAP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3F1DEF3-83FC-4A05-838C-8F184505F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481" y="2074309"/>
                <a:ext cx="3087575" cy="291875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/>
              <p:nvPr/>
            </p:nvSpPr>
            <p:spPr>
              <a:xfrm>
                <a:off x="1066910" y="5817431"/>
                <a:ext cx="5394717" cy="10979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5817431"/>
                <a:ext cx="5394717" cy="1097947"/>
              </a:xfrm>
              <a:prstGeom prst="flowChartDecision">
                <a:avLst/>
              </a:prstGeom>
              <a:blipFill>
                <a:blip r:embed="rId6"/>
                <a:stretch>
                  <a:fillRect b="-1373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/>
              <p:nvPr/>
            </p:nvSpPr>
            <p:spPr>
              <a:xfrm>
                <a:off x="1429027" y="7468457"/>
                <a:ext cx="4670479" cy="1073111"/>
              </a:xfrm>
              <a:prstGeom prst="flowChartDecision">
                <a:avLst/>
              </a:prstGeom>
              <a:solidFill>
                <a:srgbClr val="FFABAB"/>
              </a:solidFill>
              <a:ln>
                <a:solidFill>
                  <a:srgbClr val="FF0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2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200" i="1" kern="10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027" y="7468457"/>
                <a:ext cx="4670479" cy="1073111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/>
              <p:nvPr/>
            </p:nvSpPr>
            <p:spPr>
              <a:xfrm>
                <a:off x="2872431" y="3489920"/>
                <a:ext cx="1790618" cy="277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with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31" y="3489920"/>
                <a:ext cx="1790618" cy="277192"/>
              </a:xfrm>
              <a:prstGeom prst="rect">
                <a:avLst/>
              </a:prstGeom>
              <a:blipFill>
                <a:blip r:embed="rId8"/>
                <a:stretch>
                  <a:fillRect b="-14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8828AF-E3C8-480F-A7E6-FD274E42408C}"/>
              </a:ext>
            </a:extLst>
          </p:cNvPr>
          <p:cNvCxnSpPr>
            <a:stCxn id="3" idx="2"/>
            <a:endCxn id="45" idx="0"/>
          </p:cNvCxnSpPr>
          <p:nvPr/>
        </p:nvCxnSpPr>
        <p:spPr bwMode="auto">
          <a:xfrm>
            <a:off x="3764268" y="1722600"/>
            <a:ext cx="1" cy="3517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C81704-F4D4-4DFA-BF79-68A739BFFEDE}"/>
              </a:ext>
            </a:extLst>
          </p:cNvPr>
          <p:cNvCxnSpPr>
            <a:stCxn id="45" idx="2"/>
            <a:endCxn id="49" idx="0"/>
          </p:cNvCxnSpPr>
          <p:nvPr/>
        </p:nvCxnSpPr>
        <p:spPr bwMode="auto">
          <a:xfrm>
            <a:off x="3764269" y="2366184"/>
            <a:ext cx="3471" cy="11237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70B2474-8E1B-4857-A210-0C07F7E2A384}"/>
              </a:ext>
            </a:extLst>
          </p:cNvPr>
          <p:cNvCxnSpPr>
            <a:stCxn id="49" idx="2"/>
            <a:endCxn id="7" idx="0"/>
          </p:cNvCxnSpPr>
          <p:nvPr/>
        </p:nvCxnSpPr>
        <p:spPr bwMode="auto">
          <a:xfrm flipH="1">
            <a:off x="3764269" y="3767112"/>
            <a:ext cx="3471" cy="4539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0EADA2-2012-4E8D-9897-B6095BA87E75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 bwMode="auto">
          <a:xfrm>
            <a:off x="3764269" y="5319035"/>
            <a:ext cx="0" cy="4983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A20BD9F-96CC-44A1-A5D4-AD2ED2BA0C42}"/>
              </a:ext>
            </a:extLst>
          </p:cNvPr>
          <p:cNvCxnSpPr>
            <a:cxnSpLocks/>
            <a:stCxn id="47" idx="2"/>
            <a:endCxn id="14" idx="0"/>
          </p:cNvCxnSpPr>
          <p:nvPr/>
        </p:nvCxnSpPr>
        <p:spPr bwMode="auto">
          <a:xfrm flipH="1">
            <a:off x="3764267" y="6915378"/>
            <a:ext cx="2" cy="5530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7096C1-EF4B-4AC9-8A83-196D9E46B9B1}"/>
              </a:ext>
            </a:extLst>
          </p:cNvPr>
          <p:cNvSpPr txBox="1"/>
          <p:nvPr/>
        </p:nvSpPr>
        <p:spPr bwMode="auto">
          <a:xfrm>
            <a:off x="6452572" y="476754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1B359-23B4-445E-8FE9-DBD033941847}"/>
              </a:ext>
            </a:extLst>
          </p:cNvPr>
          <p:cNvSpPr txBox="1"/>
          <p:nvPr/>
        </p:nvSpPr>
        <p:spPr bwMode="auto">
          <a:xfrm>
            <a:off x="3409682" y="5387347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0A07EF-6D6B-4387-A9AA-5B66AE2C8593}"/>
              </a:ext>
            </a:extLst>
          </p:cNvPr>
          <p:cNvSpPr txBox="1"/>
          <p:nvPr/>
        </p:nvSpPr>
        <p:spPr bwMode="auto">
          <a:xfrm>
            <a:off x="3409682" y="7001869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/>
              <p:nvPr/>
            </p:nvSpPr>
            <p:spPr>
              <a:xfrm>
                <a:off x="7469027" y="4010580"/>
                <a:ext cx="72846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7" y="4010580"/>
                <a:ext cx="728469" cy="276999"/>
              </a:xfrm>
              <a:prstGeom prst="rect">
                <a:avLst/>
              </a:prstGeom>
              <a:blipFill>
                <a:blip r:embed="rId9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E9F3FFE-AEC7-4B6C-9B96-36B5BD888807}"/>
              </a:ext>
            </a:extLst>
          </p:cNvPr>
          <p:cNvCxnSpPr>
            <a:stCxn id="7" idx="3"/>
            <a:endCxn id="68" idx="2"/>
          </p:cNvCxnSpPr>
          <p:nvPr/>
        </p:nvCxnSpPr>
        <p:spPr bwMode="auto">
          <a:xfrm flipV="1">
            <a:off x="6461627" y="4287579"/>
            <a:ext cx="1371635" cy="48248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0EE617A-F53A-4AC9-A3F1-76C12F76A7A8}"/>
              </a:ext>
            </a:extLst>
          </p:cNvPr>
          <p:cNvCxnSpPr>
            <a:stCxn id="68" idx="0"/>
            <a:endCxn id="49" idx="3"/>
          </p:cNvCxnSpPr>
          <p:nvPr/>
        </p:nvCxnSpPr>
        <p:spPr bwMode="auto">
          <a:xfrm rot="16200000" flipV="1">
            <a:off x="6057124" y="2234441"/>
            <a:ext cx="382064" cy="317021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/>
              <p:nvPr/>
            </p:nvSpPr>
            <p:spPr>
              <a:xfrm>
                <a:off x="9432958" y="4015686"/>
                <a:ext cx="821443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958" y="4015686"/>
                <a:ext cx="821443" cy="294504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B74E482C-3614-4782-8111-57E7164939C9}"/>
              </a:ext>
            </a:extLst>
          </p:cNvPr>
          <p:cNvCxnSpPr>
            <a:stCxn id="47" idx="3"/>
            <a:endCxn id="75" idx="2"/>
          </p:cNvCxnSpPr>
          <p:nvPr/>
        </p:nvCxnSpPr>
        <p:spPr bwMode="auto">
          <a:xfrm flipV="1">
            <a:off x="6461627" y="4310190"/>
            <a:ext cx="3382053" cy="205621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37C3BE0-FBF6-4715-B63F-C80DD021E890}"/>
              </a:ext>
            </a:extLst>
          </p:cNvPr>
          <p:cNvCxnSpPr>
            <a:cxnSpLocks/>
            <a:stCxn id="75" idx="0"/>
            <a:endCxn id="45" idx="3"/>
          </p:cNvCxnSpPr>
          <p:nvPr/>
        </p:nvCxnSpPr>
        <p:spPr bwMode="auto">
          <a:xfrm rot="16200000" flipV="1">
            <a:off x="6678149" y="850155"/>
            <a:ext cx="1795439" cy="453562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FBBCA0E-05C5-497C-826B-5E411E4B3913}"/>
              </a:ext>
            </a:extLst>
          </p:cNvPr>
          <p:cNvSpPr txBox="1"/>
          <p:nvPr/>
        </p:nvSpPr>
        <p:spPr bwMode="auto">
          <a:xfrm>
            <a:off x="6432947" y="639747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B443A3B-9AF9-4F2F-A6F2-242792A928CA}"/>
              </a:ext>
            </a:extLst>
          </p:cNvPr>
          <p:cNvSpPr/>
          <p:nvPr/>
        </p:nvSpPr>
        <p:spPr>
          <a:xfrm>
            <a:off x="3524456" y="8912641"/>
            <a:ext cx="4796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mbria Math" panose="02040503050406030204" pitchFamily="18" charset="0"/>
              </a:rPr>
              <a:t>END</a:t>
            </a:r>
            <a:endParaRPr lang="ko-KR" altLang="en-US" sz="1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BF037A5-D546-44D2-B00B-879B50EC446A}"/>
              </a:ext>
            </a:extLst>
          </p:cNvPr>
          <p:cNvCxnSpPr>
            <a:cxnSpLocks/>
            <a:stCxn id="14" idx="2"/>
            <a:endCxn id="81" idx="0"/>
          </p:cNvCxnSpPr>
          <p:nvPr/>
        </p:nvCxnSpPr>
        <p:spPr bwMode="auto">
          <a:xfrm flipH="1">
            <a:off x="3764266" y="8541568"/>
            <a:ext cx="1" cy="3710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CB85D89-3661-43BA-8483-CAF3370D1829}"/>
                  </a:ext>
                </a:extLst>
              </p:cNvPr>
              <p:cNvSpPr/>
              <p:nvPr/>
            </p:nvSpPr>
            <p:spPr>
              <a:xfrm>
                <a:off x="1733336" y="2739204"/>
                <a:ext cx="407149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with Virtual Bandwidth and Lagrange Multiplier</a:t>
                </a:r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CB85D89-3661-43BA-8483-CAF3370D1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36" y="2739204"/>
                <a:ext cx="4071499" cy="276999"/>
              </a:xfrm>
              <a:prstGeom prst="rect">
                <a:avLst/>
              </a:prstGeom>
              <a:blipFill>
                <a:blip r:embed="rId11"/>
                <a:stretch>
                  <a:fillRect b="-14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807C3B0E-ECBF-454F-8F67-71662E155DC7}"/>
              </a:ext>
            </a:extLst>
          </p:cNvPr>
          <p:cNvSpPr/>
          <p:nvPr/>
        </p:nvSpPr>
        <p:spPr>
          <a:xfrm>
            <a:off x="4630293" y="7329957"/>
            <a:ext cx="622966" cy="276999"/>
          </a:xfrm>
          <a:prstGeom prst="wedgeRectCallout">
            <a:avLst>
              <a:gd name="adj1" fmla="val -70303"/>
              <a:gd name="adj2" fmla="val 112306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Cambria Math" panose="02040503050406030204" pitchFamily="18" charset="0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18506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35689E-6387-4B63-ABAF-E0EC88775924}"/>
              </a:ext>
            </a:extLst>
          </p:cNvPr>
          <p:cNvSpPr/>
          <p:nvPr/>
        </p:nvSpPr>
        <p:spPr>
          <a:xfrm>
            <a:off x="251520" y="3628516"/>
            <a:ext cx="9124190" cy="4769036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/>
              <p:nvPr/>
            </p:nvSpPr>
            <p:spPr>
              <a:xfrm>
                <a:off x="3275191" y="1428096"/>
                <a:ext cx="978153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191" y="1428096"/>
                <a:ext cx="978153" cy="294504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/>
              <p:nvPr/>
            </p:nvSpPr>
            <p:spPr>
              <a:xfrm>
                <a:off x="1066910" y="4221088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4221088"/>
                <a:ext cx="5394717" cy="640682"/>
              </a:xfrm>
              <a:prstGeom prst="flowChartDecision">
                <a:avLst/>
              </a:prstGeom>
              <a:blipFill>
                <a:blip r:embed="rId4"/>
                <a:stretch>
                  <a:fillRect t="-9259" b="-40741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3F1DEF3-83FC-4A05-838C-8F184505FF73}"/>
                  </a:ext>
                </a:extLst>
              </p:cNvPr>
              <p:cNvSpPr/>
              <p:nvPr/>
            </p:nvSpPr>
            <p:spPr>
              <a:xfrm>
                <a:off x="2220481" y="2074309"/>
                <a:ext cx="3087575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Calculate </a:t>
                </a:r>
                <a:r>
                  <a:rPr lang="en-US" altLang="ko-KR" sz="1200" b="1" dirty="0">
                    <a:latin typeface="Cambria Math" panose="02040503050406030204" pitchFamily="18" charset="0"/>
                  </a:rPr>
                  <a:t>Virtual Bandwidth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on VAP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3F1DEF3-83FC-4A05-838C-8F184505F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481" y="2074309"/>
                <a:ext cx="3087575" cy="291875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/>
              <p:nvPr/>
            </p:nvSpPr>
            <p:spPr>
              <a:xfrm>
                <a:off x="1066910" y="6525344"/>
                <a:ext cx="5394717" cy="10979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6525344"/>
                <a:ext cx="5394717" cy="1097947"/>
              </a:xfrm>
              <a:prstGeom prst="flowChartDecision">
                <a:avLst/>
              </a:prstGeom>
              <a:blipFill>
                <a:blip r:embed="rId6"/>
                <a:stretch>
                  <a:fillRect b="-13661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/>
              <p:nvPr/>
            </p:nvSpPr>
            <p:spPr>
              <a:xfrm>
                <a:off x="7020272" y="4015686"/>
                <a:ext cx="4670479" cy="1073111"/>
              </a:xfrm>
              <a:prstGeom prst="flowChartDecision">
                <a:avLst/>
              </a:prstGeom>
              <a:solidFill>
                <a:srgbClr val="FFABAB"/>
              </a:solidFill>
              <a:ln>
                <a:solidFill>
                  <a:srgbClr val="FF0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2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200" i="1" kern="10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4015686"/>
                <a:ext cx="4670479" cy="1073111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/>
              <p:nvPr/>
            </p:nvSpPr>
            <p:spPr>
              <a:xfrm>
                <a:off x="2872431" y="3489920"/>
                <a:ext cx="1790618" cy="277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with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31" y="3489920"/>
                <a:ext cx="1790618" cy="277192"/>
              </a:xfrm>
              <a:prstGeom prst="rect">
                <a:avLst/>
              </a:prstGeom>
              <a:blipFill>
                <a:blip r:embed="rId8"/>
                <a:stretch>
                  <a:fillRect b="-14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8828AF-E3C8-480F-A7E6-FD274E42408C}"/>
              </a:ext>
            </a:extLst>
          </p:cNvPr>
          <p:cNvCxnSpPr>
            <a:stCxn id="3" idx="2"/>
            <a:endCxn id="45" idx="0"/>
          </p:cNvCxnSpPr>
          <p:nvPr/>
        </p:nvCxnSpPr>
        <p:spPr bwMode="auto">
          <a:xfrm>
            <a:off x="3764268" y="1722600"/>
            <a:ext cx="1" cy="3517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C81704-F4D4-4DFA-BF79-68A739BFFEDE}"/>
              </a:ext>
            </a:extLst>
          </p:cNvPr>
          <p:cNvCxnSpPr>
            <a:stCxn id="45" idx="2"/>
            <a:endCxn id="49" idx="0"/>
          </p:cNvCxnSpPr>
          <p:nvPr/>
        </p:nvCxnSpPr>
        <p:spPr bwMode="auto">
          <a:xfrm>
            <a:off x="3764269" y="2366184"/>
            <a:ext cx="3471" cy="11237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70B2474-8E1B-4857-A210-0C07F7E2A384}"/>
              </a:ext>
            </a:extLst>
          </p:cNvPr>
          <p:cNvCxnSpPr>
            <a:stCxn id="49" idx="2"/>
            <a:endCxn id="7" idx="0"/>
          </p:cNvCxnSpPr>
          <p:nvPr/>
        </p:nvCxnSpPr>
        <p:spPr bwMode="auto">
          <a:xfrm flipH="1">
            <a:off x="3764269" y="3767112"/>
            <a:ext cx="3471" cy="4539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7096C1-EF4B-4AC9-8A83-196D9E46B9B1}"/>
              </a:ext>
            </a:extLst>
          </p:cNvPr>
          <p:cNvSpPr txBox="1"/>
          <p:nvPr/>
        </p:nvSpPr>
        <p:spPr bwMode="auto">
          <a:xfrm>
            <a:off x="6529192" y="4563697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1B359-23B4-445E-8FE9-DBD033941847}"/>
              </a:ext>
            </a:extLst>
          </p:cNvPr>
          <p:cNvSpPr txBox="1"/>
          <p:nvPr/>
        </p:nvSpPr>
        <p:spPr bwMode="auto">
          <a:xfrm>
            <a:off x="3764265" y="492856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0A07EF-6D6B-4387-A9AA-5B66AE2C8593}"/>
              </a:ext>
            </a:extLst>
          </p:cNvPr>
          <p:cNvSpPr txBox="1"/>
          <p:nvPr/>
        </p:nvSpPr>
        <p:spPr bwMode="auto">
          <a:xfrm>
            <a:off x="3764265" y="604054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/>
              <p:nvPr/>
            </p:nvSpPr>
            <p:spPr>
              <a:xfrm>
                <a:off x="12314790" y="4425197"/>
                <a:ext cx="72846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790" y="4425197"/>
                <a:ext cx="728469" cy="276999"/>
              </a:xfrm>
              <a:prstGeom prst="rect">
                <a:avLst/>
              </a:prstGeom>
              <a:blipFill>
                <a:blip r:embed="rId9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/>
              <p:nvPr/>
            </p:nvSpPr>
            <p:spPr>
              <a:xfrm>
                <a:off x="14220297" y="4394177"/>
                <a:ext cx="821443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297" y="4394177"/>
                <a:ext cx="821443" cy="294504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2FBBCA0E-05C5-497C-826B-5E411E4B3913}"/>
              </a:ext>
            </a:extLst>
          </p:cNvPr>
          <p:cNvSpPr txBox="1"/>
          <p:nvPr/>
        </p:nvSpPr>
        <p:spPr bwMode="auto">
          <a:xfrm>
            <a:off x="9384263" y="510322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B443A3B-9AF9-4F2F-A6F2-242792A928CA}"/>
              </a:ext>
            </a:extLst>
          </p:cNvPr>
          <p:cNvSpPr/>
          <p:nvPr/>
        </p:nvSpPr>
        <p:spPr>
          <a:xfrm>
            <a:off x="9139161" y="7677472"/>
            <a:ext cx="4796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mbria Math" panose="02040503050406030204" pitchFamily="18" charset="0"/>
              </a:rPr>
              <a:t>END</a:t>
            </a:r>
            <a:endParaRPr lang="ko-KR" altLang="en-US" sz="1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CB85D89-3661-43BA-8483-CAF3370D1829}"/>
                  </a:ext>
                </a:extLst>
              </p:cNvPr>
              <p:cNvSpPr/>
              <p:nvPr/>
            </p:nvSpPr>
            <p:spPr>
              <a:xfrm>
                <a:off x="1733336" y="2739204"/>
                <a:ext cx="407149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with Virtual Bandwidth and Lagrange Multiplier</a:t>
                </a:r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CB85D89-3661-43BA-8483-CAF3370D1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36" y="2739204"/>
                <a:ext cx="4071499" cy="276999"/>
              </a:xfrm>
              <a:prstGeom prst="rect">
                <a:avLst/>
              </a:prstGeom>
              <a:blipFill>
                <a:blip r:embed="rId11"/>
                <a:stretch>
                  <a:fillRect b="-14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807C3B0E-ECBF-454F-8F67-71662E155DC7}"/>
              </a:ext>
            </a:extLst>
          </p:cNvPr>
          <p:cNvSpPr/>
          <p:nvPr/>
        </p:nvSpPr>
        <p:spPr>
          <a:xfrm>
            <a:off x="10192867" y="3894691"/>
            <a:ext cx="622966" cy="276999"/>
          </a:xfrm>
          <a:prstGeom prst="wedgeRectCallout">
            <a:avLst>
              <a:gd name="adj1" fmla="val -70303"/>
              <a:gd name="adj2" fmla="val 112306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Cambria Math" panose="02040503050406030204" pitchFamily="18" charset="0"/>
              </a:rPr>
              <a:t>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순서도: 판단 31">
                <a:extLst>
                  <a:ext uri="{FF2B5EF4-FFF2-40B4-BE49-F238E27FC236}">
                    <a16:creationId xmlns:a16="http://schemas.microsoft.com/office/drawing/2014/main" id="{584F840C-9A1C-4DA3-BB06-34298DB6E5CB}"/>
                  </a:ext>
                </a:extLst>
              </p:cNvPr>
              <p:cNvSpPr/>
              <p:nvPr/>
            </p:nvSpPr>
            <p:spPr>
              <a:xfrm>
                <a:off x="1066910" y="5373216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순서도: 판단 31">
                <a:extLst>
                  <a:ext uri="{FF2B5EF4-FFF2-40B4-BE49-F238E27FC236}">
                    <a16:creationId xmlns:a16="http://schemas.microsoft.com/office/drawing/2014/main" id="{584F840C-9A1C-4DA3-BB06-34298DB6E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5373216"/>
                <a:ext cx="5394717" cy="640682"/>
              </a:xfrm>
              <a:prstGeom prst="flowChartDecision">
                <a:avLst/>
              </a:prstGeom>
              <a:blipFill>
                <a:blip r:embed="rId12"/>
                <a:stretch>
                  <a:fillRect t="-9259" b="-40741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7CAD62-3626-4078-A6DF-9311EF51D167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 bwMode="auto">
          <a:xfrm>
            <a:off x="3764269" y="4861770"/>
            <a:ext cx="0" cy="5114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CFC8116-6868-4087-97AE-6BEDA3601ED8}"/>
              </a:ext>
            </a:extLst>
          </p:cNvPr>
          <p:cNvCxnSpPr>
            <a:stCxn id="32" idx="2"/>
            <a:endCxn id="47" idx="0"/>
          </p:cNvCxnSpPr>
          <p:nvPr/>
        </p:nvCxnSpPr>
        <p:spPr bwMode="auto">
          <a:xfrm>
            <a:off x="3764269" y="6013898"/>
            <a:ext cx="0" cy="5114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FFA9A4-4A81-466C-9DD7-2794A7C93939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 bwMode="auto">
          <a:xfrm>
            <a:off x="6461627" y="4541429"/>
            <a:ext cx="558645" cy="108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A1BD42F-56B2-4C5B-8E95-6859E8F91069}"/>
              </a:ext>
            </a:extLst>
          </p:cNvPr>
          <p:cNvCxnSpPr>
            <a:cxnSpLocks/>
            <a:stCxn id="14" idx="2"/>
            <a:endCxn id="81" idx="0"/>
          </p:cNvCxnSpPr>
          <p:nvPr/>
        </p:nvCxnSpPr>
        <p:spPr bwMode="auto">
          <a:xfrm>
            <a:off x="9355512" y="5088797"/>
            <a:ext cx="23459" cy="25886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C8D9F75-5F1D-4F5F-A0FF-A0CB6D4D8ED4}"/>
              </a:ext>
            </a:extLst>
          </p:cNvPr>
          <p:cNvCxnSpPr>
            <a:stCxn id="14" idx="3"/>
            <a:endCxn id="68" idx="1"/>
          </p:cNvCxnSpPr>
          <p:nvPr/>
        </p:nvCxnSpPr>
        <p:spPr bwMode="auto">
          <a:xfrm>
            <a:off x="11690751" y="4552242"/>
            <a:ext cx="624039" cy="114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60EB1FF-FF14-4407-966F-E342EF31818E}"/>
              </a:ext>
            </a:extLst>
          </p:cNvPr>
          <p:cNvSpPr txBox="1"/>
          <p:nvPr/>
        </p:nvSpPr>
        <p:spPr bwMode="auto">
          <a:xfrm>
            <a:off x="11778256" y="4557969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E1CDE28-47C9-4C80-8A28-8035A3564EED}"/>
              </a:ext>
            </a:extLst>
          </p:cNvPr>
          <p:cNvCxnSpPr>
            <a:stCxn id="68" idx="0"/>
            <a:endCxn id="49" idx="3"/>
          </p:cNvCxnSpPr>
          <p:nvPr/>
        </p:nvCxnSpPr>
        <p:spPr bwMode="auto">
          <a:xfrm rot="16200000" flipV="1">
            <a:off x="8272697" y="18869"/>
            <a:ext cx="796681" cy="801597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911B224-E914-4E41-9778-83C0540A2B06}"/>
              </a:ext>
            </a:extLst>
          </p:cNvPr>
          <p:cNvCxnSpPr>
            <a:stCxn id="32" idx="3"/>
            <a:endCxn id="68" idx="2"/>
          </p:cNvCxnSpPr>
          <p:nvPr/>
        </p:nvCxnSpPr>
        <p:spPr bwMode="auto">
          <a:xfrm flipV="1">
            <a:off x="6461627" y="4702196"/>
            <a:ext cx="6217398" cy="99136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AF72C5C-2493-46F2-87AD-07D766CEB0B3}"/>
              </a:ext>
            </a:extLst>
          </p:cNvPr>
          <p:cNvSpPr txBox="1"/>
          <p:nvPr/>
        </p:nvSpPr>
        <p:spPr bwMode="auto">
          <a:xfrm>
            <a:off x="6529192" y="5695452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1E2A020-D4C9-4A89-A80F-46FEDCE55074}"/>
              </a:ext>
            </a:extLst>
          </p:cNvPr>
          <p:cNvCxnSpPr>
            <a:stCxn id="47" idx="3"/>
            <a:endCxn id="75" idx="2"/>
          </p:cNvCxnSpPr>
          <p:nvPr/>
        </p:nvCxnSpPr>
        <p:spPr bwMode="auto">
          <a:xfrm flipV="1">
            <a:off x="6461627" y="4688681"/>
            <a:ext cx="8169392" cy="2385637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F2246E5-051E-482E-AAA9-E5ED53C2F911}"/>
              </a:ext>
            </a:extLst>
          </p:cNvPr>
          <p:cNvCxnSpPr>
            <a:stCxn id="75" idx="0"/>
            <a:endCxn id="45" idx="3"/>
          </p:cNvCxnSpPr>
          <p:nvPr/>
        </p:nvCxnSpPr>
        <p:spPr bwMode="auto">
          <a:xfrm rot="16200000" flipV="1">
            <a:off x="8882573" y="-1354270"/>
            <a:ext cx="2173930" cy="93229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D6B2DA-F1F9-4D86-9373-0B5ADBFD2B6B}"/>
              </a:ext>
            </a:extLst>
          </p:cNvPr>
          <p:cNvSpPr txBox="1"/>
          <p:nvPr/>
        </p:nvSpPr>
        <p:spPr bwMode="auto">
          <a:xfrm>
            <a:off x="6524750" y="7103722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4547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5563612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35689E-6387-4B63-ABAF-E0EC88775924}"/>
              </a:ext>
            </a:extLst>
          </p:cNvPr>
          <p:cNvSpPr/>
          <p:nvPr/>
        </p:nvSpPr>
        <p:spPr>
          <a:xfrm>
            <a:off x="251520" y="3628516"/>
            <a:ext cx="9124190" cy="4769036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/>
              <p:nvPr/>
            </p:nvSpPr>
            <p:spPr>
              <a:xfrm>
                <a:off x="3074819" y="1428096"/>
                <a:ext cx="1378904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19" y="1428096"/>
                <a:ext cx="1378904" cy="294504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/>
              <p:nvPr/>
            </p:nvSpPr>
            <p:spPr>
              <a:xfrm>
                <a:off x="1066910" y="5884662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5884662"/>
                <a:ext cx="5394717" cy="640682"/>
              </a:xfrm>
              <a:prstGeom prst="flowChartDecision">
                <a:avLst/>
              </a:prstGeom>
              <a:blipFill>
                <a:blip r:embed="rId4"/>
                <a:stretch>
                  <a:fillRect t="-9346" b="-4205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/>
              <p:nvPr/>
            </p:nvSpPr>
            <p:spPr>
              <a:xfrm>
                <a:off x="1066910" y="3339165"/>
                <a:ext cx="5394717" cy="10979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3339165"/>
                <a:ext cx="5394717" cy="1097947"/>
              </a:xfrm>
              <a:prstGeom prst="flowChartDecision">
                <a:avLst/>
              </a:prstGeom>
              <a:blipFill>
                <a:blip r:embed="rId5"/>
                <a:stretch>
                  <a:fillRect b="-1373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/>
              <p:nvPr/>
            </p:nvSpPr>
            <p:spPr>
              <a:xfrm>
                <a:off x="7318345" y="5664943"/>
                <a:ext cx="4670479" cy="1073111"/>
              </a:xfrm>
              <a:prstGeom prst="flowChartDecision">
                <a:avLst/>
              </a:prstGeom>
              <a:solidFill>
                <a:srgbClr val="FFABAB"/>
              </a:solidFill>
              <a:ln>
                <a:solidFill>
                  <a:srgbClr val="FF0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2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200" i="1" kern="10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345" y="5664943"/>
                <a:ext cx="4670479" cy="1073111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/>
              <p:nvPr/>
            </p:nvSpPr>
            <p:spPr>
              <a:xfrm>
                <a:off x="2223951" y="2629515"/>
                <a:ext cx="3087577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Calculate </a:t>
                </a:r>
                <a:r>
                  <a:rPr lang="en-US" altLang="ko-KR" sz="1200" b="1" dirty="0">
                    <a:latin typeface="Cambria Math" panose="02040503050406030204" pitchFamily="18" charset="0"/>
                  </a:rPr>
                  <a:t>Virtual Bandwidth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on VAP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51" y="2629515"/>
                <a:ext cx="3087577" cy="291875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8828AF-E3C8-480F-A7E6-FD274E42408C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 bwMode="auto">
          <a:xfrm>
            <a:off x="3764271" y="1722600"/>
            <a:ext cx="4815" cy="2662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7096C1-EF4B-4AC9-8A83-196D9E46B9B1}"/>
              </a:ext>
            </a:extLst>
          </p:cNvPr>
          <p:cNvSpPr txBox="1"/>
          <p:nvPr/>
        </p:nvSpPr>
        <p:spPr bwMode="auto">
          <a:xfrm>
            <a:off x="6529192" y="394408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1B359-23B4-445E-8FE9-DBD033941847}"/>
              </a:ext>
            </a:extLst>
          </p:cNvPr>
          <p:cNvSpPr txBox="1"/>
          <p:nvPr/>
        </p:nvSpPr>
        <p:spPr bwMode="auto">
          <a:xfrm>
            <a:off x="3785368" y="445182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/>
              <p:nvPr/>
            </p:nvSpPr>
            <p:spPr>
              <a:xfrm>
                <a:off x="12340475" y="3143248"/>
                <a:ext cx="72846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475" y="3143248"/>
                <a:ext cx="728469" cy="276999"/>
              </a:xfrm>
              <a:prstGeom prst="rect">
                <a:avLst/>
              </a:prstGeom>
              <a:blipFill>
                <a:blip r:embed="rId8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/>
              <p:nvPr/>
            </p:nvSpPr>
            <p:spPr>
              <a:xfrm>
                <a:off x="7020272" y="3134496"/>
                <a:ext cx="821443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134496"/>
                <a:ext cx="821443" cy="294504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직사각형 80">
            <a:extLst>
              <a:ext uri="{FF2B5EF4-FFF2-40B4-BE49-F238E27FC236}">
                <a16:creationId xmlns:a16="http://schemas.microsoft.com/office/drawing/2014/main" id="{0B443A3B-9AF9-4F2F-A6F2-242792A928CA}"/>
              </a:ext>
            </a:extLst>
          </p:cNvPr>
          <p:cNvSpPr/>
          <p:nvPr/>
        </p:nvSpPr>
        <p:spPr>
          <a:xfrm>
            <a:off x="9413774" y="7598839"/>
            <a:ext cx="4796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mbria Math" panose="02040503050406030204" pitchFamily="18" charset="0"/>
              </a:rPr>
              <a:t>END</a:t>
            </a:r>
            <a:endParaRPr lang="ko-KR" altLang="en-US" sz="1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CB85D89-3661-43BA-8483-CAF3370D1829}"/>
                  </a:ext>
                </a:extLst>
              </p:cNvPr>
              <p:cNvSpPr/>
              <p:nvPr/>
            </p:nvSpPr>
            <p:spPr>
              <a:xfrm>
                <a:off x="2871115" y="1988840"/>
                <a:ext cx="1795941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with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CB85D89-3661-43BA-8483-CAF3370D1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115" y="1988840"/>
                <a:ext cx="1795941" cy="276999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순서도: 판단 31">
                <a:extLst>
                  <a:ext uri="{FF2B5EF4-FFF2-40B4-BE49-F238E27FC236}">
                    <a16:creationId xmlns:a16="http://schemas.microsoft.com/office/drawing/2014/main" id="{584F840C-9A1C-4DA3-BB06-34298DB6E5CB}"/>
                  </a:ext>
                </a:extLst>
              </p:cNvPr>
              <p:cNvSpPr/>
              <p:nvPr/>
            </p:nvSpPr>
            <p:spPr>
              <a:xfrm>
                <a:off x="1066910" y="4804542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순서도: 판단 31">
                <a:extLst>
                  <a:ext uri="{FF2B5EF4-FFF2-40B4-BE49-F238E27FC236}">
                    <a16:creationId xmlns:a16="http://schemas.microsoft.com/office/drawing/2014/main" id="{584F840C-9A1C-4DA3-BB06-34298DB6E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4804542"/>
                <a:ext cx="5394717" cy="640682"/>
              </a:xfrm>
              <a:prstGeom prst="flowChartDecision">
                <a:avLst/>
              </a:prstGeom>
              <a:blipFill>
                <a:blip r:embed="rId11"/>
                <a:stretch>
                  <a:fillRect t="-10280" b="-41121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A1BD42F-56B2-4C5B-8E95-6859E8F91069}"/>
              </a:ext>
            </a:extLst>
          </p:cNvPr>
          <p:cNvCxnSpPr>
            <a:cxnSpLocks/>
            <a:stCxn id="14" idx="2"/>
            <a:endCxn id="81" idx="0"/>
          </p:cNvCxnSpPr>
          <p:nvPr/>
        </p:nvCxnSpPr>
        <p:spPr bwMode="auto">
          <a:xfrm flipH="1">
            <a:off x="9653584" y="6738054"/>
            <a:ext cx="1" cy="8607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AF72C5C-2493-46F2-87AD-07D766CEB0B3}"/>
              </a:ext>
            </a:extLst>
          </p:cNvPr>
          <p:cNvSpPr txBox="1"/>
          <p:nvPr/>
        </p:nvSpPr>
        <p:spPr bwMode="auto">
          <a:xfrm>
            <a:off x="6529192" y="5157192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1E2A020-D4C9-4A89-A80F-46FEDCE55074}"/>
              </a:ext>
            </a:extLst>
          </p:cNvPr>
          <p:cNvCxnSpPr>
            <a:stCxn id="47" idx="3"/>
            <a:endCxn id="75" idx="2"/>
          </p:cNvCxnSpPr>
          <p:nvPr/>
        </p:nvCxnSpPr>
        <p:spPr bwMode="auto">
          <a:xfrm flipV="1">
            <a:off x="6461627" y="3429000"/>
            <a:ext cx="969367" cy="45913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D6B2DA-F1F9-4D86-9373-0B5ADBFD2B6B}"/>
              </a:ext>
            </a:extLst>
          </p:cNvPr>
          <p:cNvSpPr txBox="1"/>
          <p:nvPr/>
        </p:nvSpPr>
        <p:spPr bwMode="auto">
          <a:xfrm>
            <a:off x="6524750" y="625065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BED644-C4E3-4CBF-AE1B-4B7E502E008A}"/>
              </a:ext>
            </a:extLst>
          </p:cNvPr>
          <p:cNvCxnSpPr>
            <a:stCxn id="30" idx="2"/>
            <a:endCxn id="49" idx="0"/>
          </p:cNvCxnSpPr>
          <p:nvPr/>
        </p:nvCxnSpPr>
        <p:spPr bwMode="auto">
          <a:xfrm flipH="1">
            <a:off x="3767740" y="2265839"/>
            <a:ext cx="1346" cy="3636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DD20C2-1AFD-432B-81DC-1AD0ED0BBB78}"/>
              </a:ext>
            </a:extLst>
          </p:cNvPr>
          <p:cNvCxnSpPr>
            <a:stCxn id="49" idx="2"/>
            <a:endCxn id="47" idx="0"/>
          </p:cNvCxnSpPr>
          <p:nvPr/>
        </p:nvCxnSpPr>
        <p:spPr bwMode="auto">
          <a:xfrm flipH="1">
            <a:off x="3764269" y="2921390"/>
            <a:ext cx="3471" cy="4177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283CF48-40E1-44E3-B295-B22753193D42}"/>
              </a:ext>
            </a:extLst>
          </p:cNvPr>
          <p:cNvCxnSpPr>
            <a:stCxn id="75" idx="0"/>
            <a:endCxn id="49" idx="3"/>
          </p:cNvCxnSpPr>
          <p:nvPr/>
        </p:nvCxnSpPr>
        <p:spPr bwMode="auto">
          <a:xfrm rot="16200000" flipV="1">
            <a:off x="6191740" y="1895242"/>
            <a:ext cx="359043" cy="211946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84C0988-92A8-4314-A306-4CB5CC6890B2}"/>
              </a:ext>
            </a:extLst>
          </p:cNvPr>
          <p:cNvCxnSpPr>
            <a:endCxn id="32" idx="0"/>
          </p:cNvCxnSpPr>
          <p:nvPr/>
        </p:nvCxnSpPr>
        <p:spPr bwMode="auto">
          <a:xfrm>
            <a:off x="3764265" y="4437112"/>
            <a:ext cx="4" cy="3674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A7C5F04-08EA-4B22-BCA8-EBE67CCD0365}"/>
              </a:ext>
            </a:extLst>
          </p:cNvPr>
          <p:cNvCxnSpPr>
            <a:stCxn id="32" idx="2"/>
          </p:cNvCxnSpPr>
          <p:nvPr/>
        </p:nvCxnSpPr>
        <p:spPr bwMode="auto">
          <a:xfrm flipH="1">
            <a:off x="3764265" y="5445224"/>
            <a:ext cx="4" cy="4394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AA84776-FD0F-40F1-8FAE-AED8EF544AD3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 bwMode="auto">
          <a:xfrm flipV="1">
            <a:off x="6461627" y="6201499"/>
            <a:ext cx="856718" cy="35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D7B9AF9-AD6C-44E2-B36E-F3A5DA9D7B34}"/>
              </a:ext>
            </a:extLst>
          </p:cNvPr>
          <p:cNvCxnSpPr>
            <a:stCxn id="32" idx="3"/>
            <a:endCxn id="68" idx="2"/>
          </p:cNvCxnSpPr>
          <p:nvPr/>
        </p:nvCxnSpPr>
        <p:spPr bwMode="auto">
          <a:xfrm flipV="1">
            <a:off x="6461627" y="3420247"/>
            <a:ext cx="6243083" cy="170463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D7489B1-6221-49B8-81D1-262AEC48EB08}"/>
              </a:ext>
            </a:extLst>
          </p:cNvPr>
          <p:cNvCxnSpPr>
            <a:stCxn id="68" idx="0"/>
            <a:endCxn id="30" idx="3"/>
          </p:cNvCxnSpPr>
          <p:nvPr/>
        </p:nvCxnSpPr>
        <p:spPr bwMode="auto">
          <a:xfrm rot="16200000" flipV="1">
            <a:off x="8177929" y="-1383533"/>
            <a:ext cx="1015908" cy="803765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6A8E4F4-E760-4D8E-815B-456CEA0F0EA6}"/>
              </a:ext>
            </a:extLst>
          </p:cNvPr>
          <p:cNvCxnSpPr>
            <a:stCxn id="14" idx="3"/>
            <a:endCxn id="68" idx="2"/>
          </p:cNvCxnSpPr>
          <p:nvPr/>
        </p:nvCxnSpPr>
        <p:spPr bwMode="auto">
          <a:xfrm flipV="1">
            <a:off x="11988824" y="3420247"/>
            <a:ext cx="715886" cy="27812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413E01F-4FCD-408B-931F-EB95488699B1}"/>
              </a:ext>
            </a:extLst>
          </p:cNvPr>
          <p:cNvSpPr txBox="1"/>
          <p:nvPr/>
        </p:nvSpPr>
        <p:spPr bwMode="auto">
          <a:xfrm>
            <a:off x="3779766" y="552826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0964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78502-9CDB-4101-8E89-F983B64C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5A334-3D8E-47AD-996A-69009724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구현해보고</a:t>
            </a:r>
            <a:r>
              <a:rPr lang="en-US" altLang="ko-KR" dirty="0"/>
              <a:t> </a:t>
            </a:r>
            <a:r>
              <a:rPr lang="ko-KR" altLang="en-US" dirty="0"/>
              <a:t>순서도 둘 중 어느 것이 빠른 지 판단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 문 거르는 건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r>
              <a:rPr lang="en-US" altLang="ko-KR" dirty="0"/>
              <a:t>1) 2) 3) adjust</a:t>
            </a:r>
            <a:r>
              <a:rPr lang="ko-KR" altLang="en-US" dirty="0"/>
              <a:t> 하는 것 부연 설명 추가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C8E75-C538-4C71-B582-DA1A1312F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221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9346</TotalTime>
  <Words>426</Words>
  <Application>Microsoft Office PowerPoint</Application>
  <PresentationFormat>화면 슬라이드 쇼(4:3)</PresentationFormat>
  <Paragraphs>106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Arial</vt:lpstr>
      <vt:lpstr>Cambria Math</vt:lpstr>
      <vt:lpstr>Wingdings</vt:lpstr>
      <vt:lpstr>pres</vt:lpstr>
      <vt:lpstr>Algorithm</vt:lpstr>
      <vt:lpstr>Algorithm</vt:lpstr>
      <vt:lpstr>Algorithm</vt:lpstr>
      <vt:lpstr>Algorithm</vt:lpstr>
      <vt:lpstr>Algorithm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421</cp:revision>
  <dcterms:created xsi:type="dcterms:W3CDTF">2020-01-02T02:20:46Z</dcterms:created>
  <dcterms:modified xsi:type="dcterms:W3CDTF">2020-02-12T01:15:47Z</dcterms:modified>
</cp:coreProperties>
</file>