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4"/>
  </p:notesMasterIdLst>
  <p:handoutMasterIdLst>
    <p:handoutMasterId r:id="rId25"/>
  </p:handoutMasterIdLst>
  <p:sldIdLst>
    <p:sldId id="849" r:id="rId2"/>
    <p:sldId id="1278" r:id="rId3"/>
    <p:sldId id="1281" r:id="rId4"/>
    <p:sldId id="1282" r:id="rId5"/>
    <p:sldId id="1283" r:id="rId6"/>
    <p:sldId id="1284" r:id="rId7"/>
    <p:sldId id="1285" r:id="rId8"/>
    <p:sldId id="1287" r:id="rId9"/>
    <p:sldId id="1289" r:id="rId10"/>
    <p:sldId id="1290" r:id="rId11"/>
    <p:sldId id="1288" r:id="rId12"/>
    <p:sldId id="1291" r:id="rId13"/>
    <p:sldId id="1279" r:id="rId14"/>
    <p:sldId id="1298" r:id="rId15"/>
    <p:sldId id="1299" r:id="rId16"/>
    <p:sldId id="1300" r:id="rId17"/>
    <p:sldId id="1301" r:id="rId18"/>
    <p:sldId id="1295" r:id="rId19"/>
    <p:sldId id="1302" r:id="rId20"/>
    <p:sldId id="1269" r:id="rId21"/>
    <p:sldId id="1276" r:id="rId22"/>
    <p:sldId id="1264" r:id="rId2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FF"/>
    <a:srgbClr val="CC99FF"/>
    <a:srgbClr val="99CCFF"/>
    <a:srgbClr val="3399FF"/>
    <a:srgbClr val="6699FF"/>
    <a:srgbClr val="CC00FF"/>
    <a:srgbClr val="FF6699"/>
    <a:srgbClr val="FF6600"/>
    <a:srgbClr val="FF00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85480" autoAdjust="0"/>
  </p:normalViewPr>
  <p:slideViewPr>
    <p:cSldViewPr>
      <p:cViewPr varScale="1">
        <p:scale>
          <a:sx n="74" d="100"/>
          <a:sy n="74" d="100"/>
        </p:scale>
        <p:origin x="-1786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오늘 발표 드릴 내용은 알고리즘에 관한 내용을 정리했습니다</a:t>
            </a:r>
            <a:r>
              <a:rPr lang="en-US" altLang="ko-KR" dirty="0"/>
              <a:t>.</a:t>
            </a:r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944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575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575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575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Proportional</a:t>
            </a:r>
            <a:r>
              <a:rPr lang="en-US" altLang="ko-KR" baseline="0" dirty="0" smtClean="0"/>
              <a:t> Fairness </a:t>
            </a:r>
            <a:r>
              <a:rPr lang="ko-KR" altLang="en-US" baseline="0" dirty="0" smtClean="0"/>
              <a:t>보장하기 위해 </a:t>
            </a:r>
            <a:r>
              <a:rPr lang="en-US" altLang="ko-KR" baseline="0" dirty="0" smtClean="0"/>
              <a:t>Log </a:t>
            </a:r>
            <a:r>
              <a:rPr lang="ko-KR" altLang="en-US" baseline="0" dirty="0" smtClean="0"/>
              <a:t>함수 사용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5213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2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79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2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79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2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79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2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람다와 </a:t>
            </a: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x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에 관해 설명</a:t>
            </a: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79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 smtClean="0">
                <a:solidFill>
                  <a:srgbClr val="FF0000"/>
                </a:solidFill>
              </a:rPr>
              <a:t>2</a:t>
            </a:r>
            <a:r>
              <a:rPr lang="ko-KR" altLang="en-US" sz="1200" b="0" dirty="0" smtClean="0">
                <a:solidFill>
                  <a:srgbClr val="FF0000"/>
                </a:solidFill>
              </a:rPr>
              <a:t>분</a:t>
            </a:r>
            <a:endParaRPr lang="en-US" altLang="ko-KR" sz="1200" b="0" dirty="0" smtClean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 smtClean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 smtClean="0">
                <a:solidFill>
                  <a:srgbClr val="FF0000"/>
                </a:solidFill>
              </a:rPr>
              <a:t>Optimal solution </a:t>
            </a:r>
            <a:r>
              <a:rPr lang="ko-KR" altLang="en-US" sz="1200" b="0" dirty="0" smtClean="0">
                <a:solidFill>
                  <a:srgbClr val="FF0000"/>
                </a:solidFill>
              </a:rPr>
              <a:t>풀기 위해 </a:t>
            </a:r>
            <a:r>
              <a:rPr lang="en-US" altLang="ko-KR" sz="1200" b="0" dirty="0" smtClean="0">
                <a:solidFill>
                  <a:srgbClr val="FF0000"/>
                </a:solidFill>
              </a:rPr>
              <a:t>Lagrange</a:t>
            </a:r>
            <a:r>
              <a:rPr lang="en-US" altLang="ko-KR" sz="1200" b="0" baseline="0" dirty="0" smtClean="0">
                <a:solidFill>
                  <a:srgbClr val="FF0000"/>
                </a:solidFill>
              </a:rPr>
              <a:t> Multiplier </a:t>
            </a:r>
            <a:r>
              <a:rPr lang="ko-KR" altLang="en-US" sz="1200" b="0" baseline="0" dirty="0" smtClean="0">
                <a:solidFill>
                  <a:srgbClr val="FF0000"/>
                </a:solidFill>
              </a:rPr>
              <a:t>사용 한다는 것 설명</a:t>
            </a:r>
            <a:endParaRPr lang="en-US" altLang="ko-KR" sz="1200" b="0" dirty="0" smtClean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FF0000"/>
                </a:solidFill>
              </a:rPr>
              <a:t>Lagrange </a:t>
            </a:r>
            <a:r>
              <a:rPr lang="en-US" altLang="ko-KR" sz="1200" dirty="0">
                <a:solidFill>
                  <a:srgbClr val="FF0000"/>
                </a:solidFill>
              </a:rPr>
              <a:t>Multiplier</a:t>
            </a:r>
            <a:r>
              <a:rPr lang="ko-KR" altLang="en-US" sz="1200" dirty="0">
                <a:solidFill>
                  <a:srgbClr val="FF0000"/>
                </a:solidFill>
              </a:rPr>
              <a:t>를 사용할 경우 </a:t>
            </a:r>
            <a:r>
              <a:rPr lang="en-US" altLang="ko-KR" sz="1200" dirty="0">
                <a:solidFill>
                  <a:srgbClr val="FF0000"/>
                </a:solidFill>
              </a:rPr>
              <a:t>AP</a:t>
            </a:r>
            <a:r>
              <a:rPr lang="ko-KR" altLang="en-US" sz="1200" dirty="0">
                <a:solidFill>
                  <a:srgbClr val="FF0000"/>
                </a:solidFill>
              </a:rPr>
              <a:t> 하나당 람다가 생기게 때문에 여러 개의 람다를 조절할 경우 </a:t>
            </a:r>
            <a:r>
              <a:rPr lang="en-US" altLang="ko-KR" sz="1200" dirty="0">
                <a:solidFill>
                  <a:srgbClr val="FF0000"/>
                </a:solidFill>
              </a:rPr>
              <a:t>Full Search </a:t>
            </a:r>
            <a:r>
              <a:rPr lang="ko-KR" altLang="en-US" sz="1200" dirty="0">
                <a:solidFill>
                  <a:srgbClr val="FF0000"/>
                </a:solidFill>
              </a:rPr>
              <a:t>와 다를 바가 없음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0909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2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Inner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 loop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baseline="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Out loop</a:t>
            </a: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79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30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초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88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분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Timeslot </a:t>
                </a:r>
                <a:r>
                  <a:rPr lang="ko-KR" altLang="en-US" dirty="0" smtClean="0"/>
                  <a:t>설명하고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만일</a:t>
                </a:r>
                <a:r>
                  <a:rPr lang="en-US" altLang="ko-KR" dirty="0"/>
                  <a:t>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𝑥_31=1</a:t>
                </a:r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경우 두 번째 비율 큰 것 선택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1515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2446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2446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30</a:t>
            </a:r>
            <a:r>
              <a:rPr lang="ko-KR" altLang="en-US" dirty="0" smtClean="0"/>
              <a:t>초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인터넷 </a:t>
            </a:r>
            <a:r>
              <a:rPr lang="ko-KR" altLang="en-US" dirty="0"/>
              <a:t>사용자 증가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traffic </a:t>
            </a:r>
            <a:r>
              <a:rPr lang="ko-KR" altLang="en-US" dirty="0">
                <a:sym typeface="Wingdings" panose="05000000000000000000" pitchFamily="2" charset="2"/>
              </a:rPr>
              <a:t>증가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bandwidth </a:t>
            </a:r>
            <a:r>
              <a:rPr lang="ko-KR" altLang="en-US" dirty="0"/>
              <a:t>관리 필요</a:t>
            </a:r>
            <a:endParaRPr lang="en-US" altLang="ko-KR" dirty="0"/>
          </a:p>
          <a:p>
            <a:r>
              <a:rPr lang="ko-KR" altLang="en-US" dirty="0"/>
              <a:t>특히</a:t>
            </a:r>
            <a:r>
              <a:rPr lang="en-US" altLang="ko-KR" dirty="0"/>
              <a:t> </a:t>
            </a:r>
            <a:r>
              <a:rPr lang="ko-KR" altLang="en-US" dirty="0"/>
              <a:t>고품질의 비디오 스트링 서비스 요청 증가 </a:t>
            </a:r>
            <a:r>
              <a:rPr lang="en-US" altLang="ko-KR" dirty="0"/>
              <a:t>(</a:t>
            </a:r>
            <a:r>
              <a:rPr lang="ko-KR" altLang="en-US" dirty="0">
                <a:sym typeface="Wingdings" panose="05000000000000000000" pitchFamily="2" charset="2"/>
              </a:rPr>
              <a:t>더 많은 대역폭이 필요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575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이러한 </a:t>
            </a: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video traffic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을 다루기 위한 기술로써 </a:t>
            </a: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DASH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가 있습니다</a:t>
            </a: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세그먼트 잘게 쪼개 저장하는 것 설명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88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1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전체가 아닌 각 클라이언트 상황만 고려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 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  <a:sym typeface="Wingdings" panose="05000000000000000000" pitchFamily="2" charset="2"/>
              </a:rPr>
              <a:t> 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  <a:sym typeface="Wingdings" panose="05000000000000000000" pitchFamily="2" charset="2"/>
              </a:rPr>
              <a:t>자원 사용의 불공정성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88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1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88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30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초</a:t>
            </a: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88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575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57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0.png"/><Relationship Id="rId5" Type="http://schemas.openxmlformats.org/officeDocument/2006/relationships/image" Target="../media/image160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0.png"/><Relationship Id="rId5" Type="http://schemas.openxmlformats.org/officeDocument/2006/relationships/image" Target="../media/image160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0.png"/><Relationship Id="rId5" Type="http://schemas.openxmlformats.org/officeDocument/2006/relationships/image" Target="../media/image160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0.png"/><Relationship Id="rId5" Type="http://schemas.openxmlformats.org/officeDocument/2006/relationships/image" Target="../media/image160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0.png"/><Relationship Id="rId5" Type="http://schemas.openxmlformats.org/officeDocument/2006/relationships/image" Target="../media/image160.png"/><Relationship Id="rId15" Type="http://schemas.openxmlformats.org/officeDocument/2006/relationships/image" Target="../media/image290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Relationship Id="rId14" Type="http://schemas.openxmlformats.org/officeDocument/2006/relationships/image" Target="../media/image28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0.png"/><Relationship Id="rId5" Type="http://schemas.openxmlformats.org/officeDocument/2006/relationships/image" Target="../media/image160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isco.com/c/en/us/solutions/collateral/executive-perspectives/annual-internet-report/white-paper-c11-741490.html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jpe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emf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/>
              <a:t>Research</a:t>
            </a:r>
            <a:br>
              <a:rPr lang="en-US" altLang="ko-KR" sz="4000" dirty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2400" dirty="0">
                <a:solidFill>
                  <a:schemeClr val="tx1"/>
                </a:solidFill>
                <a:effectLst/>
              </a:rPr>
              <a:t>Jae Jun Ha</a:t>
            </a:r>
            <a:br>
              <a:rPr lang="en-US" altLang="ko-KR" sz="2400" dirty="0">
                <a:solidFill>
                  <a:schemeClr val="tx1"/>
                </a:solidFill>
                <a:effectLst/>
              </a:rPr>
            </a:br>
            <a: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POSTCH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2020-05-15</a:t>
            </a:r>
            <a:endParaRPr lang="ko-KR" altLang="en-US" sz="3600" b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4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B813B5AA-48F4-463E-8BAE-D0337A95858D}"/>
              </a:ext>
            </a:extLst>
          </p:cNvPr>
          <p:cNvSpPr txBox="1">
            <a:spLocks/>
          </p:cNvSpPr>
          <p:nvPr/>
        </p:nvSpPr>
        <p:spPr bwMode="auto">
          <a:xfrm>
            <a:off x="5184576" y="1124744"/>
            <a:ext cx="399593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Media Server keeps </a:t>
            </a:r>
            <a:r>
              <a:rPr lang="en-US" altLang="ko-KR" b="1" kern="0" dirty="0"/>
              <a:t>MPD</a:t>
            </a:r>
            <a:r>
              <a:rPr lang="en-US" altLang="ko-KR" kern="0" dirty="0"/>
              <a:t> (Media Presentation Description) and </a:t>
            </a:r>
            <a:r>
              <a:rPr lang="en-US" altLang="ko-KR" b="1" kern="0" dirty="0"/>
              <a:t>videos</a:t>
            </a:r>
            <a:r>
              <a:rPr lang="en-US" altLang="ko-KR" kern="0" dirty="0" smtClean="0"/>
              <a:t>.</a:t>
            </a:r>
            <a:endParaRPr lang="en-US" altLang="ko-KR" kern="0" dirty="0"/>
          </a:p>
          <a:p>
            <a:pPr lvl="1"/>
            <a:r>
              <a:rPr lang="en-US" altLang="ko-KR" kern="0" dirty="0" smtClean="0"/>
              <a:t>it </a:t>
            </a:r>
            <a:r>
              <a:rPr lang="en-US" altLang="ko-KR" kern="0" dirty="0"/>
              <a:t>keeps the </a:t>
            </a:r>
            <a:r>
              <a:rPr lang="en-US" altLang="ko-KR" kern="0" dirty="0" smtClean="0"/>
              <a:t>videos </a:t>
            </a:r>
            <a:r>
              <a:rPr lang="en-US" altLang="ko-KR" kern="0" dirty="0"/>
              <a:t>in segment units according to the </a:t>
            </a:r>
            <a:r>
              <a:rPr lang="en-US" altLang="ko-KR" b="1" kern="0" dirty="0"/>
              <a:t>encoding rate</a:t>
            </a:r>
            <a:r>
              <a:rPr lang="en-US" altLang="ko-KR" kern="0" dirty="0"/>
              <a:t>.</a:t>
            </a:r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847B7C-C417-4FEA-A790-AE3A869C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2EDD2B6-C24A-4FE3-A7BD-5902AABE9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D6E2ED0F-5F8B-4AFB-9F41-532792DE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18822"/>
            <a:ext cx="5126744" cy="504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131840" y="1412776"/>
            <a:ext cx="2232248" cy="158417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31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B813B5AA-48F4-463E-8BAE-D0337A95858D}"/>
              </a:ext>
            </a:extLst>
          </p:cNvPr>
          <p:cNvSpPr txBox="1">
            <a:spLocks/>
          </p:cNvSpPr>
          <p:nvPr/>
        </p:nvSpPr>
        <p:spPr bwMode="auto">
          <a:xfrm>
            <a:off x="5184576" y="1124744"/>
            <a:ext cx="399593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AP agent periodically provides resource information to SDN application.</a:t>
            </a:r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847B7C-C417-4FEA-A790-AE3A869C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2EDD2B6-C24A-4FE3-A7BD-5902AABE9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D6E2ED0F-5F8B-4AFB-9F41-532792DE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18822"/>
            <a:ext cx="5126744" cy="504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11760" y="3429000"/>
            <a:ext cx="2952328" cy="93610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08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B813B5AA-48F4-463E-8BAE-D0337A95858D}"/>
              </a:ext>
            </a:extLst>
          </p:cNvPr>
          <p:cNvSpPr txBox="1">
            <a:spLocks/>
          </p:cNvSpPr>
          <p:nvPr/>
        </p:nvSpPr>
        <p:spPr bwMode="auto">
          <a:xfrm>
            <a:off x="5184576" y="1124744"/>
            <a:ext cx="399593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DASH Client is a client that receives video streaming.</a:t>
            </a:r>
          </a:p>
          <a:p>
            <a:pPr lvl="1"/>
            <a:r>
              <a:rPr lang="en-US" altLang="ko-KR" kern="0" dirty="0" smtClean="0"/>
              <a:t>DASH Client connects </a:t>
            </a:r>
            <a:r>
              <a:rPr lang="en-US" altLang="ko-KR" kern="0" dirty="0"/>
              <a:t>to </a:t>
            </a:r>
            <a:r>
              <a:rPr lang="en-US" altLang="ko-KR" b="1" kern="0" dirty="0"/>
              <a:t>multiple APs</a:t>
            </a:r>
            <a:r>
              <a:rPr lang="en-US" altLang="ko-KR" kern="0" dirty="0"/>
              <a:t> using multiple interfaces</a:t>
            </a:r>
            <a:r>
              <a:rPr lang="en-US" altLang="ko-KR" kern="0" dirty="0" smtClean="0"/>
              <a:t>.</a:t>
            </a:r>
          </a:p>
          <a:p>
            <a:pPr lvl="1"/>
            <a:r>
              <a:rPr lang="en-US" altLang="ko-KR" b="1" kern="0" dirty="0"/>
              <a:t>Bitrate</a:t>
            </a:r>
            <a:r>
              <a:rPr lang="en-US" altLang="ko-KR" kern="0" dirty="0"/>
              <a:t> and </a:t>
            </a:r>
            <a:r>
              <a:rPr lang="en-US" altLang="ko-KR" b="1" kern="0" dirty="0" smtClean="0"/>
              <a:t>delivery ratio</a:t>
            </a:r>
            <a:r>
              <a:rPr lang="en-US" altLang="ko-KR" kern="0" dirty="0" smtClean="0"/>
              <a:t> </a:t>
            </a:r>
            <a:r>
              <a:rPr lang="en-US" altLang="ko-KR" kern="0" dirty="0"/>
              <a:t>are </a:t>
            </a:r>
            <a:r>
              <a:rPr lang="en-US" altLang="ko-KR" kern="0" dirty="0" smtClean="0"/>
              <a:t>controlled </a:t>
            </a:r>
            <a:r>
              <a:rPr lang="en-US" altLang="ko-KR" kern="0" dirty="0"/>
              <a:t>by SDN </a:t>
            </a:r>
            <a:r>
              <a:rPr lang="en-US" altLang="ko-KR" kern="0" dirty="0" smtClean="0"/>
              <a:t>Application.</a:t>
            </a:r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847B7C-C417-4FEA-A790-AE3A869C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2EDD2B6-C24A-4FE3-A7BD-5902AABE9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D6E2ED0F-5F8B-4AFB-9F41-532792DE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18822"/>
            <a:ext cx="5126744" cy="504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771800" y="4869160"/>
            <a:ext cx="2664296" cy="129614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78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9F7439-6750-4501-B94B-733CAD38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Description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17D2B72-445E-49CA-BE00-27795C938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Problem Formulation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FE72671-B853-47CD-9982-D30FFB6381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8151774"/>
                  </p:ext>
                </p:extLst>
              </p:nvPr>
            </p:nvGraphicFramePr>
            <p:xfrm>
              <a:off x="5580112" y="1628800"/>
              <a:ext cx="3384376" cy="452577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92088"/>
                    <a:gridCol w="2592288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Symbol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Description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altLang="ko-KR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altLang="ko-KR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The delivery ratio that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2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 receives through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2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Bitrate that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2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 receives streaming service.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6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Bitrate that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2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 wants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receive streaming service.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The number of UE</a:t>
                          </a:r>
                          <a:r>
                            <a:rPr lang="en-US" altLang="ko-KR" sz="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The number of AP</a:t>
                          </a:r>
                          <a:r>
                            <a:rPr lang="en-US" altLang="ko-KR" sz="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PSNR parameter</a:t>
                          </a:r>
                        </a:p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(depended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on video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PSNR parameter</a:t>
                          </a:r>
                        </a:p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(depended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on video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Bandwidth between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2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2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/>
                                  <m:sup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DASH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segment length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𝑠𝑙𝑜𝑡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Manage resource in terms of time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8151774"/>
                  </p:ext>
                </p:extLst>
              </p:nvPr>
            </p:nvGraphicFramePr>
            <p:xfrm>
              <a:off x="5580112" y="1628800"/>
              <a:ext cx="3384376" cy="452577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92088"/>
                    <a:gridCol w="2592288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Symbol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Description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7193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80519" r="-327692" b="-7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0516" t="-80519" b="-785714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185333" r="-327692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0516" t="-185333" b="-706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285333" r="-327692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0516" t="-285333" b="-60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473770" r="-327692" b="-6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The number of UE</a:t>
                          </a:r>
                          <a:r>
                            <a:rPr lang="en-US" altLang="ko-KR" sz="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573770" r="-327692" b="-5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The number of AP</a:t>
                          </a:r>
                          <a:r>
                            <a:rPr lang="en-US" altLang="ko-KR" sz="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548000" r="-327692" b="-3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PSNR parameter</a:t>
                          </a:r>
                        </a:p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(depended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on video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648000" r="-327692" b="-2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PSNR parameter</a:t>
                          </a:r>
                        </a:p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(depended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on video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919672" r="-3276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0516" t="-919672" b="-2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1019672" r="-32769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DASH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segment length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1119672" r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Manage resource in terms of time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20888"/>
            <a:ext cx="53911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25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xmlns="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467C2E0-8FD8-41EA-99B7-E542A9261484}"/>
              </a:ext>
            </a:extLst>
          </p:cNvPr>
          <p:cNvSpPr/>
          <p:nvPr/>
        </p:nvSpPr>
        <p:spPr>
          <a:xfrm>
            <a:off x="3059832" y="5949280"/>
            <a:ext cx="3024336" cy="8325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068" y="1052736"/>
            <a:ext cx="9112154" cy="5760640"/>
            <a:chOff x="34068" y="1052736"/>
            <a:chExt cx="9112154" cy="57606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EEDA6C2D-ABEC-42D7-9AEC-4411CF49E513}"/>
                    </a:ext>
                  </a:extLst>
                </p:cNvPr>
                <p:cNvSpPr/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Initialize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ko-KR" altLang="en-US" sz="12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EDA6C2D-ABEC-42D7-9AEC-4411CF49E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xmlns="" id="{8AC5A95D-61FD-480D-A135-266FC953E7CD}"/>
                    </a:ext>
                  </a:extLst>
                </p:cNvPr>
                <p:cNvSpPr/>
                <p:nvPr/>
              </p:nvSpPr>
              <p:spPr>
                <a:xfrm>
                  <a:off x="846370" y="5754831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1)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8AC5A95D-61FD-480D-A135-266FC953E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5754831"/>
                  <a:ext cx="5394717" cy="640682"/>
                </a:xfrm>
                <a:prstGeom prst="flowChartDecision">
                  <a:avLst/>
                </a:prstGeom>
                <a:blipFill rotWithShape="1">
                  <a:blip r:embed="rId4"/>
                  <a:stretch>
                    <a:fillRect t="-10280" b="-41121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xmlns="" id="{E2F6918B-52F0-4B34-80D5-949406E6A3F9}"/>
                    </a:ext>
                  </a:extLst>
                </p:cNvPr>
                <p:cNvSpPr/>
                <p:nvPr/>
              </p:nvSpPr>
              <p:spPr>
                <a:xfrm>
                  <a:off x="846370" y="3378567"/>
                  <a:ext cx="5394717" cy="10979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squar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2F6918B-52F0-4B34-80D5-949406E6A3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3378567"/>
                  <a:ext cx="5394717" cy="1097947"/>
                </a:xfrm>
                <a:prstGeom prst="flowChartDecision">
                  <a:avLst/>
                </a:prstGeom>
                <a:blipFill rotWithShape="1">
                  <a:blip r:embed="rId5"/>
                  <a:stretch>
                    <a:fillRect b="-13736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xmlns="" id="{7A6FB031-E73D-40E0-A17F-3EABCA15F701}"/>
                    </a:ext>
                  </a:extLst>
                </p:cNvPr>
                <p:cNvSpPr/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solidFill>
                  <a:srgbClr val="FFABAB"/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kern="10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2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dirty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ko-KR" sz="1200" i="1" kern="10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sz="1200" i="1" kern="10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sz="1200" b="0" i="1" kern="10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altLang="ko-KR" sz="12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A6FB031-E73D-40E0-A17F-3EABCA15F7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id="{39850127-0B23-424E-8133-C185EF94B11D}"/>
                    </a:ext>
                  </a:extLst>
                </p:cNvPr>
                <p:cNvSpPr/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latin typeface="Cambria Math" panose="02040503050406030204" pitchFamily="18" charset="0"/>
                    </a:rPr>
                    <a:t>Calculate </a:t>
                  </a:r>
                  <a:r>
                    <a:rPr lang="en-US" altLang="ko-KR" sz="1200" b="1" dirty="0">
                      <a:latin typeface="Cambria Math" panose="02040503050406030204" pitchFamily="18" charset="0"/>
                    </a:rPr>
                    <a:t>Virtual Bandwidth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on VAP 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9850127-0B23-424E-8133-C185EF94B1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xmlns="" id="{388828AF-E3C8-480F-A7E6-FD274E42408C}"/>
                </a:ext>
              </a:extLst>
            </p:cNvPr>
            <p:cNvCxnSpPr>
              <a:cxnSpLocks/>
              <a:stCxn id="11" idx="2"/>
              <a:endCxn id="22" idx="0"/>
            </p:cNvCxnSpPr>
            <p:nvPr/>
          </p:nvCxnSpPr>
          <p:spPr bwMode="auto">
            <a:xfrm>
              <a:off x="3543731" y="2193881"/>
              <a:ext cx="4815" cy="18760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26">
              <a:extLst>
                <a:ext uri="{FF2B5EF4-FFF2-40B4-BE49-F238E27FC236}">
                  <a16:creationId xmlns:a16="http://schemas.microsoft.com/office/drawing/2014/main" xmlns="" id="{4A7096C1-EF4B-4AC9-8A83-196D9E46B9B1}"/>
                </a:ext>
              </a:extLst>
            </p:cNvPr>
            <p:cNvSpPr txBox="1"/>
            <p:nvPr/>
          </p:nvSpPr>
          <p:spPr bwMode="auto">
            <a:xfrm>
              <a:off x="6302256" y="395463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18" name="TextBox 61">
              <a:extLst>
                <a:ext uri="{FF2B5EF4-FFF2-40B4-BE49-F238E27FC236}">
                  <a16:creationId xmlns:a16="http://schemas.microsoft.com/office/drawing/2014/main" xmlns="" id="{82C1B359-23B4-445E-8FE9-DBD033941847}"/>
                </a:ext>
              </a:extLst>
            </p:cNvPr>
            <p:cNvSpPr txBox="1"/>
            <p:nvPr/>
          </p:nvSpPr>
          <p:spPr bwMode="auto">
            <a:xfrm>
              <a:off x="3564828" y="4469720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xmlns="" id="{D53BE05B-EB56-41C5-AB5C-2BDA6FC751F8}"/>
                    </a:ext>
                  </a:extLst>
                </p:cNvPr>
                <p:cNvSpPr/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D53BE05B-EB56-41C5-AB5C-2BDA6FC751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id="{BE3C4728-DE11-46AD-94A5-51672E876CF1}"/>
                    </a:ext>
                  </a:extLst>
                </p:cNvPr>
                <p:cNvSpPr/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BE3C4728-DE11-46AD-94A5-51672E876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0B443A3B-9AF9-4F2F-A6F2-242792A928CA}"/>
                </a:ext>
              </a:extLst>
            </p:cNvPr>
            <p:cNvSpPr/>
            <p:nvPr/>
          </p:nvSpPr>
          <p:spPr>
            <a:xfrm>
              <a:off x="7714780" y="6536377"/>
              <a:ext cx="47961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END</a:t>
              </a:r>
              <a:endParaRPr lang="ko-KR" altLang="en-US" sz="1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id="{ACB85D89-3661-43BA-8483-CAF3370D1829}"/>
                    </a:ext>
                  </a:extLst>
                </p:cNvPr>
                <p:cNvSpPr/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Determine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with</a:t>
                  </a:r>
                  <a:r>
                    <a:rPr lang="en-US" altLang="ko-KR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ACB85D89-3661-43BA-8483-CAF3370D1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xmlns="" id="{584F840C-9A1C-4DA3-BB06-34298DB6E5CB}"/>
                    </a:ext>
                  </a:extLst>
                </p:cNvPr>
                <p:cNvSpPr/>
                <p:nvPr/>
              </p:nvSpPr>
              <p:spPr>
                <a:xfrm>
                  <a:off x="846370" y="4811401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2)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84F840C-9A1C-4DA3-BB06-34298DB6E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4811401"/>
                  <a:ext cx="5394717" cy="640682"/>
                </a:xfrm>
                <a:prstGeom prst="flowChartDecision">
                  <a:avLst/>
                </a:prstGeom>
                <a:blipFill rotWithShape="1">
                  <a:blip r:embed="rId11"/>
                  <a:stretch>
                    <a:fillRect t="-9346" b="-42056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xmlns="" id="{9A1BD42F-56B2-4C5B-8E95-6859E8F91069}"/>
                </a:ext>
              </a:extLst>
            </p:cNvPr>
            <p:cNvCxnSpPr>
              <a:cxnSpLocks/>
              <a:stCxn id="14" idx="2"/>
              <a:endCxn id="21" idx="0"/>
            </p:cNvCxnSpPr>
            <p:nvPr/>
          </p:nvCxnSpPr>
          <p:spPr bwMode="auto">
            <a:xfrm flipH="1">
              <a:off x="7954590" y="6377617"/>
              <a:ext cx="2" cy="15876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58">
              <a:extLst>
                <a:ext uri="{FF2B5EF4-FFF2-40B4-BE49-F238E27FC236}">
                  <a16:creationId xmlns:a16="http://schemas.microsoft.com/office/drawing/2014/main" xmlns="" id="{CAF72C5C-2493-46F2-87AD-07D766CEB0B3}"/>
                </a:ext>
              </a:extLst>
            </p:cNvPr>
            <p:cNvSpPr txBox="1"/>
            <p:nvPr/>
          </p:nvSpPr>
          <p:spPr bwMode="auto">
            <a:xfrm>
              <a:off x="6308652" y="516405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6" name="연결선: 꺾임 43">
              <a:extLst>
                <a:ext uri="{FF2B5EF4-FFF2-40B4-BE49-F238E27FC236}">
                  <a16:creationId xmlns:a16="http://schemas.microsoft.com/office/drawing/2014/main" xmlns="" id="{C1E2A020-D4C9-4A89-A80F-46FEDCE55074}"/>
                </a:ext>
              </a:extLst>
            </p:cNvPr>
            <p:cNvCxnSpPr>
              <a:stCxn id="13" idx="3"/>
              <a:endCxn id="20" idx="2"/>
            </p:cNvCxnSpPr>
            <p:nvPr/>
          </p:nvCxnSpPr>
          <p:spPr bwMode="auto">
            <a:xfrm flipV="1">
              <a:off x="6241087" y="3529055"/>
              <a:ext cx="466969" cy="39848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63">
              <a:extLst>
                <a:ext uri="{FF2B5EF4-FFF2-40B4-BE49-F238E27FC236}">
                  <a16:creationId xmlns:a16="http://schemas.microsoft.com/office/drawing/2014/main" xmlns="" id="{61D6B2DA-F1F9-4D86-9373-0B5ADBFD2B6B}"/>
                </a:ext>
              </a:extLst>
            </p:cNvPr>
            <p:cNvSpPr txBox="1"/>
            <p:nvPr/>
          </p:nvSpPr>
          <p:spPr bwMode="auto">
            <a:xfrm>
              <a:off x="6304210" y="6079979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xmlns="" id="{97BED644-C4E3-4CBF-AE1B-4B7E502E008A}"/>
                </a:ext>
              </a:extLst>
            </p:cNvPr>
            <p:cNvCxnSpPr>
              <a:stCxn id="22" idx="2"/>
              <a:endCxn id="15" idx="0"/>
            </p:cNvCxnSpPr>
            <p:nvPr/>
          </p:nvCxnSpPr>
          <p:spPr bwMode="auto">
            <a:xfrm flipH="1">
              <a:off x="3547200" y="2658487"/>
              <a:ext cx="1346" cy="21218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xmlns="" id="{48DD20C2-1AFD-432B-81DC-1AD0ED0BBB78}"/>
                </a:ext>
              </a:extLst>
            </p:cNvPr>
            <p:cNvCxnSpPr>
              <a:stCxn id="15" idx="2"/>
              <a:endCxn id="13" idx="0"/>
            </p:cNvCxnSpPr>
            <p:nvPr/>
          </p:nvCxnSpPr>
          <p:spPr bwMode="auto">
            <a:xfrm flipH="1">
              <a:off x="3543729" y="3162543"/>
              <a:ext cx="3471" cy="2160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연결선: 꺾임 24">
              <a:extLst>
                <a:ext uri="{FF2B5EF4-FFF2-40B4-BE49-F238E27FC236}">
                  <a16:creationId xmlns:a16="http://schemas.microsoft.com/office/drawing/2014/main" xmlns="" id="{4283CF48-40E1-44E3-B295-B22753193D42}"/>
                </a:ext>
              </a:extLst>
            </p:cNvPr>
            <p:cNvCxnSpPr>
              <a:stCxn id="20" idx="0"/>
              <a:endCxn id="15" idx="3"/>
            </p:cNvCxnSpPr>
            <p:nvPr/>
          </p:nvCxnSpPr>
          <p:spPr bwMode="auto">
            <a:xfrm rot="16200000" flipV="1">
              <a:off x="5790550" y="2317045"/>
              <a:ext cx="217945" cy="1617068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B84C0988-92A8-4314-A306-4CB5CC6890B2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 bwMode="auto">
            <a:xfrm>
              <a:off x="3543729" y="4476514"/>
              <a:ext cx="0" cy="33488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xmlns="" id="{2A7C5F04-08EA-4B22-BCA8-EBE67CCD0365}"/>
                </a:ext>
              </a:extLst>
            </p:cNvPr>
            <p:cNvCxnSpPr>
              <a:stCxn id="23" idx="2"/>
              <a:endCxn id="12" idx="0"/>
            </p:cNvCxnSpPr>
            <p:nvPr/>
          </p:nvCxnSpPr>
          <p:spPr bwMode="auto">
            <a:xfrm>
              <a:off x="3543729" y="5452083"/>
              <a:ext cx="0" cy="30274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xmlns="" id="{6AA84776-FD0F-40F1-8FAE-AED8EF544AD3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 bwMode="auto">
            <a:xfrm>
              <a:off x="6241087" y="6075172"/>
              <a:ext cx="521875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연결선: 꺾임 52">
              <a:extLst>
                <a:ext uri="{FF2B5EF4-FFF2-40B4-BE49-F238E27FC236}">
                  <a16:creationId xmlns:a16="http://schemas.microsoft.com/office/drawing/2014/main" xmlns="" id="{DD7B9AF9-AD6C-44E2-B36E-F3A5DA9D7B34}"/>
                </a:ext>
              </a:extLst>
            </p:cNvPr>
            <p:cNvCxnSpPr>
              <a:stCxn id="23" idx="3"/>
              <a:endCxn id="19" idx="2"/>
            </p:cNvCxnSpPr>
            <p:nvPr/>
          </p:nvCxnSpPr>
          <p:spPr bwMode="auto">
            <a:xfrm flipV="1">
              <a:off x="6241087" y="3520302"/>
              <a:ext cx="1713504" cy="1611440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연결선: 꺾임 55">
              <a:extLst>
                <a:ext uri="{FF2B5EF4-FFF2-40B4-BE49-F238E27FC236}">
                  <a16:creationId xmlns:a16="http://schemas.microsoft.com/office/drawing/2014/main" xmlns="" id="{9D7489B1-6221-49B8-81D1-262AEC48EB08}"/>
                </a:ext>
              </a:extLst>
            </p:cNvPr>
            <p:cNvCxnSpPr>
              <a:stCxn id="19" idx="0"/>
              <a:endCxn id="22" idx="3"/>
            </p:cNvCxnSpPr>
            <p:nvPr/>
          </p:nvCxnSpPr>
          <p:spPr bwMode="auto">
            <a:xfrm rot="16200000" flipV="1">
              <a:off x="5838897" y="1127608"/>
              <a:ext cx="723315" cy="3508075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66">
              <a:extLst>
                <a:ext uri="{FF2B5EF4-FFF2-40B4-BE49-F238E27FC236}">
                  <a16:creationId xmlns:a16="http://schemas.microsoft.com/office/drawing/2014/main" xmlns="" id="{7413E01F-4FCD-408B-931F-EB95488699B1}"/>
                </a:ext>
              </a:extLst>
            </p:cNvPr>
            <p:cNvSpPr txBox="1"/>
            <p:nvPr/>
          </p:nvSpPr>
          <p:spPr bwMode="auto">
            <a:xfrm>
              <a:off x="3559226" y="5477832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37" name="순서도: 판단 36">
              <a:extLst>
                <a:ext uri="{FF2B5EF4-FFF2-40B4-BE49-F238E27FC236}">
                  <a16:creationId xmlns:a16="http://schemas.microsoft.com/office/drawing/2014/main" xmlns="" id="{8E064B27-8F59-4CA7-8955-257B68A654E7}"/>
                </a:ext>
              </a:extLst>
            </p:cNvPr>
            <p:cNvSpPr/>
            <p:nvPr/>
          </p:nvSpPr>
          <p:spPr>
            <a:xfrm>
              <a:off x="1751277" y="1052736"/>
              <a:ext cx="3578521" cy="550247"/>
            </a:xfrm>
            <a:prstGeom prst="flowChartDecision">
              <a:avLst/>
            </a:prstGeom>
            <a:solidFill>
              <a:srgbClr val="FFE48F"/>
            </a:solidFill>
            <a:ln>
              <a:solidFill>
                <a:srgbClr val="C48000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ambria Math" panose="02040503050406030204" pitchFamily="18" charset="0"/>
                </a:rPr>
                <a:t>Over AP’s timeslot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id="{2DBAAAFD-F88F-4699-8B77-D41B092B04B5}"/>
                    </a:ext>
                  </a:extLst>
                </p:cNvPr>
                <p:cNvSpPr/>
                <p:nvPr/>
              </p:nvSpPr>
              <p:spPr>
                <a:xfrm>
                  <a:off x="34068" y="1177371"/>
                  <a:ext cx="1360116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latin typeface="Cambria Math" panose="02040503050406030204" pitchFamily="18" charset="0"/>
                    </a:rPr>
                    <a:t>Request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DBAAAFD-F88F-4699-8B77-D41B092B0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8" y="1177371"/>
                  <a:ext cx="1360116" cy="30098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xmlns="" id="{40FA7FDB-B283-463F-B07F-79750B1BD4D2}"/>
                </a:ext>
              </a:extLst>
            </p:cNvPr>
            <p:cNvCxnSpPr>
              <a:cxnSpLocks/>
              <a:stCxn id="38" idx="3"/>
              <a:endCxn id="37" idx="1"/>
            </p:cNvCxnSpPr>
            <p:nvPr/>
          </p:nvCxnSpPr>
          <p:spPr bwMode="auto">
            <a:xfrm flipV="1">
              <a:off x="1394184" y="1327860"/>
              <a:ext cx="357093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id="{715D18FB-74BD-4ACC-A75F-5717266FBE6D}"/>
                    </a:ext>
                  </a:extLst>
                </p:cNvPr>
                <p:cNvSpPr/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Provide streaming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a14:m>
                  <a:r>
                    <a:rPr lang="en-US" altLang="ko-KR" sz="1200" dirty="0">
                      <a:latin typeface="Cambria Math" panose="02040503050406030204" pitchFamily="18" charset="0"/>
                    </a:rPr>
                    <a:t>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15D18FB-74BD-4ACC-A75F-5717266FBE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xmlns="" id="{E2372C78-713A-44DE-A19B-AFD150990616}"/>
                </a:ext>
              </a:extLst>
            </p:cNvPr>
            <p:cNvCxnSpPr>
              <a:stCxn id="37" idx="3"/>
              <a:endCxn id="40" idx="1"/>
            </p:cNvCxnSpPr>
            <p:nvPr/>
          </p:nvCxnSpPr>
          <p:spPr bwMode="auto">
            <a:xfrm>
              <a:off x="5329798" y="1327860"/>
              <a:ext cx="47838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xmlns="" id="{937B4FED-B754-47B0-BA75-4DE218EDA8DA}"/>
                </a:ext>
              </a:extLst>
            </p:cNvPr>
            <p:cNvCxnSpPr>
              <a:stCxn id="37" idx="2"/>
              <a:endCxn id="11" idx="0"/>
            </p:cNvCxnSpPr>
            <p:nvPr/>
          </p:nvCxnSpPr>
          <p:spPr bwMode="auto">
            <a:xfrm>
              <a:off x="3540538" y="1602983"/>
              <a:ext cx="3193" cy="29639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Box 59">
              <a:extLst>
                <a:ext uri="{FF2B5EF4-FFF2-40B4-BE49-F238E27FC236}">
                  <a16:creationId xmlns:a16="http://schemas.microsoft.com/office/drawing/2014/main" xmlns="" id="{ADFCBE91-4B63-421F-B11A-63B5C567A052}"/>
                </a:ext>
              </a:extLst>
            </p:cNvPr>
            <p:cNvSpPr txBox="1"/>
            <p:nvPr/>
          </p:nvSpPr>
          <p:spPr bwMode="auto">
            <a:xfrm>
              <a:off x="3543725" y="1589400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44" name="TextBox 60">
              <a:extLst>
                <a:ext uri="{FF2B5EF4-FFF2-40B4-BE49-F238E27FC236}">
                  <a16:creationId xmlns:a16="http://schemas.microsoft.com/office/drawing/2014/main" xmlns="" id="{37B137C7-AC78-4B17-A83E-66023C385638}"/>
                </a:ext>
              </a:extLst>
            </p:cNvPr>
            <p:cNvSpPr txBox="1"/>
            <p:nvPr/>
          </p:nvSpPr>
          <p:spPr bwMode="auto">
            <a:xfrm>
              <a:off x="5407262" y="1340428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45" name="꺾인 연결선 44"/>
            <p:cNvCxnSpPr>
              <a:stCxn id="14" idx="0"/>
              <a:endCxn id="19" idx="2"/>
            </p:cNvCxnSpPr>
            <p:nvPr/>
          </p:nvCxnSpPr>
          <p:spPr bwMode="auto">
            <a:xfrm rot="16200000" flipV="1">
              <a:off x="6828380" y="4646513"/>
              <a:ext cx="2252424" cy="1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0878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xmlns="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467C2E0-8FD8-41EA-99B7-E542A9261484}"/>
              </a:ext>
            </a:extLst>
          </p:cNvPr>
          <p:cNvSpPr/>
          <p:nvPr/>
        </p:nvSpPr>
        <p:spPr>
          <a:xfrm>
            <a:off x="3059832" y="5949280"/>
            <a:ext cx="3024336" cy="8325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068" y="1052736"/>
            <a:ext cx="9112154" cy="5760640"/>
            <a:chOff x="34068" y="1052736"/>
            <a:chExt cx="9112154" cy="57606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EEDA6C2D-ABEC-42D7-9AEC-4411CF49E513}"/>
                    </a:ext>
                  </a:extLst>
                </p:cNvPr>
                <p:cNvSpPr/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Initialize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ko-KR" altLang="en-US" sz="12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EDA6C2D-ABEC-42D7-9AEC-4411CF49E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xmlns="" id="{8AC5A95D-61FD-480D-A135-266FC953E7CD}"/>
                    </a:ext>
                  </a:extLst>
                </p:cNvPr>
                <p:cNvSpPr/>
                <p:nvPr/>
              </p:nvSpPr>
              <p:spPr>
                <a:xfrm>
                  <a:off x="846370" y="5754831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1)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8AC5A95D-61FD-480D-A135-266FC953E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5754831"/>
                  <a:ext cx="5394717" cy="640682"/>
                </a:xfrm>
                <a:prstGeom prst="flowChartDecision">
                  <a:avLst/>
                </a:prstGeom>
                <a:blipFill rotWithShape="1">
                  <a:blip r:embed="rId4"/>
                  <a:stretch>
                    <a:fillRect t="-10280" b="-41121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xmlns="" id="{E2F6918B-52F0-4B34-80D5-949406E6A3F9}"/>
                    </a:ext>
                  </a:extLst>
                </p:cNvPr>
                <p:cNvSpPr/>
                <p:nvPr/>
              </p:nvSpPr>
              <p:spPr>
                <a:xfrm>
                  <a:off x="846370" y="3378567"/>
                  <a:ext cx="5394717" cy="10979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squar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2F6918B-52F0-4B34-80D5-949406E6A3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3378567"/>
                  <a:ext cx="5394717" cy="1097947"/>
                </a:xfrm>
                <a:prstGeom prst="flowChartDecision">
                  <a:avLst/>
                </a:prstGeom>
                <a:blipFill rotWithShape="1">
                  <a:blip r:embed="rId5"/>
                  <a:stretch>
                    <a:fillRect b="-13736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xmlns="" id="{7A6FB031-E73D-40E0-A17F-3EABCA15F701}"/>
                    </a:ext>
                  </a:extLst>
                </p:cNvPr>
                <p:cNvSpPr/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solidFill>
                  <a:srgbClr val="FFABAB"/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kern="10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2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dirty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ko-KR" sz="1200" i="1" kern="10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sz="1200" i="1" kern="10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sz="1200" b="0" i="1" kern="10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altLang="ko-KR" sz="12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A6FB031-E73D-40E0-A17F-3EABCA15F7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id="{39850127-0B23-424E-8133-C185EF94B11D}"/>
                    </a:ext>
                  </a:extLst>
                </p:cNvPr>
                <p:cNvSpPr/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latin typeface="Cambria Math" panose="02040503050406030204" pitchFamily="18" charset="0"/>
                    </a:rPr>
                    <a:t>Calculate </a:t>
                  </a:r>
                  <a:r>
                    <a:rPr lang="en-US" altLang="ko-KR" sz="1200" b="1" dirty="0">
                      <a:latin typeface="Cambria Math" panose="02040503050406030204" pitchFamily="18" charset="0"/>
                    </a:rPr>
                    <a:t>Virtual Bandwidth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on VAP 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9850127-0B23-424E-8133-C185EF94B1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xmlns="" id="{388828AF-E3C8-480F-A7E6-FD274E42408C}"/>
                </a:ext>
              </a:extLst>
            </p:cNvPr>
            <p:cNvCxnSpPr>
              <a:cxnSpLocks/>
              <a:stCxn id="11" idx="2"/>
              <a:endCxn id="22" idx="0"/>
            </p:cNvCxnSpPr>
            <p:nvPr/>
          </p:nvCxnSpPr>
          <p:spPr bwMode="auto">
            <a:xfrm>
              <a:off x="3543731" y="2193881"/>
              <a:ext cx="4815" cy="18760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26">
              <a:extLst>
                <a:ext uri="{FF2B5EF4-FFF2-40B4-BE49-F238E27FC236}">
                  <a16:creationId xmlns:a16="http://schemas.microsoft.com/office/drawing/2014/main" xmlns="" id="{4A7096C1-EF4B-4AC9-8A83-196D9E46B9B1}"/>
                </a:ext>
              </a:extLst>
            </p:cNvPr>
            <p:cNvSpPr txBox="1"/>
            <p:nvPr/>
          </p:nvSpPr>
          <p:spPr bwMode="auto">
            <a:xfrm>
              <a:off x="6302256" y="395463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18" name="TextBox 61">
              <a:extLst>
                <a:ext uri="{FF2B5EF4-FFF2-40B4-BE49-F238E27FC236}">
                  <a16:creationId xmlns:a16="http://schemas.microsoft.com/office/drawing/2014/main" xmlns="" id="{82C1B359-23B4-445E-8FE9-DBD033941847}"/>
                </a:ext>
              </a:extLst>
            </p:cNvPr>
            <p:cNvSpPr txBox="1"/>
            <p:nvPr/>
          </p:nvSpPr>
          <p:spPr bwMode="auto">
            <a:xfrm>
              <a:off x="3564828" y="4469720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xmlns="" id="{D53BE05B-EB56-41C5-AB5C-2BDA6FC751F8}"/>
                    </a:ext>
                  </a:extLst>
                </p:cNvPr>
                <p:cNvSpPr/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D53BE05B-EB56-41C5-AB5C-2BDA6FC751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id="{BE3C4728-DE11-46AD-94A5-51672E876CF1}"/>
                    </a:ext>
                  </a:extLst>
                </p:cNvPr>
                <p:cNvSpPr/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BE3C4728-DE11-46AD-94A5-51672E876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0B443A3B-9AF9-4F2F-A6F2-242792A928CA}"/>
                </a:ext>
              </a:extLst>
            </p:cNvPr>
            <p:cNvSpPr/>
            <p:nvPr/>
          </p:nvSpPr>
          <p:spPr>
            <a:xfrm>
              <a:off x="7714780" y="6536377"/>
              <a:ext cx="47961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END</a:t>
              </a:r>
              <a:endParaRPr lang="ko-KR" altLang="en-US" sz="1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id="{ACB85D89-3661-43BA-8483-CAF3370D1829}"/>
                    </a:ext>
                  </a:extLst>
                </p:cNvPr>
                <p:cNvSpPr/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Determine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with</a:t>
                  </a:r>
                  <a:r>
                    <a:rPr lang="en-US" altLang="ko-KR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ACB85D89-3661-43BA-8483-CAF3370D1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xmlns="" id="{584F840C-9A1C-4DA3-BB06-34298DB6E5CB}"/>
                    </a:ext>
                  </a:extLst>
                </p:cNvPr>
                <p:cNvSpPr/>
                <p:nvPr/>
              </p:nvSpPr>
              <p:spPr>
                <a:xfrm>
                  <a:off x="846370" y="4811401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2)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84F840C-9A1C-4DA3-BB06-34298DB6E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4811401"/>
                  <a:ext cx="5394717" cy="640682"/>
                </a:xfrm>
                <a:prstGeom prst="flowChartDecision">
                  <a:avLst/>
                </a:prstGeom>
                <a:blipFill rotWithShape="1">
                  <a:blip r:embed="rId11"/>
                  <a:stretch>
                    <a:fillRect t="-9346" b="-42056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xmlns="" id="{9A1BD42F-56B2-4C5B-8E95-6859E8F91069}"/>
                </a:ext>
              </a:extLst>
            </p:cNvPr>
            <p:cNvCxnSpPr>
              <a:cxnSpLocks/>
              <a:stCxn id="14" idx="2"/>
              <a:endCxn id="21" idx="0"/>
            </p:cNvCxnSpPr>
            <p:nvPr/>
          </p:nvCxnSpPr>
          <p:spPr bwMode="auto">
            <a:xfrm flipH="1">
              <a:off x="7954590" y="6377617"/>
              <a:ext cx="2" cy="15876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58">
              <a:extLst>
                <a:ext uri="{FF2B5EF4-FFF2-40B4-BE49-F238E27FC236}">
                  <a16:creationId xmlns:a16="http://schemas.microsoft.com/office/drawing/2014/main" xmlns="" id="{CAF72C5C-2493-46F2-87AD-07D766CEB0B3}"/>
                </a:ext>
              </a:extLst>
            </p:cNvPr>
            <p:cNvSpPr txBox="1"/>
            <p:nvPr/>
          </p:nvSpPr>
          <p:spPr bwMode="auto">
            <a:xfrm>
              <a:off x="6308652" y="516405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6" name="연결선: 꺾임 43">
              <a:extLst>
                <a:ext uri="{FF2B5EF4-FFF2-40B4-BE49-F238E27FC236}">
                  <a16:creationId xmlns:a16="http://schemas.microsoft.com/office/drawing/2014/main" xmlns="" id="{C1E2A020-D4C9-4A89-A80F-46FEDCE55074}"/>
                </a:ext>
              </a:extLst>
            </p:cNvPr>
            <p:cNvCxnSpPr>
              <a:stCxn id="13" idx="3"/>
              <a:endCxn id="20" idx="2"/>
            </p:cNvCxnSpPr>
            <p:nvPr/>
          </p:nvCxnSpPr>
          <p:spPr bwMode="auto">
            <a:xfrm flipV="1">
              <a:off x="6241087" y="3529055"/>
              <a:ext cx="466969" cy="39848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63">
              <a:extLst>
                <a:ext uri="{FF2B5EF4-FFF2-40B4-BE49-F238E27FC236}">
                  <a16:creationId xmlns:a16="http://schemas.microsoft.com/office/drawing/2014/main" xmlns="" id="{61D6B2DA-F1F9-4D86-9373-0B5ADBFD2B6B}"/>
                </a:ext>
              </a:extLst>
            </p:cNvPr>
            <p:cNvSpPr txBox="1"/>
            <p:nvPr/>
          </p:nvSpPr>
          <p:spPr bwMode="auto">
            <a:xfrm>
              <a:off x="6304210" y="6079979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xmlns="" id="{97BED644-C4E3-4CBF-AE1B-4B7E502E008A}"/>
                </a:ext>
              </a:extLst>
            </p:cNvPr>
            <p:cNvCxnSpPr>
              <a:stCxn id="22" idx="2"/>
              <a:endCxn id="15" idx="0"/>
            </p:cNvCxnSpPr>
            <p:nvPr/>
          </p:nvCxnSpPr>
          <p:spPr bwMode="auto">
            <a:xfrm flipH="1">
              <a:off x="3547200" y="2658487"/>
              <a:ext cx="1346" cy="21218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xmlns="" id="{48DD20C2-1AFD-432B-81DC-1AD0ED0BBB78}"/>
                </a:ext>
              </a:extLst>
            </p:cNvPr>
            <p:cNvCxnSpPr>
              <a:stCxn id="15" idx="2"/>
              <a:endCxn id="13" idx="0"/>
            </p:cNvCxnSpPr>
            <p:nvPr/>
          </p:nvCxnSpPr>
          <p:spPr bwMode="auto">
            <a:xfrm flipH="1">
              <a:off x="3543729" y="3162543"/>
              <a:ext cx="3471" cy="2160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연결선: 꺾임 24">
              <a:extLst>
                <a:ext uri="{FF2B5EF4-FFF2-40B4-BE49-F238E27FC236}">
                  <a16:creationId xmlns:a16="http://schemas.microsoft.com/office/drawing/2014/main" xmlns="" id="{4283CF48-40E1-44E3-B295-B22753193D42}"/>
                </a:ext>
              </a:extLst>
            </p:cNvPr>
            <p:cNvCxnSpPr>
              <a:stCxn id="20" idx="0"/>
              <a:endCxn id="15" idx="3"/>
            </p:cNvCxnSpPr>
            <p:nvPr/>
          </p:nvCxnSpPr>
          <p:spPr bwMode="auto">
            <a:xfrm rot="16200000" flipV="1">
              <a:off x="5790550" y="2317045"/>
              <a:ext cx="217945" cy="1617068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B84C0988-92A8-4314-A306-4CB5CC6890B2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 bwMode="auto">
            <a:xfrm>
              <a:off x="3543729" y="4476514"/>
              <a:ext cx="0" cy="33488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xmlns="" id="{2A7C5F04-08EA-4B22-BCA8-EBE67CCD0365}"/>
                </a:ext>
              </a:extLst>
            </p:cNvPr>
            <p:cNvCxnSpPr>
              <a:stCxn id="23" idx="2"/>
              <a:endCxn id="12" idx="0"/>
            </p:cNvCxnSpPr>
            <p:nvPr/>
          </p:nvCxnSpPr>
          <p:spPr bwMode="auto">
            <a:xfrm>
              <a:off x="3543729" y="5452083"/>
              <a:ext cx="0" cy="30274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xmlns="" id="{6AA84776-FD0F-40F1-8FAE-AED8EF544AD3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 bwMode="auto">
            <a:xfrm>
              <a:off x="6241087" y="6075172"/>
              <a:ext cx="521875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연결선: 꺾임 52">
              <a:extLst>
                <a:ext uri="{FF2B5EF4-FFF2-40B4-BE49-F238E27FC236}">
                  <a16:creationId xmlns:a16="http://schemas.microsoft.com/office/drawing/2014/main" xmlns="" id="{DD7B9AF9-AD6C-44E2-B36E-F3A5DA9D7B34}"/>
                </a:ext>
              </a:extLst>
            </p:cNvPr>
            <p:cNvCxnSpPr>
              <a:stCxn id="23" idx="3"/>
              <a:endCxn id="19" idx="2"/>
            </p:cNvCxnSpPr>
            <p:nvPr/>
          </p:nvCxnSpPr>
          <p:spPr bwMode="auto">
            <a:xfrm flipV="1">
              <a:off x="6241087" y="3520302"/>
              <a:ext cx="1713504" cy="1611440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연결선: 꺾임 55">
              <a:extLst>
                <a:ext uri="{FF2B5EF4-FFF2-40B4-BE49-F238E27FC236}">
                  <a16:creationId xmlns:a16="http://schemas.microsoft.com/office/drawing/2014/main" xmlns="" id="{9D7489B1-6221-49B8-81D1-262AEC48EB08}"/>
                </a:ext>
              </a:extLst>
            </p:cNvPr>
            <p:cNvCxnSpPr>
              <a:stCxn id="19" idx="0"/>
              <a:endCxn id="22" idx="3"/>
            </p:cNvCxnSpPr>
            <p:nvPr/>
          </p:nvCxnSpPr>
          <p:spPr bwMode="auto">
            <a:xfrm rot="16200000" flipV="1">
              <a:off x="5838897" y="1127608"/>
              <a:ext cx="723315" cy="3508075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66">
              <a:extLst>
                <a:ext uri="{FF2B5EF4-FFF2-40B4-BE49-F238E27FC236}">
                  <a16:creationId xmlns:a16="http://schemas.microsoft.com/office/drawing/2014/main" xmlns="" id="{7413E01F-4FCD-408B-931F-EB95488699B1}"/>
                </a:ext>
              </a:extLst>
            </p:cNvPr>
            <p:cNvSpPr txBox="1"/>
            <p:nvPr/>
          </p:nvSpPr>
          <p:spPr bwMode="auto">
            <a:xfrm>
              <a:off x="3559226" y="5477832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37" name="순서도: 판단 36">
              <a:extLst>
                <a:ext uri="{FF2B5EF4-FFF2-40B4-BE49-F238E27FC236}">
                  <a16:creationId xmlns:a16="http://schemas.microsoft.com/office/drawing/2014/main" xmlns="" id="{8E064B27-8F59-4CA7-8955-257B68A654E7}"/>
                </a:ext>
              </a:extLst>
            </p:cNvPr>
            <p:cNvSpPr/>
            <p:nvPr/>
          </p:nvSpPr>
          <p:spPr>
            <a:xfrm>
              <a:off x="1751277" y="1052736"/>
              <a:ext cx="3578521" cy="550247"/>
            </a:xfrm>
            <a:prstGeom prst="flowChartDecision">
              <a:avLst/>
            </a:prstGeom>
            <a:solidFill>
              <a:srgbClr val="FFE48F"/>
            </a:solidFill>
            <a:ln>
              <a:solidFill>
                <a:srgbClr val="C48000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ambria Math" panose="02040503050406030204" pitchFamily="18" charset="0"/>
                </a:rPr>
                <a:t>Over AP’s timeslot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id="{2DBAAAFD-F88F-4699-8B77-D41B092B04B5}"/>
                    </a:ext>
                  </a:extLst>
                </p:cNvPr>
                <p:cNvSpPr/>
                <p:nvPr/>
              </p:nvSpPr>
              <p:spPr>
                <a:xfrm>
                  <a:off x="34068" y="1177371"/>
                  <a:ext cx="1360116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latin typeface="Cambria Math" panose="02040503050406030204" pitchFamily="18" charset="0"/>
                    </a:rPr>
                    <a:t>Request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DBAAAFD-F88F-4699-8B77-D41B092B0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8" y="1177371"/>
                  <a:ext cx="1360116" cy="30098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xmlns="" id="{40FA7FDB-B283-463F-B07F-79750B1BD4D2}"/>
                </a:ext>
              </a:extLst>
            </p:cNvPr>
            <p:cNvCxnSpPr>
              <a:cxnSpLocks/>
              <a:stCxn id="38" idx="3"/>
              <a:endCxn id="37" idx="1"/>
            </p:cNvCxnSpPr>
            <p:nvPr/>
          </p:nvCxnSpPr>
          <p:spPr bwMode="auto">
            <a:xfrm flipV="1">
              <a:off x="1394184" y="1327860"/>
              <a:ext cx="357093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id="{715D18FB-74BD-4ACC-A75F-5717266FBE6D}"/>
                    </a:ext>
                  </a:extLst>
                </p:cNvPr>
                <p:cNvSpPr/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Provide streaming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a14:m>
                  <a:r>
                    <a:rPr lang="en-US" altLang="ko-KR" sz="1200" dirty="0">
                      <a:latin typeface="Cambria Math" panose="02040503050406030204" pitchFamily="18" charset="0"/>
                    </a:rPr>
                    <a:t>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15D18FB-74BD-4ACC-A75F-5717266FBE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xmlns="" id="{E2372C78-713A-44DE-A19B-AFD150990616}"/>
                </a:ext>
              </a:extLst>
            </p:cNvPr>
            <p:cNvCxnSpPr>
              <a:stCxn id="37" idx="3"/>
              <a:endCxn id="40" idx="1"/>
            </p:cNvCxnSpPr>
            <p:nvPr/>
          </p:nvCxnSpPr>
          <p:spPr bwMode="auto">
            <a:xfrm>
              <a:off x="5329798" y="1327860"/>
              <a:ext cx="47838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xmlns="" id="{937B4FED-B754-47B0-BA75-4DE218EDA8DA}"/>
                </a:ext>
              </a:extLst>
            </p:cNvPr>
            <p:cNvCxnSpPr>
              <a:stCxn id="37" idx="2"/>
              <a:endCxn id="11" idx="0"/>
            </p:cNvCxnSpPr>
            <p:nvPr/>
          </p:nvCxnSpPr>
          <p:spPr bwMode="auto">
            <a:xfrm>
              <a:off x="3540538" y="1602983"/>
              <a:ext cx="3193" cy="29639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Box 59">
              <a:extLst>
                <a:ext uri="{FF2B5EF4-FFF2-40B4-BE49-F238E27FC236}">
                  <a16:creationId xmlns:a16="http://schemas.microsoft.com/office/drawing/2014/main" xmlns="" id="{ADFCBE91-4B63-421F-B11A-63B5C567A052}"/>
                </a:ext>
              </a:extLst>
            </p:cNvPr>
            <p:cNvSpPr txBox="1"/>
            <p:nvPr/>
          </p:nvSpPr>
          <p:spPr bwMode="auto">
            <a:xfrm>
              <a:off x="3543725" y="1589400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44" name="TextBox 60">
              <a:extLst>
                <a:ext uri="{FF2B5EF4-FFF2-40B4-BE49-F238E27FC236}">
                  <a16:creationId xmlns:a16="http://schemas.microsoft.com/office/drawing/2014/main" xmlns="" id="{37B137C7-AC78-4B17-A83E-66023C385638}"/>
                </a:ext>
              </a:extLst>
            </p:cNvPr>
            <p:cNvSpPr txBox="1"/>
            <p:nvPr/>
          </p:nvSpPr>
          <p:spPr bwMode="auto">
            <a:xfrm>
              <a:off x="5407262" y="1340428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45" name="꺾인 연결선 44"/>
            <p:cNvCxnSpPr>
              <a:stCxn id="14" idx="0"/>
              <a:endCxn id="19" idx="2"/>
            </p:cNvCxnSpPr>
            <p:nvPr/>
          </p:nvCxnSpPr>
          <p:spPr bwMode="auto">
            <a:xfrm rot="16200000" flipV="1">
              <a:off x="6828380" y="4646513"/>
              <a:ext cx="2252424" cy="1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6" name="직사각형 45"/>
          <p:cNvSpPr/>
          <p:nvPr/>
        </p:nvSpPr>
        <p:spPr>
          <a:xfrm>
            <a:off x="0" y="1002303"/>
            <a:ext cx="9144000" cy="6151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8134407" y="1617528"/>
            <a:ext cx="1011815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Normal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1760" y="1101825"/>
            <a:ext cx="2232248" cy="41607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27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xmlns="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467C2E0-8FD8-41EA-99B7-E542A9261484}"/>
              </a:ext>
            </a:extLst>
          </p:cNvPr>
          <p:cNvSpPr/>
          <p:nvPr/>
        </p:nvSpPr>
        <p:spPr>
          <a:xfrm>
            <a:off x="3059832" y="5949280"/>
            <a:ext cx="3024336" cy="8325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068" y="1052736"/>
            <a:ext cx="9112154" cy="5760640"/>
            <a:chOff x="34068" y="1052736"/>
            <a:chExt cx="9112154" cy="57606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EEDA6C2D-ABEC-42D7-9AEC-4411CF49E513}"/>
                    </a:ext>
                  </a:extLst>
                </p:cNvPr>
                <p:cNvSpPr/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Initialize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ko-KR" altLang="en-US" sz="12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EDA6C2D-ABEC-42D7-9AEC-4411CF49E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xmlns="" id="{8AC5A95D-61FD-480D-A135-266FC953E7CD}"/>
                    </a:ext>
                  </a:extLst>
                </p:cNvPr>
                <p:cNvSpPr/>
                <p:nvPr/>
              </p:nvSpPr>
              <p:spPr>
                <a:xfrm>
                  <a:off x="846370" y="5754831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1)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8AC5A95D-61FD-480D-A135-266FC953E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5754831"/>
                  <a:ext cx="5394717" cy="640682"/>
                </a:xfrm>
                <a:prstGeom prst="flowChartDecision">
                  <a:avLst/>
                </a:prstGeom>
                <a:blipFill rotWithShape="1">
                  <a:blip r:embed="rId4"/>
                  <a:stretch>
                    <a:fillRect t="-10280" b="-41121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xmlns="" id="{E2F6918B-52F0-4B34-80D5-949406E6A3F9}"/>
                    </a:ext>
                  </a:extLst>
                </p:cNvPr>
                <p:cNvSpPr/>
                <p:nvPr/>
              </p:nvSpPr>
              <p:spPr>
                <a:xfrm>
                  <a:off x="846370" y="3378567"/>
                  <a:ext cx="5394717" cy="10979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squar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2F6918B-52F0-4B34-80D5-949406E6A3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3378567"/>
                  <a:ext cx="5394717" cy="1097947"/>
                </a:xfrm>
                <a:prstGeom prst="flowChartDecision">
                  <a:avLst/>
                </a:prstGeom>
                <a:blipFill rotWithShape="1">
                  <a:blip r:embed="rId5"/>
                  <a:stretch>
                    <a:fillRect b="-13736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xmlns="" id="{7A6FB031-E73D-40E0-A17F-3EABCA15F701}"/>
                    </a:ext>
                  </a:extLst>
                </p:cNvPr>
                <p:cNvSpPr/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solidFill>
                  <a:srgbClr val="FFABAB"/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kern="10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2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dirty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ko-KR" sz="1200" i="1" kern="10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sz="1200" i="1" kern="10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sz="1200" b="0" i="1" kern="10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altLang="ko-KR" sz="12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A6FB031-E73D-40E0-A17F-3EABCA15F7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id="{39850127-0B23-424E-8133-C185EF94B11D}"/>
                    </a:ext>
                  </a:extLst>
                </p:cNvPr>
                <p:cNvSpPr/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latin typeface="Cambria Math" panose="02040503050406030204" pitchFamily="18" charset="0"/>
                    </a:rPr>
                    <a:t>Calculate </a:t>
                  </a:r>
                  <a:r>
                    <a:rPr lang="en-US" altLang="ko-KR" sz="1200" b="1" dirty="0">
                      <a:latin typeface="Cambria Math" panose="02040503050406030204" pitchFamily="18" charset="0"/>
                    </a:rPr>
                    <a:t>Virtual Bandwidth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on VAP 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9850127-0B23-424E-8133-C185EF94B1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xmlns="" id="{388828AF-E3C8-480F-A7E6-FD274E42408C}"/>
                </a:ext>
              </a:extLst>
            </p:cNvPr>
            <p:cNvCxnSpPr>
              <a:cxnSpLocks/>
              <a:stCxn id="11" idx="2"/>
              <a:endCxn id="22" idx="0"/>
            </p:cNvCxnSpPr>
            <p:nvPr/>
          </p:nvCxnSpPr>
          <p:spPr bwMode="auto">
            <a:xfrm>
              <a:off x="3543731" y="2193881"/>
              <a:ext cx="4815" cy="18760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26">
              <a:extLst>
                <a:ext uri="{FF2B5EF4-FFF2-40B4-BE49-F238E27FC236}">
                  <a16:creationId xmlns:a16="http://schemas.microsoft.com/office/drawing/2014/main" xmlns="" id="{4A7096C1-EF4B-4AC9-8A83-196D9E46B9B1}"/>
                </a:ext>
              </a:extLst>
            </p:cNvPr>
            <p:cNvSpPr txBox="1"/>
            <p:nvPr/>
          </p:nvSpPr>
          <p:spPr bwMode="auto">
            <a:xfrm>
              <a:off x="6302256" y="395463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18" name="TextBox 61">
              <a:extLst>
                <a:ext uri="{FF2B5EF4-FFF2-40B4-BE49-F238E27FC236}">
                  <a16:creationId xmlns:a16="http://schemas.microsoft.com/office/drawing/2014/main" xmlns="" id="{82C1B359-23B4-445E-8FE9-DBD033941847}"/>
                </a:ext>
              </a:extLst>
            </p:cNvPr>
            <p:cNvSpPr txBox="1"/>
            <p:nvPr/>
          </p:nvSpPr>
          <p:spPr bwMode="auto">
            <a:xfrm>
              <a:off x="3564828" y="4469720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xmlns="" id="{D53BE05B-EB56-41C5-AB5C-2BDA6FC751F8}"/>
                    </a:ext>
                  </a:extLst>
                </p:cNvPr>
                <p:cNvSpPr/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D53BE05B-EB56-41C5-AB5C-2BDA6FC751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id="{BE3C4728-DE11-46AD-94A5-51672E876CF1}"/>
                    </a:ext>
                  </a:extLst>
                </p:cNvPr>
                <p:cNvSpPr/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BE3C4728-DE11-46AD-94A5-51672E876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0B443A3B-9AF9-4F2F-A6F2-242792A928CA}"/>
                </a:ext>
              </a:extLst>
            </p:cNvPr>
            <p:cNvSpPr/>
            <p:nvPr/>
          </p:nvSpPr>
          <p:spPr>
            <a:xfrm>
              <a:off x="7714780" y="6536377"/>
              <a:ext cx="47961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END</a:t>
              </a:r>
              <a:endParaRPr lang="ko-KR" altLang="en-US" sz="1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id="{ACB85D89-3661-43BA-8483-CAF3370D1829}"/>
                    </a:ext>
                  </a:extLst>
                </p:cNvPr>
                <p:cNvSpPr/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Determine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with</a:t>
                  </a:r>
                  <a:r>
                    <a:rPr lang="en-US" altLang="ko-KR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ACB85D89-3661-43BA-8483-CAF3370D1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xmlns="" id="{584F840C-9A1C-4DA3-BB06-34298DB6E5CB}"/>
                    </a:ext>
                  </a:extLst>
                </p:cNvPr>
                <p:cNvSpPr/>
                <p:nvPr/>
              </p:nvSpPr>
              <p:spPr>
                <a:xfrm>
                  <a:off x="846370" y="4811401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2)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84F840C-9A1C-4DA3-BB06-34298DB6E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4811401"/>
                  <a:ext cx="5394717" cy="640682"/>
                </a:xfrm>
                <a:prstGeom prst="flowChartDecision">
                  <a:avLst/>
                </a:prstGeom>
                <a:blipFill rotWithShape="1">
                  <a:blip r:embed="rId11"/>
                  <a:stretch>
                    <a:fillRect t="-9346" b="-42056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xmlns="" id="{9A1BD42F-56B2-4C5B-8E95-6859E8F91069}"/>
                </a:ext>
              </a:extLst>
            </p:cNvPr>
            <p:cNvCxnSpPr>
              <a:cxnSpLocks/>
              <a:stCxn id="14" idx="2"/>
              <a:endCxn id="21" idx="0"/>
            </p:cNvCxnSpPr>
            <p:nvPr/>
          </p:nvCxnSpPr>
          <p:spPr bwMode="auto">
            <a:xfrm flipH="1">
              <a:off x="7954590" y="6377617"/>
              <a:ext cx="2" cy="15876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58">
              <a:extLst>
                <a:ext uri="{FF2B5EF4-FFF2-40B4-BE49-F238E27FC236}">
                  <a16:creationId xmlns:a16="http://schemas.microsoft.com/office/drawing/2014/main" xmlns="" id="{CAF72C5C-2493-46F2-87AD-07D766CEB0B3}"/>
                </a:ext>
              </a:extLst>
            </p:cNvPr>
            <p:cNvSpPr txBox="1"/>
            <p:nvPr/>
          </p:nvSpPr>
          <p:spPr bwMode="auto">
            <a:xfrm>
              <a:off x="6308652" y="516405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6" name="연결선: 꺾임 43">
              <a:extLst>
                <a:ext uri="{FF2B5EF4-FFF2-40B4-BE49-F238E27FC236}">
                  <a16:creationId xmlns:a16="http://schemas.microsoft.com/office/drawing/2014/main" xmlns="" id="{C1E2A020-D4C9-4A89-A80F-46FEDCE55074}"/>
                </a:ext>
              </a:extLst>
            </p:cNvPr>
            <p:cNvCxnSpPr>
              <a:stCxn id="13" idx="3"/>
              <a:endCxn id="20" idx="2"/>
            </p:cNvCxnSpPr>
            <p:nvPr/>
          </p:nvCxnSpPr>
          <p:spPr bwMode="auto">
            <a:xfrm flipV="1">
              <a:off x="6241087" y="3529055"/>
              <a:ext cx="466969" cy="39848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63">
              <a:extLst>
                <a:ext uri="{FF2B5EF4-FFF2-40B4-BE49-F238E27FC236}">
                  <a16:creationId xmlns:a16="http://schemas.microsoft.com/office/drawing/2014/main" xmlns="" id="{61D6B2DA-F1F9-4D86-9373-0B5ADBFD2B6B}"/>
                </a:ext>
              </a:extLst>
            </p:cNvPr>
            <p:cNvSpPr txBox="1"/>
            <p:nvPr/>
          </p:nvSpPr>
          <p:spPr bwMode="auto">
            <a:xfrm>
              <a:off x="6304210" y="6079979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xmlns="" id="{97BED644-C4E3-4CBF-AE1B-4B7E502E008A}"/>
                </a:ext>
              </a:extLst>
            </p:cNvPr>
            <p:cNvCxnSpPr>
              <a:stCxn id="22" idx="2"/>
              <a:endCxn id="15" idx="0"/>
            </p:cNvCxnSpPr>
            <p:nvPr/>
          </p:nvCxnSpPr>
          <p:spPr bwMode="auto">
            <a:xfrm flipH="1">
              <a:off x="3547200" y="2658487"/>
              <a:ext cx="1346" cy="21218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xmlns="" id="{48DD20C2-1AFD-432B-81DC-1AD0ED0BBB78}"/>
                </a:ext>
              </a:extLst>
            </p:cNvPr>
            <p:cNvCxnSpPr>
              <a:stCxn id="15" idx="2"/>
              <a:endCxn id="13" idx="0"/>
            </p:cNvCxnSpPr>
            <p:nvPr/>
          </p:nvCxnSpPr>
          <p:spPr bwMode="auto">
            <a:xfrm flipH="1">
              <a:off x="3543729" y="3162543"/>
              <a:ext cx="3471" cy="2160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연결선: 꺾임 24">
              <a:extLst>
                <a:ext uri="{FF2B5EF4-FFF2-40B4-BE49-F238E27FC236}">
                  <a16:creationId xmlns:a16="http://schemas.microsoft.com/office/drawing/2014/main" xmlns="" id="{4283CF48-40E1-44E3-B295-B22753193D42}"/>
                </a:ext>
              </a:extLst>
            </p:cNvPr>
            <p:cNvCxnSpPr>
              <a:stCxn id="20" idx="0"/>
              <a:endCxn id="15" idx="3"/>
            </p:cNvCxnSpPr>
            <p:nvPr/>
          </p:nvCxnSpPr>
          <p:spPr bwMode="auto">
            <a:xfrm rot="16200000" flipV="1">
              <a:off x="5790550" y="2317045"/>
              <a:ext cx="217945" cy="1617068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B84C0988-92A8-4314-A306-4CB5CC6890B2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 bwMode="auto">
            <a:xfrm>
              <a:off x="3543729" y="4476514"/>
              <a:ext cx="0" cy="33488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xmlns="" id="{2A7C5F04-08EA-4B22-BCA8-EBE67CCD0365}"/>
                </a:ext>
              </a:extLst>
            </p:cNvPr>
            <p:cNvCxnSpPr>
              <a:stCxn id="23" idx="2"/>
              <a:endCxn id="12" idx="0"/>
            </p:cNvCxnSpPr>
            <p:nvPr/>
          </p:nvCxnSpPr>
          <p:spPr bwMode="auto">
            <a:xfrm>
              <a:off x="3543729" y="5452083"/>
              <a:ext cx="0" cy="30274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xmlns="" id="{6AA84776-FD0F-40F1-8FAE-AED8EF544AD3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 bwMode="auto">
            <a:xfrm>
              <a:off x="6241087" y="6075172"/>
              <a:ext cx="521875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연결선: 꺾임 52">
              <a:extLst>
                <a:ext uri="{FF2B5EF4-FFF2-40B4-BE49-F238E27FC236}">
                  <a16:creationId xmlns:a16="http://schemas.microsoft.com/office/drawing/2014/main" xmlns="" id="{DD7B9AF9-AD6C-44E2-B36E-F3A5DA9D7B34}"/>
                </a:ext>
              </a:extLst>
            </p:cNvPr>
            <p:cNvCxnSpPr>
              <a:stCxn id="23" idx="3"/>
              <a:endCxn id="19" idx="2"/>
            </p:cNvCxnSpPr>
            <p:nvPr/>
          </p:nvCxnSpPr>
          <p:spPr bwMode="auto">
            <a:xfrm flipV="1">
              <a:off x="6241087" y="3520302"/>
              <a:ext cx="1713504" cy="1611440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연결선: 꺾임 55">
              <a:extLst>
                <a:ext uri="{FF2B5EF4-FFF2-40B4-BE49-F238E27FC236}">
                  <a16:creationId xmlns:a16="http://schemas.microsoft.com/office/drawing/2014/main" xmlns="" id="{9D7489B1-6221-49B8-81D1-262AEC48EB08}"/>
                </a:ext>
              </a:extLst>
            </p:cNvPr>
            <p:cNvCxnSpPr>
              <a:stCxn id="19" idx="0"/>
              <a:endCxn id="22" idx="3"/>
            </p:cNvCxnSpPr>
            <p:nvPr/>
          </p:nvCxnSpPr>
          <p:spPr bwMode="auto">
            <a:xfrm rot="16200000" flipV="1">
              <a:off x="5838897" y="1127608"/>
              <a:ext cx="723315" cy="3508075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66">
              <a:extLst>
                <a:ext uri="{FF2B5EF4-FFF2-40B4-BE49-F238E27FC236}">
                  <a16:creationId xmlns:a16="http://schemas.microsoft.com/office/drawing/2014/main" xmlns="" id="{7413E01F-4FCD-408B-931F-EB95488699B1}"/>
                </a:ext>
              </a:extLst>
            </p:cNvPr>
            <p:cNvSpPr txBox="1"/>
            <p:nvPr/>
          </p:nvSpPr>
          <p:spPr bwMode="auto">
            <a:xfrm>
              <a:off x="3559226" y="5477832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37" name="순서도: 판단 36">
              <a:extLst>
                <a:ext uri="{FF2B5EF4-FFF2-40B4-BE49-F238E27FC236}">
                  <a16:creationId xmlns:a16="http://schemas.microsoft.com/office/drawing/2014/main" xmlns="" id="{8E064B27-8F59-4CA7-8955-257B68A654E7}"/>
                </a:ext>
              </a:extLst>
            </p:cNvPr>
            <p:cNvSpPr/>
            <p:nvPr/>
          </p:nvSpPr>
          <p:spPr>
            <a:xfrm>
              <a:off x="1751277" y="1052736"/>
              <a:ext cx="3578521" cy="550247"/>
            </a:xfrm>
            <a:prstGeom prst="flowChartDecision">
              <a:avLst/>
            </a:prstGeom>
            <a:solidFill>
              <a:srgbClr val="FFE48F"/>
            </a:solidFill>
            <a:ln>
              <a:solidFill>
                <a:srgbClr val="C48000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ambria Math" panose="02040503050406030204" pitchFamily="18" charset="0"/>
                </a:rPr>
                <a:t>Over AP’s timeslot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id="{2DBAAAFD-F88F-4699-8B77-D41B092B04B5}"/>
                    </a:ext>
                  </a:extLst>
                </p:cNvPr>
                <p:cNvSpPr/>
                <p:nvPr/>
              </p:nvSpPr>
              <p:spPr>
                <a:xfrm>
                  <a:off x="34068" y="1177371"/>
                  <a:ext cx="1360116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latin typeface="Cambria Math" panose="02040503050406030204" pitchFamily="18" charset="0"/>
                    </a:rPr>
                    <a:t>Request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DBAAAFD-F88F-4699-8B77-D41B092B0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8" y="1177371"/>
                  <a:ext cx="1360116" cy="30098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xmlns="" id="{40FA7FDB-B283-463F-B07F-79750B1BD4D2}"/>
                </a:ext>
              </a:extLst>
            </p:cNvPr>
            <p:cNvCxnSpPr>
              <a:cxnSpLocks/>
              <a:stCxn id="38" idx="3"/>
              <a:endCxn id="37" idx="1"/>
            </p:cNvCxnSpPr>
            <p:nvPr/>
          </p:nvCxnSpPr>
          <p:spPr bwMode="auto">
            <a:xfrm flipV="1">
              <a:off x="1394184" y="1327860"/>
              <a:ext cx="357093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id="{715D18FB-74BD-4ACC-A75F-5717266FBE6D}"/>
                    </a:ext>
                  </a:extLst>
                </p:cNvPr>
                <p:cNvSpPr/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Provide streaming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a14:m>
                  <a:r>
                    <a:rPr lang="en-US" altLang="ko-KR" sz="1200" dirty="0">
                      <a:latin typeface="Cambria Math" panose="02040503050406030204" pitchFamily="18" charset="0"/>
                    </a:rPr>
                    <a:t>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15D18FB-74BD-4ACC-A75F-5717266FBE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xmlns="" id="{E2372C78-713A-44DE-A19B-AFD150990616}"/>
                </a:ext>
              </a:extLst>
            </p:cNvPr>
            <p:cNvCxnSpPr>
              <a:stCxn id="37" idx="3"/>
              <a:endCxn id="40" idx="1"/>
            </p:cNvCxnSpPr>
            <p:nvPr/>
          </p:nvCxnSpPr>
          <p:spPr bwMode="auto">
            <a:xfrm>
              <a:off x="5329798" y="1327860"/>
              <a:ext cx="47838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xmlns="" id="{937B4FED-B754-47B0-BA75-4DE218EDA8DA}"/>
                </a:ext>
              </a:extLst>
            </p:cNvPr>
            <p:cNvCxnSpPr>
              <a:stCxn id="37" idx="2"/>
              <a:endCxn id="11" idx="0"/>
            </p:cNvCxnSpPr>
            <p:nvPr/>
          </p:nvCxnSpPr>
          <p:spPr bwMode="auto">
            <a:xfrm>
              <a:off x="3540538" y="1602983"/>
              <a:ext cx="3193" cy="29639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Box 59">
              <a:extLst>
                <a:ext uri="{FF2B5EF4-FFF2-40B4-BE49-F238E27FC236}">
                  <a16:creationId xmlns:a16="http://schemas.microsoft.com/office/drawing/2014/main" xmlns="" id="{ADFCBE91-4B63-421F-B11A-63B5C567A052}"/>
                </a:ext>
              </a:extLst>
            </p:cNvPr>
            <p:cNvSpPr txBox="1"/>
            <p:nvPr/>
          </p:nvSpPr>
          <p:spPr bwMode="auto">
            <a:xfrm>
              <a:off x="3543725" y="1589400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44" name="TextBox 60">
              <a:extLst>
                <a:ext uri="{FF2B5EF4-FFF2-40B4-BE49-F238E27FC236}">
                  <a16:creationId xmlns:a16="http://schemas.microsoft.com/office/drawing/2014/main" xmlns="" id="{37B137C7-AC78-4B17-A83E-66023C385638}"/>
                </a:ext>
              </a:extLst>
            </p:cNvPr>
            <p:cNvSpPr txBox="1"/>
            <p:nvPr/>
          </p:nvSpPr>
          <p:spPr bwMode="auto">
            <a:xfrm>
              <a:off x="5407262" y="1340428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45" name="꺾인 연결선 44"/>
            <p:cNvCxnSpPr>
              <a:stCxn id="14" idx="0"/>
              <a:endCxn id="19" idx="2"/>
            </p:cNvCxnSpPr>
            <p:nvPr/>
          </p:nvCxnSpPr>
          <p:spPr bwMode="auto">
            <a:xfrm rot="16200000" flipV="1">
              <a:off x="6828380" y="4646513"/>
              <a:ext cx="2252424" cy="1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7" name="TextBox 46"/>
          <p:cNvSpPr txBox="1"/>
          <p:nvPr/>
        </p:nvSpPr>
        <p:spPr bwMode="auto">
          <a:xfrm>
            <a:off x="7668344" y="1876762"/>
            <a:ext cx="148309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Congestion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1760" y="1101825"/>
            <a:ext cx="2232248" cy="41607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0" y="1844824"/>
            <a:ext cx="9151442" cy="501317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9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xmlns="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467C2E0-8FD8-41EA-99B7-E542A9261484}"/>
              </a:ext>
            </a:extLst>
          </p:cNvPr>
          <p:cNvSpPr/>
          <p:nvPr/>
        </p:nvSpPr>
        <p:spPr>
          <a:xfrm>
            <a:off x="3059832" y="5949280"/>
            <a:ext cx="3024336" cy="8325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068" y="1052736"/>
            <a:ext cx="9112154" cy="5760640"/>
            <a:chOff x="34068" y="1052736"/>
            <a:chExt cx="9112154" cy="57606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EEDA6C2D-ABEC-42D7-9AEC-4411CF49E513}"/>
                    </a:ext>
                  </a:extLst>
                </p:cNvPr>
                <p:cNvSpPr/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Initialize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ko-KR" altLang="en-US" sz="12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EDA6C2D-ABEC-42D7-9AEC-4411CF49E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xmlns="" id="{8AC5A95D-61FD-480D-A135-266FC953E7CD}"/>
                    </a:ext>
                  </a:extLst>
                </p:cNvPr>
                <p:cNvSpPr/>
                <p:nvPr/>
              </p:nvSpPr>
              <p:spPr>
                <a:xfrm>
                  <a:off x="846370" y="5754831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1)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8AC5A95D-61FD-480D-A135-266FC953E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5754831"/>
                  <a:ext cx="5394717" cy="640682"/>
                </a:xfrm>
                <a:prstGeom prst="flowChartDecision">
                  <a:avLst/>
                </a:prstGeom>
                <a:blipFill rotWithShape="1">
                  <a:blip r:embed="rId4"/>
                  <a:stretch>
                    <a:fillRect t="-10280" b="-41121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xmlns="" id="{E2F6918B-52F0-4B34-80D5-949406E6A3F9}"/>
                    </a:ext>
                  </a:extLst>
                </p:cNvPr>
                <p:cNvSpPr/>
                <p:nvPr/>
              </p:nvSpPr>
              <p:spPr>
                <a:xfrm>
                  <a:off x="846370" y="3378567"/>
                  <a:ext cx="5394717" cy="10979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squar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2F6918B-52F0-4B34-80D5-949406E6A3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3378567"/>
                  <a:ext cx="5394717" cy="1097947"/>
                </a:xfrm>
                <a:prstGeom prst="flowChartDecision">
                  <a:avLst/>
                </a:prstGeom>
                <a:blipFill rotWithShape="1">
                  <a:blip r:embed="rId5"/>
                  <a:stretch>
                    <a:fillRect b="-13736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xmlns="" id="{7A6FB031-E73D-40E0-A17F-3EABCA15F701}"/>
                    </a:ext>
                  </a:extLst>
                </p:cNvPr>
                <p:cNvSpPr/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solidFill>
                  <a:srgbClr val="FFABAB"/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kern="10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2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dirty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ko-KR" sz="1200" i="1" kern="10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sz="1200" i="1" kern="10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sz="1200" b="0" i="1" kern="10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altLang="ko-KR" sz="12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A6FB031-E73D-40E0-A17F-3EABCA15F7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id="{39850127-0B23-424E-8133-C185EF94B11D}"/>
                    </a:ext>
                  </a:extLst>
                </p:cNvPr>
                <p:cNvSpPr/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latin typeface="Cambria Math" panose="02040503050406030204" pitchFamily="18" charset="0"/>
                    </a:rPr>
                    <a:t>Calculate </a:t>
                  </a:r>
                  <a:r>
                    <a:rPr lang="en-US" altLang="ko-KR" sz="1200" b="1" dirty="0">
                      <a:latin typeface="Cambria Math" panose="02040503050406030204" pitchFamily="18" charset="0"/>
                    </a:rPr>
                    <a:t>Virtual Bandwidth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on VAP 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9850127-0B23-424E-8133-C185EF94B1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xmlns="" id="{388828AF-E3C8-480F-A7E6-FD274E42408C}"/>
                </a:ext>
              </a:extLst>
            </p:cNvPr>
            <p:cNvCxnSpPr>
              <a:cxnSpLocks/>
              <a:stCxn id="11" idx="2"/>
              <a:endCxn id="22" idx="0"/>
            </p:cNvCxnSpPr>
            <p:nvPr/>
          </p:nvCxnSpPr>
          <p:spPr bwMode="auto">
            <a:xfrm>
              <a:off x="3543731" y="2193881"/>
              <a:ext cx="4815" cy="18760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26">
              <a:extLst>
                <a:ext uri="{FF2B5EF4-FFF2-40B4-BE49-F238E27FC236}">
                  <a16:creationId xmlns:a16="http://schemas.microsoft.com/office/drawing/2014/main" xmlns="" id="{4A7096C1-EF4B-4AC9-8A83-196D9E46B9B1}"/>
                </a:ext>
              </a:extLst>
            </p:cNvPr>
            <p:cNvSpPr txBox="1"/>
            <p:nvPr/>
          </p:nvSpPr>
          <p:spPr bwMode="auto">
            <a:xfrm>
              <a:off x="6302256" y="395463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18" name="TextBox 61">
              <a:extLst>
                <a:ext uri="{FF2B5EF4-FFF2-40B4-BE49-F238E27FC236}">
                  <a16:creationId xmlns:a16="http://schemas.microsoft.com/office/drawing/2014/main" xmlns="" id="{82C1B359-23B4-445E-8FE9-DBD033941847}"/>
                </a:ext>
              </a:extLst>
            </p:cNvPr>
            <p:cNvSpPr txBox="1"/>
            <p:nvPr/>
          </p:nvSpPr>
          <p:spPr bwMode="auto">
            <a:xfrm>
              <a:off x="3564828" y="4469720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xmlns="" id="{D53BE05B-EB56-41C5-AB5C-2BDA6FC751F8}"/>
                    </a:ext>
                  </a:extLst>
                </p:cNvPr>
                <p:cNvSpPr/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D53BE05B-EB56-41C5-AB5C-2BDA6FC751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id="{BE3C4728-DE11-46AD-94A5-51672E876CF1}"/>
                    </a:ext>
                  </a:extLst>
                </p:cNvPr>
                <p:cNvSpPr/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BE3C4728-DE11-46AD-94A5-51672E876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0B443A3B-9AF9-4F2F-A6F2-242792A928CA}"/>
                </a:ext>
              </a:extLst>
            </p:cNvPr>
            <p:cNvSpPr/>
            <p:nvPr/>
          </p:nvSpPr>
          <p:spPr>
            <a:xfrm>
              <a:off x="7714780" y="6536377"/>
              <a:ext cx="47961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END</a:t>
              </a:r>
              <a:endParaRPr lang="ko-KR" altLang="en-US" sz="1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id="{ACB85D89-3661-43BA-8483-CAF3370D1829}"/>
                    </a:ext>
                  </a:extLst>
                </p:cNvPr>
                <p:cNvSpPr/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Determine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with</a:t>
                  </a:r>
                  <a:r>
                    <a:rPr lang="en-US" altLang="ko-KR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ACB85D89-3661-43BA-8483-CAF3370D1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xmlns="" id="{584F840C-9A1C-4DA3-BB06-34298DB6E5CB}"/>
                    </a:ext>
                  </a:extLst>
                </p:cNvPr>
                <p:cNvSpPr/>
                <p:nvPr/>
              </p:nvSpPr>
              <p:spPr>
                <a:xfrm>
                  <a:off x="846370" y="4811401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2)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84F840C-9A1C-4DA3-BB06-34298DB6E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4811401"/>
                  <a:ext cx="5394717" cy="640682"/>
                </a:xfrm>
                <a:prstGeom prst="flowChartDecision">
                  <a:avLst/>
                </a:prstGeom>
                <a:blipFill rotWithShape="1">
                  <a:blip r:embed="rId11"/>
                  <a:stretch>
                    <a:fillRect t="-9346" b="-42056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xmlns="" id="{9A1BD42F-56B2-4C5B-8E95-6859E8F91069}"/>
                </a:ext>
              </a:extLst>
            </p:cNvPr>
            <p:cNvCxnSpPr>
              <a:cxnSpLocks/>
              <a:stCxn id="14" idx="2"/>
              <a:endCxn id="21" idx="0"/>
            </p:cNvCxnSpPr>
            <p:nvPr/>
          </p:nvCxnSpPr>
          <p:spPr bwMode="auto">
            <a:xfrm flipH="1">
              <a:off x="7954590" y="6377617"/>
              <a:ext cx="2" cy="15876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58">
              <a:extLst>
                <a:ext uri="{FF2B5EF4-FFF2-40B4-BE49-F238E27FC236}">
                  <a16:creationId xmlns:a16="http://schemas.microsoft.com/office/drawing/2014/main" xmlns="" id="{CAF72C5C-2493-46F2-87AD-07D766CEB0B3}"/>
                </a:ext>
              </a:extLst>
            </p:cNvPr>
            <p:cNvSpPr txBox="1"/>
            <p:nvPr/>
          </p:nvSpPr>
          <p:spPr bwMode="auto">
            <a:xfrm>
              <a:off x="6308652" y="516405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6" name="연결선: 꺾임 43">
              <a:extLst>
                <a:ext uri="{FF2B5EF4-FFF2-40B4-BE49-F238E27FC236}">
                  <a16:creationId xmlns:a16="http://schemas.microsoft.com/office/drawing/2014/main" xmlns="" id="{C1E2A020-D4C9-4A89-A80F-46FEDCE55074}"/>
                </a:ext>
              </a:extLst>
            </p:cNvPr>
            <p:cNvCxnSpPr>
              <a:stCxn id="13" idx="3"/>
              <a:endCxn id="20" idx="2"/>
            </p:cNvCxnSpPr>
            <p:nvPr/>
          </p:nvCxnSpPr>
          <p:spPr bwMode="auto">
            <a:xfrm flipV="1">
              <a:off x="6241087" y="3529055"/>
              <a:ext cx="466969" cy="39848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63">
              <a:extLst>
                <a:ext uri="{FF2B5EF4-FFF2-40B4-BE49-F238E27FC236}">
                  <a16:creationId xmlns:a16="http://schemas.microsoft.com/office/drawing/2014/main" xmlns="" id="{61D6B2DA-F1F9-4D86-9373-0B5ADBFD2B6B}"/>
                </a:ext>
              </a:extLst>
            </p:cNvPr>
            <p:cNvSpPr txBox="1"/>
            <p:nvPr/>
          </p:nvSpPr>
          <p:spPr bwMode="auto">
            <a:xfrm>
              <a:off x="6304210" y="6079979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xmlns="" id="{97BED644-C4E3-4CBF-AE1B-4B7E502E008A}"/>
                </a:ext>
              </a:extLst>
            </p:cNvPr>
            <p:cNvCxnSpPr>
              <a:stCxn id="22" idx="2"/>
              <a:endCxn id="15" idx="0"/>
            </p:cNvCxnSpPr>
            <p:nvPr/>
          </p:nvCxnSpPr>
          <p:spPr bwMode="auto">
            <a:xfrm flipH="1">
              <a:off x="3547200" y="2658487"/>
              <a:ext cx="1346" cy="21218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xmlns="" id="{48DD20C2-1AFD-432B-81DC-1AD0ED0BBB78}"/>
                </a:ext>
              </a:extLst>
            </p:cNvPr>
            <p:cNvCxnSpPr>
              <a:stCxn id="15" idx="2"/>
              <a:endCxn id="13" idx="0"/>
            </p:cNvCxnSpPr>
            <p:nvPr/>
          </p:nvCxnSpPr>
          <p:spPr bwMode="auto">
            <a:xfrm flipH="1">
              <a:off x="3543729" y="3162543"/>
              <a:ext cx="3471" cy="2160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연결선: 꺾임 24">
              <a:extLst>
                <a:ext uri="{FF2B5EF4-FFF2-40B4-BE49-F238E27FC236}">
                  <a16:creationId xmlns:a16="http://schemas.microsoft.com/office/drawing/2014/main" xmlns="" id="{4283CF48-40E1-44E3-B295-B22753193D42}"/>
                </a:ext>
              </a:extLst>
            </p:cNvPr>
            <p:cNvCxnSpPr>
              <a:stCxn id="20" idx="0"/>
              <a:endCxn id="15" idx="3"/>
            </p:cNvCxnSpPr>
            <p:nvPr/>
          </p:nvCxnSpPr>
          <p:spPr bwMode="auto">
            <a:xfrm rot="16200000" flipV="1">
              <a:off x="5790550" y="2317045"/>
              <a:ext cx="217945" cy="1617068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B84C0988-92A8-4314-A306-4CB5CC6890B2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 bwMode="auto">
            <a:xfrm>
              <a:off x="3543729" y="4476514"/>
              <a:ext cx="0" cy="33488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xmlns="" id="{2A7C5F04-08EA-4B22-BCA8-EBE67CCD0365}"/>
                </a:ext>
              </a:extLst>
            </p:cNvPr>
            <p:cNvCxnSpPr>
              <a:stCxn id="23" idx="2"/>
              <a:endCxn id="12" idx="0"/>
            </p:cNvCxnSpPr>
            <p:nvPr/>
          </p:nvCxnSpPr>
          <p:spPr bwMode="auto">
            <a:xfrm>
              <a:off x="3543729" y="5452083"/>
              <a:ext cx="0" cy="30274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xmlns="" id="{6AA84776-FD0F-40F1-8FAE-AED8EF544AD3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 bwMode="auto">
            <a:xfrm>
              <a:off x="6241087" y="6075172"/>
              <a:ext cx="521875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연결선: 꺾임 52">
              <a:extLst>
                <a:ext uri="{FF2B5EF4-FFF2-40B4-BE49-F238E27FC236}">
                  <a16:creationId xmlns:a16="http://schemas.microsoft.com/office/drawing/2014/main" xmlns="" id="{DD7B9AF9-AD6C-44E2-B36E-F3A5DA9D7B34}"/>
                </a:ext>
              </a:extLst>
            </p:cNvPr>
            <p:cNvCxnSpPr>
              <a:stCxn id="23" idx="3"/>
              <a:endCxn id="19" idx="2"/>
            </p:cNvCxnSpPr>
            <p:nvPr/>
          </p:nvCxnSpPr>
          <p:spPr bwMode="auto">
            <a:xfrm flipV="1">
              <a:off x="6241087" y="3520302"/>
              <a:ext cx="1713504" cy="1611440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연결선: 꺾임 55">
              <a:extLst>
                <a:ext uri="{FF2B5EF4-FFF2-40B4-BE49-F238E27FC236}">
                  <a16:creationId xmlns:a16="http://schemas.microsoft.com/office/drawing/2014/main" xmlns="" id="{9D7489B1-6221-49B8-81D1-262AEC48EB08}"/>
                </a:ext>
              </a:extLst>
            </p:cNvPr>
            <p:cNvCxnSpPr>
              <a:stCxn id="19" idx="0"/>
              <a:endCxn id="22" idx="3"/>
            </p:cNvCxnSpPr>
            <p:nvPr/>
          </p:nvCxnSpPr>
          <p:spPr bwMode="auto">
            <a:xfrm rot="16200000" flipV="1">
              <a:off x="5838897" y="1127608"/>
              <a:ext cx="723315" cy="3508075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66">
              <a:extLst>
                <a:ext uri="{FF2B5EF4-FFF2-40B4-BE49-F238E27FC236}">
                  <a16:creationId xmlns:a16="http://schemas.microsoft.com/office/drawing/2014/main" xmlns="" id="{7413E01F-4FCD-408B-931F-EB95488699B1}"/>
                </a:ext>
              </a:extLst>
            </p:cNvPr>
            <p:cNvSpPr txBox="1"/>
            <p:nvPr/>
          </p:nvSpPr>
          <p:spPr bwMode="auto">
            <a:xfrm>
              <a:off x="3559226" y="5477832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37" name="순서도: 판단 36">
              <a:extLst>
                <a:ext uri="{FF2B5EF4-FFF2-40B4-BE49-F238E27FC236}">
                  <a16:creationId xmlns:a16="http://schemas.microsoft.com/office/drawing/2014/main" xmlns="" id="{8E064B27-8F59-4CA7-8955-257B68A654E7}"/>
                </a:ext>
              </a:extLst>
            </p:cNvPr>
            <p:cNvSpPr/>
            <p:nvPr/>
          </p:nvSpPr>
          <p:spPr>
            <a:xfrm>
              <a:off x="1751277" y="1052736"/>
              <a:ext cx="3578521" cy="550247"/>
            </a:xfrm>
            <a:prstGeom prst="flowChartDecision">
              <a:avLst/>
            </a:prstGeom>
            <a:solidFill>
              <a:srgbClr val="FFE48F"/>
            </a:solidFill>
            <a:ln>
              <a:solidFill>
                <a:srgbClr val="C48000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ambria Math" panose="02040503050406030204" pitchFamily="18" charset="0"/>
                </a:rPr>
                <a:t>Over AP’s timeslot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id="{2DBAAAFD-F88F-4699-8B77-D41B092B04B5}"/>
                    </a:ext>
                  </a:extLst>
                </p:cNvPr>
                <p:cNvSpPr/>
                <p:nvPr/>
              </p:nvSpPr>
              <p:spPr>
                <a:xfrm>
                  <a:off x="34068" y="1177371"/>
                  <a:ext cx="1360116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latin typeface="Cambria Math" panose="02040503050406030204" pitchFamily="18" charset="0"/>
                    </a:rPr>
                    <a:t>Request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DBAAAFD-F88F-4699-8B77-D41B092B0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8" y="1177371"/>
                  <a:ext cx="1360116" cy="30098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xmlns="" id="{40FA7FDB-B283-463F-B07F-79750B1BD4D2}"/>
                </a:ext>
              </a:extLst>
            </p:cNvPr>
            <p:cNvCxnSpPr>
              <a:cxnSpLocks/>
              <a:stCxn id="38" idx="3"/>
              <a:endCxn id="37" idx="1"/>
            </p:cNvCxnSpPr>
            <p:nvPr/>
          </p:nvCxnSpPr>
          <p:spPr bwMode="auto">
            <a:xfrm flipV="1">
              <a:off x="1394184" y="1327860"/>
              <a:ext cx="357093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id="{715D18FB-74BD-4ACC-A75F-5717266FBE6D}"/>
                    </a:ext>
                  </a:extLst>
                </p:cNvPr>
                <p:cNvSpPr/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Provide streaming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a14:m>
                  <a:r>
                    <a:rPr lang="en-US" altLang="ko-KR" sz="1200" dirty="0">
                      <a:latin typeface="Cambria Math" panose="02040503050406030204" pitchFamily="18" charset="0"/>
                    </a:rPr>
                    <a:t>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15D18FB-74BD-4ACC-A75F-5717266FBE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xmlns="" id="{E2372C78-713A-44DE-A19B-AFD150990616}"/>
                </a:ext>
              </a:extLst>
            </p:cNvPr>
            <p:cNvCxnSpPr>
              <a:stCxn id="37" idx="3"/>
              <a:endCxn id="40" idx="1"/>
            </p:cNvCxnSpPr>
            <p:nvPr/>
          </p:nvCxnSpPr>
          <p:spPr bwMode="auto">
            <a:xfrm>
              <a:off x="5329798" y="1327860"/>
              <a:ext cx="47838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xmlns="" id="{937B4FED-B754-47B0-BA75-4DE218EDA8DA}"/>
                </a:ext>
              </a:extLst>
            </p:cNvPr>
            <p:cNvCxnSpPr>
              <a:stCxn id="37" idx="2"/>
              <a:endCxn id="11" idx="0"/>
            </p:cNvCxnSpPr>
            <p:nvPr/>
          </p:nvCxnSpPr>
          <p:spPr bwMode="auto">
            <a:xfrm>
              <a:off x="3540538" y="1602983"/>
              <a:ext cx="3193" cy="29639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Box 59">
              <a:extLst>
                <a:ext uri="{FF2B5EF4-FFF2-40B4-BE49-F238E27FC236}">
                  <a16:creationId xmlns:a16="http://schemas.microsoft.com/office/drawing/2014/main" xmlns="" id="{ADFCBE91-4B63-421F-B11A-63B5C567A052}"/>
                </a:ext>
              </a:extLst>
            </p:cNvPr>
            <p:cNvSpPr txBox="1"/>
            <p:nvPr/>
          </p:nvSpPr>
          <p:spPr bwMode="auto">
            <a:xfrm>
              <a:off x="3543725" y="1589400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44" name="TextBox 60">
              <a:extLst>
                <a:ext uri="{FF2B5EF4-FFF2-40B4-BE49-F238E27FC236}">
                  <a16:creationId xmlns:a16="http://schemas.microsoft.com/office/drawing/2014/main" xmlns="" id="{37B137C7-AC78-4B17-A83E-66023C385638}"/>
                </a:ext>
              </a:extLst>
            </p:cNvPr>
            <p:cNvSpPr txBox="1"/>
            <p:nvPr/>
          </p:nvSpPr>
          <p:spPr bwMode="auto">
            <a:xfrm>
              <a:off x="5407262" y="1340428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45" name="꺾인 연결선 44"/>
            <p:cNvCxnSpPr>
              <a:stCxn id="14" idx="0"/>
              <a:endCxn id="19" idx="2"/>
            </p:cNvCxnSpPr>
            <p:nvPr/>
          </p:nvCxnSpPr>
          <p:spPr bwMode="auto">
            <a:xfrm rot="16200000" flipV="1">
              <a:off x="6828380" y="4646513"/>
              <a:ext cx="2252424" cy="1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7" name="TextBox 46"/>
          <p:cNvSpPr txBox="1"/>
          <p:nvPr/>
        </p:nvSpPr>
        <p:spPr bwMode="auto">
          <a:xfrm>
            <a:off x="7668344" y="1876762"/>
            <a:ext cx="148309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Congestion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0" y="1844824"/>
            <a:ext cx="9151442" cy="5013176"/>
          </a:xfrm>
          <a:prstGeom prst="rect">
            <a:avLst/>
          </a:prstGeom>
          <a:ln w="38100">
            <a:solidFill>
              <a:srgbClr val="FF0000">
                <a:alpha val="50000"/>
              </a:srgb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50575" y="2381487"/>
            <a:ext cx="1795942" cy="276999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003411" y="2861147"/>
            <a:ext cx="3087577" cy="30139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Lagrange Function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ko-KR" altLang="ko-KR" sz="1600" i="1" kern="10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altLang="ko-KR" sz="1600" b="0" i="1" kern="10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ko-KR" altLang="ko-KR" sz="1600" i="1" kern="10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ko-KR" altLang="ko-KR" sz="1600" i="1" kern="10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b="0" i="1" kern="10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600" i="1" kern="10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i="1" kern="10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i="1" kern="10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en-US" altLang="ko-KR" sz="1600" i="1" kern="10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1600" i="1" kern="10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ko-KR" altLang="ko-KR" sz="16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ko-KR" altLang="ko-KR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  <m:e>
                                <m:sSubSup>
                                  <m:sSubSupPr>
                                    <m:ctrlPr>
                                      <a:rPr lang="ko-KR" altLang="ko-KR" sz="16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600" kern="100">
                                        <a:latin typeface="Cambria Math" panose="02040503050406030204" pitchFamily="18" charset="0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ko-KR" sz="1600" kern="1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dirty="0"/>
                  <a:t>Too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many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lambdas…</a:t>
                </a:r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 It is similar to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Full Search</a:t>
                </a:r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r>
                  <a:rPr lang="en-US" altLang="ko-KR" dirty="0"/>
                  <a:t>VAP</a:t>
                </a:r>
              </a:p>
              <a:p>
                <a:pPr lvl="1"/>
                <a:r>
                  <a:rPr lang="en-US" altLang="ko-KR" dirty="0"/>
                  <a:t>Like one AP (one lambda</a:t>
                </a:r>
                <a:r>
                  <a:rPr lang="en-US" altLang="ko-KR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𝑏𝑤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𝑀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𝑏𝑤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 (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𝑗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𝑀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=1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CF3F9803-E535-4119-B067-5F46A5455427}"/>
              </a:ext>
            </a:extLst>
          </p:cNvPr>
          <p:cNvGrpSpPr/>
          <p:nvPr/>
        </p:nvGrpSpPr>
        <p:grpSpPr>
          <a:xfrm>
            <a:off x="323528" y="3912341"/>
            <a:ext cx="8690088" cy="2540995"/>
            <a:chOff x="323528" y="3696317"/>
            <a:chExt cx="8690088" cy="254099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756775"/>
              <a:ext cx="3384376" cy="248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3696317"/>
              <a:ext cx="3433504" cy="2516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오른쪽 화살표 5"/>
            <p:cNvSpPr/>
            <p:nvPr/>
          </p:nvSpPr>
          <p:spPr>
            <a:xfrm>
              <a:off x="4283968" y="4817023"/>
              <a:ext cx="648072" cy="360040"/>
            </a:xfrm>
            <a:prstGeom prst="rightArrow">
              <a:avLst/>
            </a:prstGeom>
            <a:solidFill>
              <a:schemeClr val="accent2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88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xmlns="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467C2E0-8FD8-41EA-99B7-E542A9261484}"/>
              </a:ext>
            </a:extLst>
          </p:cNvPr>
          <p:cNvSpPr/>
          <p:nvPr/>
        </p:nvSpPr>
        <p:spPr>
          <a:xfrm>
            <a:off x="3059832" y="5949280"/>
            <a:ext cx="3024336" cy="8325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067" y="1052736"/>
            <a:ext cx="9112155" cy="5760640"/>
            <a:chOff x="34067" y="1052736"/>
            <a:chExt cx="9112155" cy="57606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EEDA6C2D-ABEC-42D7-9AEC-4411CF49E513}"/>
                    </a:ext>
                  </a:extLst>
                </p:cNvPr>
                <p:cNvSpPr/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Initialize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ko-KR" altLang="en-US" sz="12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EDA6C2D-ABEC-42D7-9AEC-4411CF49E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xmlns="" id="{8AC5A95D-61FD-480D-A135-266FC953E7CD}"/>
                    </a:ext>
                  </a:extLst>
                </p:cNvPr>
                <p:cNvSpPr/>
                <p:nvPr/>
              </p:nvSpPr>
              <p:spPr>
                <a:xfrm>
                  <a:off x="846370" y="5754831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1)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8AC5A95D-61FD-480D-A135-266FC953E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5754831"/>
                  <a:ext cx="5394717" cy="640682"/>
                </a:xfrm>
                <a:prstGeom prst="flowChartDecision">
                  <a:avLst/>
                </a:prstGeom>
                <a:blipFill rotWithShape="1">
                  <a:blip r:embed="rId4"/>
                  <a:stretch>
                    <a:fillRect t="-10280" b="-41121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xmlns="" id="{E2F6918B-52F0-4B34-80D5-949406E6A3F9}"/>
                    </a:ext>
                  </a:extLst>
                </p:cNvPr>
                <p:cNvSpPr/>
                <p:nvPr/>
              </p:nvSpPr>
              <p:spPr>
                <a:xfrm>
                  <a:off x="846370" y="3378567"/>
                  <a:ext cx="5394717" cy="10979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squar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2F6918B-52F0-4B34-80D5-949406E6A3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3378567"/>
                  <a:ext cx="5394717" cy="1097947"/>
                </a:xfrm>
                <a:prstGeom prst="flowChartDecision">
                  <a:avLst/>
                </a:prstGeom>
                <a:blipFill rotWithShape="1">
                  <a:blip r:embed="rId5"/>
                  <a:stretch>
                    <a:fillRect b="-13736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xmlns="" id="{7A6FB031-E73D-40E0-A17F-3EABCA15F701}"/>
                    </a:ext>
                  </a:extLst>
                </p:cNvPr>
                <p:cNvSpPr/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solidFill>
                  <a:srgbClr val="FFABAB"/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kern="10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2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dirty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ko-KR" sz="1200" i="1" kern="10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sz="1200" i="1" kern="10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sz="1200" b="0" i="1" kern="10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altLang="ko-KR" sz="12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A6FB031-E73D-40E0-A17F-3EABCA15F7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id="{39850127-0B23-424E-8133-C185EF94B11D}"/>
                    </a:ext>
                  </a:extLst>
                </p:cNvPr>
                <p:cNvSpPr/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latin typeface="Cambria Math" panose="02040503050406030204" pitchFamily="18" charset="0"/>
                    </a:rPr>
                    <a:t>Calculate </a:t>
                  </a:r>
                  <a:r>
                    <a:rPr lang="en-US" altLang="ko-KR" sz="1200" b="1" dirty="0">
                      <a:latin typeface="Cambria Math" panose="02040503050406030204" pitchFamily="18" charset="0"/>
                    </a:rPr>
                    <a:t>Virtual Bandwidth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on VAP 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9850127-0B23-424E-8133-C185EF94B1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xmlns="" id="{388828AF-E3C8-480F-A7E6-FD274E42408C}"/>
                </a:ext>
              </a:extLst>
            </p:cNvPr>
            <p:cNvCxnSpPr>
              <a:cxnSpLocks/>
              <a:stCxn id="11" idx="2"/>
              <a:endCxn id="22" idx="0"/>
            </p:cNvCxnSpPr>
            <p:nvPr/>
          </p:nvCxnSpPr>
          <p:spPr bwMode="auto">
            <a:xfrm>
              <a:off x="3543731" y="2193881"/>
              <a:ext cx="4815" cy="18760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26">
              <a:extLst>
                <a:ext uri="{FF2B5EF4-FFF2-40B4-BE49-F238E27FC236}">
                  <a16:creationId xmlns:a16="http://schemas.microsoft.com/office/drawing/2014/main" xmlns="" id="{4A7096C1-EF4B-4AC9-8A83-196D9E46B9B1}"/>
                </a:ext>
              </a:extLst>
            </p:cNvPr>
            <p:cNvSpPr txBox="1"/>
            <p:nvPr/>
          </p:nvSpPr>
          <p:spPr bwMode="auto">
            <a:xfrm>
              <a:off x="6302256" y="395463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18" name="TextBox 61">
              <a:extLst>
                <a:ext uri="{FF2B5EF4-FFF2-40B4-BE49-F238E27FC236}">
                  <a16:creationId xmlns:a16="http://schemas.microsoft.com/office/drawing/2014/main" xmlns="" id="{82C1B359-23B4-445E-8FE9-DBD033941847}"/>
                </a:ext>
              </a:extLst>
            </p:cNvPr>
            <p:cNvSpPr txBox="1"/>
            <p:nvPr/>
          </p:nvSpPr>
          <p:spPr bwMode="auto">
            <a:xfrm>
              <a:off x="3564828" y="4469720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xmlns="" id="{D53BE05B-EB56-41C5-AB5C-2BDA6FC751F8}"/>
                    </a:ext>
                  </a:extLst>
                </p:cNvPr>
                <p:cNvSpPr/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D53BE05B-EB56-41C5-AB5C-2BDA6FC751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id="{BE3C4728-DE11-46AD-94A5-51672E876CF1}"/>
                    </a:ext>
                  </a:extLst>
                </p:cNvPr>
                <p:cNvSpPr/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BE3C4728-DE11-46AD-94A5-51672E876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0B443A3B-9AF9-4F2F-A6F2-242792A928CA}"/>
                </a:ext>
              </a:extLst>
            </p:cNvPr>
            <p:cNvSpPr/>
            <p:nvPr/>
          </p:nvSpPr>
          <p:spPr>
            <a:xfrm>
              <a:off x="7714780" y="6536377"/>
              <a:ext cx="47961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END</a:t>
              </a:r>
              <a:endParaRPr lang="ko-KR" altLang="en-US" sz="1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id="{ACB85D89-3661-43BA-8483-CAF3370D1829}"/>
                    </a:ext>
                  </a:extLst>
                </p:cNvPr>
                <p:cNvSpPr/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Determine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with</a:t>
                  </a:r>
                  <a:r>
                    <a:rPr lang="en-US" altLang="ko-KR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ACB85D89-3661-43BA-8483-CAF3370D1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xmlns="" id="{584F840C-9A1C-4DA3-BB06-34298DB6E5CB}"/>
                    </a:ext>
                  </a:extLst>
                </p:cNvPr>
                <p:cNvSpPr/>
                <p:nvPr/>
              </p:nvSpPr>
              <p:spPr>
                <a:xfrm>
                  <a:off x="846370" y="4811401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2)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84F840C-9A1C-4DA3-BB06-34298DB6E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4811401"/>
                  <a:ext cx="5394717" cy="640682"/>
                </a:xfrm>
                <a:prstGeom prst="flowChartDecision">
                  <a:avLst/>
                </a:prstGeom>
                <a:blipFill rotWithShape="1">
                  <a:blip r:embed="rId11"/>
                  <a:stretch>
                    <a:fillRect t="-9346" b="-42056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xmlns="" id="{9A1BD42F-56B2-4C5B-8E95-6859E8F91069}"/>
                </a:ext>
              </a:extLst>
            </p:cNvPr>
            <p:cNvCxnSpPr>
              <a:cxnSpLocks/>
              <a:stCxn id="14" idx="2"/>
              <a:endCxn id="21" idx="0"/>
            </p:cNvCxnSpPr>
            <p:nvPr/>
          </p:nvCxnSpPr>
          <p:spPr bwMode="auto">
            <a:xfrm flipH="1">
              <a:off x="7954590" y="6377617"/>
              <a:ext cx="2" cy="15876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58">
              <a:extLst>
                <a:ext uri="{FF2B5EF4-FFF2-40B4-BE49-F238E27FC236}">
                  <a16:creationId xmlns:a16="http://schemas.microsoft.com/office/drawing/2014/main" xmlns="" id="{CAF72C5C-2493-46F2-87AD-07D766CEB0B3}"/>
                </a:ext>
              </a:extLst>
            </p:cNvPr>
            <p:cNvSpPr txBox="1"/>
            <p:nvPr/>
          </p:nvSpPr>
          <p:spPr bwMode="auto">
            <a:xfrm>
              <a:off x="6308652" y="516405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6" name="연결선: 꺾임 43">
              <a:extLst>
                <a:ext uri="{FF2B5EF4-FFF2-40B4-BE49-F238E27FC236}">
                  <a16:creationId xmlns:a16="http://schemas.microsoft.com/office/drawing/2014/main" xmlns="" id="{C1E2A020-D4C9-4A89-A80F-46FEDCE55074}"/>
                </a:ext>
              </a:extLst>
            </p:cNvPr>
            <p:cNvCxnSpPr>
              <a:stCxn id="13" idx="3"/>
              <a:endCxn id="20" idx="2"/>
            </p:cNvCxnSpPr>
            <p:nvPr/>
          </p:nvCxnSpPr>
          <p:spPr bwMode="auto">
            <a:xfrm flipV="1">
              <a:off x="6241087" y="3529055"/>
              <a:ext cx="466969" cy="39848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63">
              <a:extLst>
                <a:ext uri="{FF2B5EF4-FFF2-40B4-BE49-F238E27FC236}">
                  <a16:creationId xmlns:a16="http://schemas.microsoft.com/office/drawing/2014/main" xmlns="" id="{61D6B2DA-F1F9-4D86-9373-0B5ADBFD2B6B}"/>
                </a:ext>
              </a:extLst>
            </p:cNvPr>
            <p:cNvSpPr txBox="1"/>
            <p:nvPr/>
          </p:nvSpPr>
          <p:spPr bwMode="auto">
            <a:xfrm>
              <a:off x="6304210" y="6079979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xmlns="" id="{97BED644-C4E3-4CBF-AE1B-4B7E502E008A}"/>
                </a:ext>
              </a:extLst>
            </p:cNvPr>
            <p:cNvCxnSpPr>
              <a:stCxn id="22" idx="2"/>
              <a:endCxn id="15" idx="0"/>
            </p:cNvCxnSpPr>
            <p:nvPr/>
          </p:nvCxnSpPr>
          <p:spPr bwMode="auto">
            <a:xfrm flipH="1">
              <a:off x="3547200" y="2658487"/>
              <a:ext cx="1346" cy="21218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xmlns="" id="{48DD20C2-1AFD-432B-81DC-1AD0ED0BBB78}"/>
                </a:ext>
              </a:extLst>
            </p:cNvPr>
            <p:cNvCxnSpPr>
              <a:stCxn id="15" idx="2"/>
              <a:endCxn id="13" idx="0"/>
            </p:cNvCxnSpPr>
            <p:nvPr/>
          </p:nvCxnSpPr>
          <p:spPr bwMode="auto">
            <a:xfrm flipH="1">
              <a:off x="3543729" y="3162543"/>
              <a:ext cx="3471" cy="2160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연결선: 꺾임 24">
              <a:extLst>
                <a:ext uri="{FF2B5EF4-FFF2-40B4-BE49-F238E27FC236}">
                  <a16:creationId xmlns:a16="http://schemas.microsoft.com/office/drawing/2014/main" xmlns="" id="{4283CF48-40E1-44E3-B295-B22753193D42}"/>
                </a:ext>
              </a:extLst>
            </p:cNvPr>
            <p:cNvCxnSpPr>
              <a:stCxn id="20" idx="0"/>
              <a:endCxn id="15" idx="3"/>
            </p:cNvCxnSpPr>
            <p:nvPr/>
          </p:nvCxnSpPr>
          <p:spPr bwMode="auto">
            <a:xfrm rot="16200000" flipV="1">
              <a:off x="5790550" y="2317045"/>
              <a:ext cx="217945" cy="1617068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B84C0988-92A8-4314-A306-4CB5CC6890B2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 bwMode="auto">
            <a:xfrm>
              <a:off x="3543729" y="4476514"/>
              <a:ext cx="0" cy="33488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xmlns="" id="{2A7C5F04-08EA-4B22-BCA8-EBE67CCD0365}"/>
                </a:ext>
              </a:extLst>
            </p:cNvPr>
            <p:cNvCxnSpPr>
              <a:stCxn id="23" idx="2"/>
              <a:endCxn id="12" idx="0"/>
            </p:cNvCxnSpPr>
            <p:nvPr/>
          </p:nvCxnSpPr>
          <p:spPr bwMode="auto">
            <a:xfrm>
              <a:off x="3543729" y="5452083"/>
              <a:ext cx="0" cy="30274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xmlns="" id="{6AA84776-FD0F-40F1-8FAE-AED8EF544AD3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 bwMode="auto">
            <a:xfrm>
              <a:off x="6241087" y="6075172"/>
              <a:ext cx="521875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연결선: 꺾임 52">
              <a:extLst>
                <a:ext uri="{FF2B5EF4-FFF2-40B4-BE49-F238E27FC236}">
                  <a16:creationId xmlns:a16="http://schemas.microsoft.com/office/drawing/2014/main" xmlns="" id="{DD7B9AF9-AD6C-44E2-B36E-F3A5DA9D7B34}"/>
                </a:ext>
              </a:extLst>
            </p:cNvPr>
            <p:cNvCxnSpPr>
              <a:stCxn id="23" idx="3"/>
              <a:endCxn id="19" idx="2"/>
            </p:cNvCxnSpPr>
            <p:nvPr/>
          </p:nvCxnSpPr>
          <p:spPr bwMode="auto">
            <a:xfrm flipV="1">
              <a:off x="6241087" y="3520302"/>
              <a:ext cx="1713504" cy="1611440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연결선: 꺾임 55">
              <a:extLst>
                <a:ext uri="{FF2B5EF4-FFF2-40B4-BE49-F238E27FC236}">
                  <a16:creationId xmlns:a16="http://schemas.microsoft.com/office/drawing/2014/main" xmlns="" id="{9D7489B1-6221-49B8-81D1-262AEC48EB08}"/>
                </a:ext>
              </a:extLst>
            </p:cNvPr>
            <p:cNvCxnSpPr>
              <a:stCxn id="19" idx="0"/>
              <a:endCxn id="22" idx="3"/>
            </p:cNvCxnSpPr>
            <p:nvPr/>
          </p:nvCxnSpPr>
          <p:spPr bwMode="auto">
            <a:xfrm rot="16200000" flipV="1">
              <a:off x="5838897" y="1127608"/>
              <a:ext cx="723315" cy="3508075"/>
            </a:xfrm>
            <a:prstGeom prst="bentConnector2">
              <a:avLst/>
            </a:prstGeom>
            <a:noFill/>
            <a:ln w="9525" cap="flat" cmpd="sng" algn="ctr">
              <a:solidFill>
                <a:schemeClr val="tx1">
                  <a:alpha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66">
              <a:extLst>
                <a:ext uri="{FF2B5EF4-FFF2-40B4-BE49-F238E27FC236}">
                  <a16:creationId xmlns:a16="http://schemas.microsoft.com/office/drawing/2014/main" xmlns="" id="{7413E01F-4FCD-408B-931F-EB95488699B1}"/>
                </a:ext>
              </a:extLst>
            </p:cNvPr>
            <p:cNvSpPr txBox="1"/>
            <p:nvPr/>
          </p:nvSpPr>
          <p:spPr bwMode="auto">
            <a:xfrm>
              <a:off x="3559226" y="5477832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37" name="순서도: 판단 36">
              <a:extLst>
                <a:ext uri="{FF2B5EF4-FFF2-40B4-BE49-F238E27FC236}">
                  <a16:creationId xmlns:a16="http://schemas.microsoft.com/office/drawing/2014/main" xmlns="" id="{8E064B27-8F59-4CA7-8955-257B68A654E7}"/>
                </a:ext>
              </a:extLst>
            </p:cNvPr>
            <p:cNvSpPr/>
            <p:nvPr/>
          </p:nvSpPr>
          <p:spPr>
            <a:xfrm>
              <a:off x="1751277" y="1052736"/>
              <a:ext cx="3578521" cy="550247"/>
            </a:xfrm>
            <a:prstGeom prst="flowChartDecision">
              <a:avLst/>
            </a:prstGeom>
            <a:solidFill>
              <a:srgbClr val="FFE48F"/>
            </a:solidFill>
            <a:ln>
              <a:solidFill>
                <a:srgbClr val="C48000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ambria Math" panose="02040503050406030204" pitchFamily="18" charset="0"/>
                </a:rPr>
                <a:t>Over AP’s timeslot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id="{2DBAAAFD-F88F-4699-8B77-D41B092B04B5}"/>
                    </a:ext>
                  </a:extLst>
                </p:cNvPr>
                <p:cNvSpPr/>
                <p:nvPr/>
              </p:nvSpPr>
              <p:spPr>
                <a:xfrm>
                  <a:off x="34067" y="1177371"/>
                  <a:ext cx="1360116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latin typeface="Cambria Math" panose="02040503050406030204" pitchFamily="18" charset="0"/>
                    </a:rPr>
                    <a:t>Request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DBAAAFD-F88F-4699-8B77-D41B092B0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7" y="1177371"/>
                  <a:ext cx="1360116" cy="30098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xmlns="" id="{40FA7FDB-B283-463F-B07F-79750B1BD4D2}"/>
                </a:ext>
              </a:extLst>
            </p:cNvPr>
            <p:cNvCxnSpPr>
              <a:cxnSpLocks/>
              <a:stCxn id="38" idx="3"/>
              <a:endCxn id="37" idx="1"/>
            </p:cNvCxnSpPr>
            <p:nvPr/>
          </p:nvCxnSpPr>
          <p:spPr bwMode="auto">
            <a:xfrm flipV="1">
              <a:off x="1394183" y="1327860"/>
              <a:ext cx="357094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id="{715D18FB-74BD-4ACC-A75F-5717266FBE6D}"/>
                    </a:ext>
                  </a:extLst>
                </p:cNvPr>
                <p:cNvSpPr/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Provide </a:t>
                  </a:r>
                  <a:r>
                    <a:rPr lang="en-US" altLang="ko-KR" sz="1200" dirty="0" smtClean="0">
                      <a:latin typeface="Cambria Math" panose="02040503050406030204" pitchFamily="18" charset="0"/>
                    </a:rPr>
                    <a:t>streaming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a14:m>
                  <a:r>
                    <a:rPr lang="en-US" altLang="ko-KR" sz="1200" dirty="0">
                      <a:latin typeface="Cambria Math" panose="02040503050406030204" pitchFamily="18" charset="0"/>
                    </a:rPr>
                    <a:t>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15D18FB-74BD-4ACC-A75F-5717266FBE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xmlns="" id="{E2372C78-713A-44DE-A19B-AFD150990616}"/>
                </a:ext>
              </a:extLst>
            </p:cNvPr>
            <p:cNvCxnSpPr>
              <a:stCxn id="37" idx="3"/>
              <a:endCxn id="40" idx="1"/>
            </p:cNvCxnSpPr>
            <p:nvPr/>
          </p:nvCxnSpPr>
          <p:spPr bwMode="auto">
            <a:xfrm>
              <a:off x="5329798" y="1327860"/>
              <a:ext cx="47838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xmlns="" id="{937B4FED-B754-47B0-BA75-4DE218EDA8DA}"/>
                </a:ext>
              </a:extLst>
            </p:cNvPr>
            <p:cNvCxnSpPr>
              <a:stCxn id="37" idx="2"/>
              <a:endCxn id="11" idx="0"/>
            </p:cNvCxnSpPr>
            <p:nvPr/>
          </p:nvCxnSpPr>
          <p:spPr bwMode="auto">
            <a:xfrm>
              <a:off x="3540538" y="1602983"/>
              <a:ext cx="3193" cy="29639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Box 59">
              <a:extLst>
                <a:ext uri="{FF2B5EF4-FFF2-40B4-BE49-F238E27FC236}">
                  <a16:creationId xmlns:a16="http://schemas.microsoft.com/office/drawing/2014/main" xmlns="" id="{ADFCBE91-4B63-421F-B11A-63B5C567A052}"/>
                </a:ext>
              </a:extLst>
            </p:cNvPr>
            <p:cNvSpPr txBox="1"/>
            <p:nvPr/>
          </p:nvSpPr>
          <p:spPr bwMode="auto">
            <a:xfrm>
              <a:off x="3543725" y="1589400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44" name="TextBox 60">
              <a:extLst>
                <a:ext uri="{FF2B5EF4-FFF2-40B4-BE49-F238E27FC236}">
                  <a16:creationId xmlns:a16="http://schemas.microsoft.com/office/drawing/2014/main" xmlns="" id="{37B137C7-AC78-4B17-A83E-66023C385638}"/>
                </a:ext>
              </a:extLst>
            </p:cNvPr>
            <p:cNvSpPr txBox="1"/>
            <p:nvPr/>
          </p:nvSpPr>
          <p:spPr bwMode="auto">
            <a:xfrm>
              <a:off x="5407262" y="1340428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45" name="꺾인 연결선 44"/>
            <p:cNvCxnSpPr>
              <a:stCxn id="14" idx="0"/>
              <a:endCxn id="19" idx="2"/>
            </p:cNvCxnSpPr>
            <p:nvPr/>
          </p:nvCxnSpPr>
          <p:spPr bwMode="auto">
            <a:xfrm rot="16200000" flipV="1">
              <a:off x="6828380" y="4646513"/>
              <a:ext cx="2252424" cy="1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9" name="직사각형 48"/>
          <p:cNvSpPr/>
          <p:nvPr/>
        </p:nvSpPr>
        <p:spPr>
          <a:xfrm>
            <a:off x="0" y="1844824"/>
            <a:ext cx="9151442" cy="5013176"/>
          </a:xfrm>
          <a:prstGeom prst="rect">
            <a:avLst/>
          </a:prstGeom>
          <a:ln w="38100">
            <a:solidFill>
              <a:srgbClr val="FF0000">
                <a:alpha val="30196"/>
              </a:srgb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45879" y="2323418"/>
            <a:ext cx="8398121" cy="4489958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 bwMode="auto">
              <a:xfrm>
                <a:off x="7499771" y="1923308"/>
                <a:ext cx="1651671" cy="40011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dirty="0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𝜆</m:t>
                    </m:r>
                  </m:oMath>
                </a14:m>
                <a:r>
                  <a:rPr lang="en-US" altLang="ko-KR" sz="2000" dirty="0" smtClean="0">
                    <a:solidFill>
                      <a:srgbClr val="FF0000"/>
                    </a:solidFill>
                    <a:latin typeface="+mj-lt"/>
                    <a:cs typeface="Arial" pitchFamily="34" charset="0"/>
                  </a:rPr>
                  <a:t> Adjustment</a:t>
                </a:r>
                <a:endParaRPr lang="ko-KR" altLang="en-US" sz="20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9771" y="1923308"/>
                <a:ext cx="1651671" cy="400110"/>
              </a:xfrm>
              <a:prstGeom prst="rect">
                <a:avLst/>
              </a:prstGeom>
              <a:blipFill rotWithShape="1">
                <a:blip r:embed="rId14"/>
                <a:stretch>
                  <a:fillRect t="-6154" r="-4059" b="-29231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직사각형 51"/>
          <p:cNvSpPr/>
          <p:nvPr/>
        </p:nvSpPr>
        <p:spPr>
          <a:xfrm>
            <a:off x="846369" y="2764577"/>
            <a:ext cx="6653401" cy="184364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 bwMode="auto">
              <a:xfrm>
                <a:off x="5848100" y="2373256"/>
                <a:ext cx="1873013" cy="42479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𝑖</m:t>
                        </m:r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solidFill>
                      <a:srgbClr val="FF0000"/>
                    </a:solidFill>
                    <a:latin typeface="+mj-lt"/>
                    <a:cs typeface="Arial" pitchFamily="34" charset="0"/>
                  </a:rPr>
                  <a:t> Adjustment</a:t>
                </a:r>
                <a:endParaRPr lang="ko-KR" altLang="en-US" sz="20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8100" y="2373256"/>
                <a:ext cx="1873013" cy="424796"/>
              </a:xfrm>
              <a:prstGeom prst="rect">
                <a:avLst/>
              </a:prstGeom>
              <a:blipFill rotWithShape="1">
                <a:blip r:embed="rId15"/>
                <a:stretch>
                  <a:fillRect t="-7143" r="-2922" b="-18571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9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Introduction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Proposed </a:t>
            </a:r>
            <a:r>
              <a:rPr lang="en-US" altLang="ko-KR" dirty="0" smtClean="0"/>
              <a:t>Video </a:t>
            </a:r>
            <a:r>
              <a:rPr lang="en-US" altLang="ko-KR" dirty="0"/>
              <a:t>S</a:t>
            </a:r>
            <a:r>
              <a:rPr lang="en-US" altLang="ko-KR" dirty="0" smtClean="0"/>
              <a:t>treaming </a:t>
            </a:r>
            <a:r>
              <a:rPr lang="en-US" altLang="ko-KR" dirty="0"/>
              <a:t>S</a:t>
            </a:r>
            <a:r>
              <a:rPr lang="en-US" altLang="ko-KR" dirty="0" smtClean="0"/>
              <a:t>ervices</a:t>
            </a:r>
            <a:endParaRPr lang="en-US" altLang="ko-KR" dirty="0"/>
          </a:p>
          <a:p>
            <a:pPr lvl="1"/>
            <a:r>
              <a:rPr lang="en-US" altLang="ko-KR" dirty="0"/>
              <a:t>System Architecture</a:t>
            </a:r>
          </a:p>
          <a:p>
            <a:pPr lvl="1"/>
            <a:r>
              <a:rPr lang="en-US" altLang="ko-KR" dirty="0"/>
              <a:t>Problem Description</a:t>
            </a:r>
          </a:p>
          <a:p>
            <a:pPr lvl="1"/>
            <a:r>
              <a:rPr lang="en-US" altLang="ko-KR" dirty="0"/>
              <a:t>Proposed Algorithm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2"/>
                </a:solidFill>
              </a:rPr>
              <a:t>Experimental Results</a:t>
            </a:r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Experiment </a:t>
            </a:r>
            <a:r>
              <a:rPr lang="en-US" altLang="ko-KR" dirty="0" smtClean="0">
                <a:solidFill>
                  <a:schemeClr val="accent2"/>
                </a:solidFill>
              </a:rPr>
              <a:t>Environments</a:t>
            </a:r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(Verification </a:t>
            </a:r>
            <a:r>
              <a:rPr lang="ko-KR" altLang="en-US" b="1" dirty="0" smtClean="0">
                <a:solidFill>
                  <a:srgbClr val="FF0000"/>
                </a:solidFill>
              </a:rPr>
              <a:t>들어가야 함</a:t>
            </a:r>
            <a:r>
              <a:rPr lang="en-US" altLang="ko-KR" b="1" dirty="0" smtClean="0">
                <a:solidFill>
                  <a:srgbClr val="FF0000"/>
                </a:solidFill>
              </a:rPr>
              <a:t>) 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Performance Comparison with Existing Algorithms </a:t>
            </a:r>
          </a:p>
          <a:p>
            <a:pPr lvl="1"/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xmlns="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29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76C89E10-2320-4A49-AD49-D6E7F0CE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6AFB621A-8862-45BE-AC91-73F827522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cs typeface="Arial" pitchFamily="34" charset="0"/>
                  </a:rPr>
                  <a:t>Three Timeslot cases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i="1" kern="10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ko-KR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b="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ko-KR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b="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i="1" kern="10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ko-KR" altLang="ko-KR" sz="1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600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6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6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  <m:r>
                      <a:rPr lang="en-US" altLang="ko-KR" sz="1600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or</a:t>
                </a:r>
                <a:r>
                  <a:rPr lang="en-US" altLang="ko-KR" sz="1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ko-KR" altLang="ko-KR" sz="1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6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6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  <m:r>
                      <a:rPr lang="en-US" altLang="ko-KR" sz="1600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i="1" kern="1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dirty="0" smtClean="0">
                  <a:cs typeface="Arial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cs typeface="Arial" pitchFamily="34" charset="0"/>
                      </a:rPr>
                      <m:t>𝜆</m:t>
                    </m:r>
                  </m:oMath>
                </a14:m>
                <a:r>
                  <a:rPr lang="en-US" altLang="ko-KR" dirty="0" smtClean="0">
                    <a:cs typeface="Arial" pitchFamily="34" charset="0"/>
                  </a:rPr>
                  <a:t> Adjustment</a:t>
                </a:r>
                <a:endParaRPr lang="en-US" altLang="ko-KR" dirty="0"/>
              </a:p>
              <a:p>
                <a:pPr lvl="1"/>
                <a:r>
                  <a:rPr lang="en-US" altLang="ko-KR" dirty="0" smtClean="0"/>
                  <a:t>Using Bi-section method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 smtClean="0"/>
                  <a:t> Adjustment</a:t>
                </a:r>
              </a:p>
              <a:p>
                <a:pPr lvl="1"/>
                <a:r>
                  <a:rPr lang="en-US" altLang="ko-KR" dirty="0" smtClean="0"/>
                  <a:t>Using Greedy method</a:t>
                </a:r>
              </a:p>
              <a:p>
                <a:pPr lvl="1"/>
                <a:r>
                  <a:rPr lang="en-US" altLang="ko-KR" dirty="0" smtClean="0"/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/>
                          </a:rPr>
                          <m:t>,</m:t>
                        </m:r>
                        <m:r>
                          <a:rPr lang="en-US" altLang="ko-KR" i="1" dirty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 smtClean="0"/>
                  <a:t> according to bandwidth ratio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AFB621A-8862-45BE-AC91-73F827522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037FD7A-1EEB-44DF-8B38-B668641B7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1556792"/>
            <a:ext cx="4032448" cy="86409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9632" y="2420888"/>
            <a:ext cx="6912768" cy="50405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 bwMode="auto">
              <a:xfrm>
                <a:off x="3932541" y="1218238"/>
                <a:ext cx="1359539" cy="33855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 dirty="0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𝜆</m:t>
                    </m:r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  <a:cs typeface="Arial" pitchFamily="34" charset="0"/>
                  </a:rPr>
                  <a:t> Adjustment</a:t>
                </a:r>
                <a:endParaRPr lang="en-US" altLang="ko-KR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2541" y="1218238"/>
                <a:ext cx="1359539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455" r="-448" b="-2363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 bwMode="auto">
              <a:xfrm>
                <a:off x="6812861" y="2075585"/>
                <a:ext cx="1536639" cy="35836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altLang="ko-KR" sz="16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600" dirty="0" smtClean="0">
                    <a:solidFill>
                      <a:srgbClr val="FF0000"/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>
                    <a:solidFill>
                      <a:srgbClr val="FF0000"/>
                    </a:solidFill>
                    <a:cs typeface="Arial" pitchFamily="34" charset="0"/>
                  </a:rPr>
                  <a:t>Adjustment</a:t>
                </a:r>
                <a:endParaRPr lang="en-US" altLang="ko-KR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2861" y="2075585"/>
                <a:ext cx="1536639" cy="358368"/>
              </a:xfrm>
              <a:prstGeom prst="rect">
                <a:avLst/>
              </a:prstGeom>
              <a:blipFill rotWithShape="1">
                <a:blip r:embed="rId5"/>
                <a:stretch>
                  <a:fillRect t="-5085" b="-15254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2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</a:t>
            </a:r>
          </a:p>
          <a:p>
            <a:r>
              <a:rPr lang="en-US" altLang="ko-KR" b="0" dirty="0" smtClean="0"/>
              <a:t>Conclusion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5142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xmlns="" id="{EEDA6C2D-ABEC-42D7-9AEC-4411CF49E513}"/>
                  </a:ext>
                </a:extLst>
              </p:cNvPr>
              <p:cNvSpPr/>
              <p:nvPr/>
            </p:nvSpPr>
            <p:spPr>
              <a:xfrm>
                <a:off x="2843058" y="1899377"/>
                <a:ext cx="1401346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1200" b="1" i="1" dirty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EDA6C2D-ABEC-42D7-9AEC-4411CF49E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58" y="1899377"/>
                <a:ext cx="1401346" cy="294504"/>
              </a:xfrm>
              <a:prstGeom prst="rect">
                <a:avLst/>
              </a:prstGeom>
              <a:blipFill rotWithShape="1">
                <a:blip r:embed="rId3"/>
                <a:stretch>
                  <a:fillRect b="-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순서도: 판단 49">
                <a:extLst>
                  <a:ext uri="{FF2B5EF4-FFF2-40B4-BE49-F238E27FC236}">
                    <a16:creationId xmlns:a16="http://schemas.microsoft.com/office/drawing/2014/main" xmlns="" id="{8AC5A95D-61FD-480D-A135-266FC953E7CD}"/>
                  </a:ext>
                </a:extLst>
              </p:cNvPr>
              <p:cNvSpPr/>
              <p:nvPr/>
            </p:nvSpPr>
            <p:spPr>
              <a:xfrm>
                <a:off x="846370" y="5754831"/>
                <a:ext cx="5394717" cy="640682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1)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순서도: 판단 4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AC5A95D-61FD-480D-A135-266FC953E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70" y="5754831"/>
                <a:ext cx="5394717" cy="640682"/>
              </a:xfrm>
              <a:prstGeom prst="flowChartDecision">
                <a:avLst/>
              </a:prstGeom>
              <a:blipFill rotWithShape="1">
                <a:blip r:embed="rId4"/>
                <a:stretch>
                  <a:fillRect t="-10280" b="-41121"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순서도: 판단 50">
                <a:extLst>
                  <a:ext uri="{FF2B5EF4-FFF2-40B4-BE49-F238E27FC236}">
                    <a16:creationId xmlns:a16="http://schemas.microsoft.com/office/drawing/2014/main" xmlns="" id="{E2F6918B-52F0-4B34-80D5-949406E6A3F9}"/>
                  </a:ext>
                </a:extLst>
              </p:cNvPr>
              <p:cNvSpPr/>
              <p:nvPr/>
            </p:nvSpPr>
            <p:spPr>
              <a:xfrm>
                <a:off x="846370" y="3378567"/>
                <a:ext cx="5394717" cy="1097947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3)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3)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i="1" ker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순서도: 판단 5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2F6918B-52F0-4B34-80D5-949406E6A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70" y="3378567"/>
                <a:ext cx="5394717" cy="1097947"/>
              </a:xfrm>
              <a:prstGeom prst="flowChartDecision">
                <a:avLst/>
              </a:prstGeom>
              <a:blipFill rotWithShape="1">
                <a:blip r:embed="rId5"/>
                <a:stretch>
                  <a:fillRect b="-13736"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순서도: 판단 51">
                <a:extLst>
                  <a:ext uri="{FF2B5EF4-FFF2-40B4-BE49-F238E27FC236}">
                    <a16:creationId xmlns:a16="http://schemas.microsoft.com/office/drawing/2014/main" xmlns="" id="{7A6FB031-E73D-40E0-A17F-3EABCA15F701}"/>
                  </a:ext>
                </a:extLst>
              </p:cNvPr>
              <p:cNvSpPr/>
              <p:nvPr/>
            </p:nvSpPr>
            <p:spPr>
              <a:xfrm>
                <a:off x="6762962" y="5772726"/>
                <a:ext cx="2383260" cy="604891"/>
              </a:xfrm>
              <a:prstGeom prst="flowChartDecision">
                <a:avLst/>
              </a:prstGeom>
              <a:solidFill>
                <a:srgbClr val="FFABAB"/>
              </a:solidFill>
              <a:ln>
                <a:solidFill>
                  <a:srgbClr val="FF000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1200" b="0" i="1" kern="10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200" b="1" i="1" dirty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2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sz="1200" b="0" i="1" dirty="0" smtClean="0">
                                  <a:latin typeface="Cambria Math" panose="02040503050406030204" pitchFamily="18" charset="0"/>
                                </a:rPr>
                                <m:t>𝑝𝑟𝑒</m:t>
                              </m:r>
                            </m:sub>
                          </m:sSub>
                        </m:e>
                      </m:d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ko-KR" sz="1200" i="1" kern="10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ko-KR" altLang="en-US" sz="1200" i="1" kern="10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ko-KR" sz="1200" b="0" i="1" kern="10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ko-KR" sz="12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순서도: 판단 5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A6FB031-E73D-40E0-A17F-3EABCA15F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962" y="5772726"/>
                <a:ext cx="2383260" cy="604891"/>
              </a:xfrm>
              <a:prstGeom prst="flowChartDecision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39850127-0B23-424E-8133-C185EF94B11D}"/>
                  </a:ext>
                </a:extLst>
              </p:cNvPr>
              <p:cNvSpPr/>
              <p:nvPr/>
            </p:nvSpPr>
            <p:spPr>
              <a:xfrm>
                <a:off x="2003411" y="2870668"/>
                <a:ext cx="3087577" cy="29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 smtClean="0">
                    <a:latin typeface="Cambria Math" panose="02040503050406030204" pitchFamily="18" charset="0"/>
                  </a:rPr>
                  <a:t>Calculate </a:t>
                </a:r>
                <a:r>
                  <a:rPr lang="en-US" altLang="ko-KR" sz="1200" b="1" dirty="0">
                    <a:latin typeface="Cambria Math" panose="02040503050406030204" pitchFamily="18" charset="0"/>
                  </a:rPr>
                  <a:t>Virtual Bandwidth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on VAP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9850127-0B23-424E-8133-C185EF94B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411" y="2870668"/>
                <a:ext cx="3087577" cy="291875"/>
              </a:xfrm>
              <a:prstGeom prst="rect">
                <a:avLst/>
              </a:prstGeom>
              <a:blipFill rotWithShape="1">
                <a:blip r:embed="rId7"/>
                <a:stretch>
                  <a:fillRect b="-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388828AF-E3C8-480F-A7E6-FD274E42408C}"/>
              </a:ext>
            </a:extLst>
          </p:cNvPr>
          <p:cNvCxnSpPr>
            <a:cxnSpLocks/>
            <a:stCxn id="49" idx="2"/>
            <a:endCxn id="60" idx="0"/>
          </p:cNvCxnSpPr>
          <p:nvPr/>
        </p:nvCxnSpPr>
        <p:spPr bwMode="auto">
          <a:xfrm>
            <a:off x="3543731" y="2193881"/>
            <a:ext cx="4815" cy="1876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26">
            <a:extLst>
              <a:ext uri="{FF2B5EF4-FFF2-40B4-BE49-F238E27FC236}">
                <a16:creationId xmlns:a16="http://schemas.microsoft.com/office/drawing/2014/main" xmlns="" id="{4A7096C1-EF4B-4AC9-8A83-196D9E46B9B1}"/>
              </a:ext>
            </a:extLst>
          </p:cNvPr>
          <p:cNvSpPr txBox="1"/>
          <p:nvPr/>
        </p:nvSpPr>
        <p:spPr bwMode="auto">
          <a:xfrm>
            <a:off x="6302256" y="3954631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sp>
        <p:nvSpPr>
          <p:cNvPr id="56" name="TextBox 61">
            <a:extLst>
              <a:ext uri="{FF2B5EF4-FFF2-40B4-BE49-F238E27FC236}">
                <a16:creationId xmlns:a16="http://schemas.microsoft.com/office/drawing/2014/main" xmlns="" id="{82C1B359-23B4-445E-8FE9-DBD033941847}"/>
              </a:ext>
            </a:extLst>
          </p:cNvPr>
          <p:cNvSpPr txBox="1"/>
          <p:nvPr/>
        </p:nvSpPr>
        <p:spPr bwMode="auto">
          <a:xfrm>
            <a:off x="3564828" y="4469720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D53BE05B-EB56-41C5-AB5C-2BDA6FC751F8}"/>
                  </a:ext>
                </a:extLst>
              </p:cNvPr>
              <p:cNvSpPr/>
              <p:nvPr/>
            </p:nvSpPr>
            <p:spPr>
              <a:xfrm>
                <a:off x="7590356" y="3243303"/>
                <a:ext cx="728469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Adjust </a:t>
                </a:r>
                <a14:m>
                  <m:oMath xmlns:m="http://schemas.openxmlformats.org/officeDocument/2006/math">
                    <m:r>
                      <a:rPr lang="en-US" altLang="ko-KR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53BE05B-EB56-41C5-AB5C-2BDA6FC75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356" y="3243303"/>
                <a:ext cx="728469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148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BE3C4728-DE11-46AD-94A5-51672E876CF1}"/>
                  </a:ext>
                </a:extLst>
              </p:cNvPr>
              <p:cNvSpPr/>
              <p:nvPr/>
            </p:nvSpPr>
            <p:spPr>
              <a:xfrm>
                <a:off x="6286113" y="3234551"/>
                <a:ext cx="843885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2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E3C4728-DE11-46AD-94A5-51672E876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113" y="3234551"/>
                <a:ext cx="843885" cy="294504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0B443A3B-9AF9-4F2F-A6F2-242792A928CA}"/>
              </a:ext>
            </a:extLst>
          </p:cNvPr>
          <p:cNvSpPr/>
          <p:nvPr/>
        </p:nvSpPr>
        <p:spPr>
          <a:xfrm>
            <a:off x="7714780" y="6536377"/>
            <a:ext cx="479619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ambria Math" panose="02040503050406030204" pitchFamily="18" charset="0"/>
              </a:rPr>
              <a:t>END</a:t>
            </a:r>
            <a:endParaRPr lang="ko-KR" altLang="en-US" sz="1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ACB85D89-3661-43BA-8483-CAF3370D1829}"/>
                  </a:ext>
                </a:extLst>
              </p:cNvPr>
              <p:cNvSpPr/>
              <p:nvPr/>
            </p:nvSpPr>
            <p:spPr>
              <a:xfrm>
                <a:off x="2650575" y="2381488"/>
                <a:ext cx="1795941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2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with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1" i="1" dirty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CB85D89-3661-43BA-8483-CAF3370D1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575" y="2381488"/>
                <a:ext cx="1795941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148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순서도: 판단 60">
                <a:extLst>
                  <a:ext uri="{FF2B5EF4-FFF2-40B4-BE49-F238E27FC236}">
                    <a16:creationId xmlns:a16="http://schemas.microsoft.com/office/drawing/2014/main" xmlns="" id="{584F840C-9A1C-4DA3-BB06-34298DB6E5CB}"/>
                  </a:ext>
                </a:extLst>
              </p:cNvPr>
              <p:cNvSpPr/>
              <p:nvPr/>
            </p:nvSpPr>
            <p:spPr>
              <a:xfrm>
                <a:off x="846370" y="4811401"/>
                <a:ext cx="5394717" cy="640682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2)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순서도: 판단 6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84F840C-9A1C-4DA3-BB06-34298DB6E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70" y="4811401"/>
                <a:ext cx="5394717" cy="640682"/>
              </a:xfrm>
              <a:prstGeom prst="flowChartDecision">
                <a:avLst/>
              </a:prstGeom>
              <a:blipFill rotWithShape="1">
                <a:blip r:embed="rId11"/>
                <a:stretch>
                  <a:fillRect t="-9346" b="-42056"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9A1BD42F-56B2-4C5B-8E95-6859E8F91069}"/>
              </a:ext>
            </a:extLst>
          </p:cNvPr>
          <p:cNvCxnSpPr>
            <a:cxnSpLocks/>
            <a:stCxn id="52" idx="2"/>
            <a:endCxn id="59" idx="0"/>
          </p:cNvCxnSpPr>
          <p:nvPr/>
        </p:nvCxnSpPr>
        <p:spPr bwMode="auto">
          <a:xfrm flipH="1">
            <a:off x="7954590" y="6377617"/>
            <a:ext cx="2" cy="1587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TextBox 58">
            <a:extLst>
              <a:ext uri="{FF2B5EF4-FFF2-40B4-BE49-F238E27FC236}">
                <a16:creationId xmlns:a16="http://schemas.microsoft.com/office/drawing/2014/main" xmlns="" id="{CAF72C5C-2493-46F2-87AD-07D766CEB0B3}"/>
              </a:ext>
            </a:extLst>
          </p:cNvPr>
          <p:cNvSpPr txBox="1"/>
          <p:nvPr/>
        </p:nvSpPr>
        <p:spPr bwMode="auto">
          <a:xfrm>
            <a:off x="6308652" y="5164051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cxnSp>
        <p:nvCxnSpPr>
          <p:cNvPr id="64" name="연결선: 꺾임 43">
            <a:extLst>
              <a:ext uri="{FF2B5EF4-FFF2-40B4-BE49-F238E27FC236}">
                <a16:creationId xmlns:a16="http://schemas.microsoft.com/office/drawing/2014/main" xmlns="" id="{C1E2A020-D4C9-4A89-A80F-46FEDCE55074}"/>
              </a:ext>
            </a:extLst>
          </p:cNvPr>
          <p:cNvCxnSpPr>
            <a:stCxn id="51" idx="3"/>
            <a:endCxn id="58" idx="2"/>
          </p:cNvCxnSpPr>
          <p:nvPr/>
        </p:nvCxnSpPr>
        <p:spPr bwMode="auto">
          <a:xfrm flipV="1">
            <a:off x="6241087" y="3529055"/>
            <a:ext cx="466969" cy="39848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3">
            <a:extLst>
              <a:ext uri="{FF2B5EF4-FFF2-40B4-BE49-F238E27FC236}">
                <a16:creationId xmlns:a16="http://schemas.microsoft.com/office/drawing/2014/main" xmlns="" id="{61D6B2DA-F1F9-4D86-9373-0B5ADBFD2B6B}"/>
              </a:ext>
            </a:extLst>
          </p:cNvPr>
          <p:cNvSpPr txBox="1"/>
          <p:nvPr/>
        </p:nvSpPr>
        <p:spPr bwMode="auto">
          <a:xfrm>
            <a:off x="6304210" y="6079979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97BED644-C4E3-4CBF-AE1B-4B7E502E008A}"/>
              </a:ext>
            </a:extLst>
          </p:cNvPr>
          <p:cNvCxnSpPr>
            <a:stCxn id="60" idx="2"/>
            <a:endCxn id="53" idx="0"/>
          </p:cNvCxnSpPr>
          <p:nvPr/>
        </p:nvCxnSpPr>
        <p:spPr bwMode="auto">
          <a:xfrm flipH="1">
            <a:off x="3547200" y="2658487"/>
            <a:ext cx="1346" cy="21218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48DD20C2-1AFD-432B-81DC-1AD0ED0BBB78}"/>
              </a:ext>
            </a:extLst>
          </p:cNvPr>
          <p:cNvCxnSpPr>
            <a:stCxn id="53" idx="2"/>
            <a:endCxn id="51" idx="0"/>
          </p:cNvCxnSpPr>
          <p:nvPr/>
        </p:nvCxnSpPr>
        <p:spPr bwMode="auto">
          <a:xfrm flipH="1">
            <a:off x="3543729" y="3162543"/>
            <a:ext cx="3471" cy="2160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연결선: 꺾임 24">
            <a:extLst>
              <a:ext uri="{FF2B5EF4-FFF2-40B4-BE49-F238E27FC236}">
                <a16:creationId xmlns:a16="http://schemas.microsoft.com/office/drawing/2014/main" xmlns="" id="{4283CF48-40E1-44E3-B295-B22753193D42}"/>
              </a:ext>
            </a:extLst>
          </p:cNvPr>
          <p:cNvCxnSpPr>
            <a:stCxn id="58" idx="0"/>
            <a:endCxn id="53" idx="3"/>
          </p:cNvCxnSpPr>
          <p:nvPr/>
        </p:nvCxnSpPr>
        <p:spPr bwMode="auto">
          <a:xfrm rot="16200000" flipV="1">
            <a:off x="5790550" y="2317045"/>
            <a:ext cx="217945" cy="1617068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B84C0988-92A8-4314-A306-4CB5CC6890B2}"/>
              </a:ext>
            </a:extLst>
          </p:cNvPr>
          <p:cNvCxnSpPr>
            <a:stCxn id="51" idx="2"/>
            <a:endCxn id="61" idx="0"/>
          </p:cNvCxnSpPr>
          <p:nvPr/>
        </p:nvCxnSpPr>
        <p:spPr bwMode="auto">
          <a:xfrm>
            <a:off x="3543729" y="4476514"/>
            <a:ext cx="0" cy="33488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2A7C5F04-08EA-4B22-BCA8-EBE67CCD0365}"/>
              </a:ext>
            </a:extLst>
          </p:cNvPr>
          <p:cNvCxnSpPr>
            <a:stCxn id="61" idx="2"/>
            <a:endCxn id="50" idx="0"/>
          </p:cNvCxnSpPr>
          <p:nvPr/>
        </p:nvCxnSpPr>
        <p:spPr bwMode="auto">
          <a:xfrm>
            <a:off x="3543729" y="5452083"/>
            <a:ext cx="0" cy="3027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6AA84776-FD0F-40F1-8FAE-AED8EF544AD3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 bwMode="auto">
          <a:xfrm>
            <a:off x="6241087" y="6075172"/>
            <a:ext cx="52187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연결선: 꺾임 52">
            <a:extLst>
              <a:ext uri="{FF2B5EF4-FFF2-40B4-BE49-F238E27FC236}">
                <a16:creationId xmlns:a16="http://schemas.microsoft.com/office/drawing/2014/main" xmlns="" id="{DD7B9AF9-AD6C-44E2-B36E-F3A5DA9D7B34}"/>
              </a:ext>
            </a:extLst>
          </p:cNvPr>
          <p:cNvCxnSpPr>
            <a:stCxn id="61" idx="3"/>
            <a:endCxn id="57" idx="2"/>
          </p:cNvCxnSpPr>
          <p:nvPr/>
        </p:nvCxnSpPr>
        <p:spPr bwMode="auto">
          <a:xfrm flipV="1">
            <a:off x="6241087" y="3520302"/>
            <a:ext cx="1713504" cy="161144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연결선: 꺾임 55">
            <a:extLst>
              <a:ext uri="{FF2B5EF4-FFF2-40B4-BE49-F238E27FC236}">
                <a16:creationId xmlns:a16="http://schemas.microsoft.com/office/drawing/2014/main" xmlns="" id="{9D7489B1-6221-49B8-81D1-262AEC48EB08}"/>
              </a:ext>
            </a:extLst>
          </p:cNvPr>
          <p:cNvCxnSpPr>
            <a:stCxn id="57" idx="0"/>
            <a:endCxn id="60" idx="3"/>
          </p:cNvCxnSpPr>
          <p:nvPr/>
        </p:nvCxnSpPr>
        <p:spPr bwMode="auto">
          <a:xfrm rot="16200000" flipV="1">
            <a:off x="5838897" y="1127608"/>
            <a:ext cx="723315" cy="350807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Box 66">
            <a:extLst>
              <a:ext uri="{FF2B5EF4-FFF2-40B4-BE49-F238E27FC236}">
                <a16:creationId xmlns:a16="http://schemas.microsoft.com/office/drawing/2014/main" xmlns="" id="{7413E01F-4FCD-408B-931F-EB95488699B1}"/>
              </a:ext>
            </a:extLst>
          </p:cNvPr>
          <p:cNvSpPr txBox="1"/>
          <p:nvPr/>
        </p:nvSpPr>
        <p:spPr bwMode="auto">
          <a:xfrm>
            <a:off x="3559226" y="5477832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xmlns="" id="{8E064B27-8F59-4CA7-8955-257B68A654E7}"/>
              </a:ext>
            </a:extLst>
          </p:cNvPr>
          <p:cNvSpPr/>
          <p:nvPr/>
        </p:nvSpPr>
        <p:spPr>
          <a:xfrm>
            <a:off x="1751277" y="1052736"/>
            <a:ext cx="3578521" cy="550247"/>
          </a:xfrm>
          <a:prstGeom prst="flowChartDecision">
            <a:avLst/>
          </a:prstGeom>
          <a:solidFill>
            <a:srgbClr val="FFE48F"/>
          </a:solidFill>
          <a:ln>
            <a:solidFill>
              <a:srgbClr val="C48000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mbria Math" panose="02040503050406030204" pitchFamily="18" charset="0"/>
              </a:rPr>
              <a:t>Over AP’s timeslot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2DBAAAFD-F88F-4699-8B77-D41B092B04B5}"/>
                  </a:ext>
                </a:extLst>
              </p:cNvPr>
              <p:cNvSpPr/>
              <p:nvPr/>
            </p:nvSpPr>
            <p:spPr>
              <a:xfrm>
                <a:off x="34068" y="1177371"/>
                <a:ext cx="1360116" cy="3009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 smtClean="0">
                    <a:latin typeface="Cambria Math" panose="02040503050406030204" pitchFamily="18" charset="0"/>
                  </a:rPr>
                  <a:t>Request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𝒓𝒆𝒒</m:t>
                        </m:r>
                      </m:sup>
                    </m:sSubSup>
                  </m:oMath>
                </a14:m>
                <a:endParaRPr lang="ko-KR" altLang="en-US" sz="12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DBAAAFD-F88F-4699-8B77-D41B092B0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8" y="1177371"/>
                <a:ext cx="1360116" cy="300980"/>
              </a:xfrm>
              <a:prstGeom prst="rect">
                <a:avLst/>
              </a:prstGeom>
              <a:blipFill rotWithShape="1">
                <a:blip r:embed="rId12"/>
                <a:stretch>
                  <a:fillRect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40FA7FDB-B283-463F-B07F-79750B1BD4D2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 bwMode="auto">
          <a:xfrm flipV="1">
            <a:off x="1394184" y="1327860"/>
            <a:ext cx="357093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715D18FB-74BD-4ACC-A75F-5717266FBE6D}"/>
                  </a:ext>
                </a:extLst>
              </p:cNvPr>
              <p:cNvSpPr/>
              <p:nvPr/>
            </p:nvSpPr>
            <p:spPr>
              <a:xfrm>
                <a:off x="5808179" y="1177370"/>
                <a:ext cx="2563202" cy="3009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Provide streaming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r>
                  <a:rPr lang="en-US" altLang="ko-KR" sz="1200" dirty="0">
                    <a:latin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𝒓𝒆𝒒</m:t>
                        </m:r>
                      </m:sup>
                    </m:sSubSup>
                  </m:oMath>
                </a14:m>
                <a:endParaRPr lang="ko-KR" altLang="en-US" sz="12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15D18FB-74BD-4ACC-A75F-5717266FB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179" y="1177370"/>
                <a:ext cx="2563202" cy="300980"/>
              </a:xfrm>
              <a:prstGeom prst="rect">
                <a:avLst/>
              </a:prstGeom>
              <a:blipFill rotWithShape="1">
                <a:blip r:embed="rId13"/>
                <a:stretch>
                  <a:fillRect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E2372C78-713A-44DE-A19B-AFD150990616}"/>
              </a:ext>
            </a:extLst>
          </p:cNvPr>
          <p:cNvCxnSpPr>
            <a:stCxn id="41" idx="3"/>
            <a:endCxn id="44" idx="1"/>
          </p:cNvCxnSpPr>
          <p:nvPr/>
        </p:nvCxnSpPr>
        <p:spPr bwMode="auto">
          <a:xfrm>
            <a:off x="5329798" y="1327860"/>
            <a:ext cx="47838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937B4FED-B754-47B0-BA75-4DE218EDA8DA}"/>
              </a:ext>
            </a:extLst>
          </p:cNvPr>
          <p:cNvCxnSpPr>
            <a:stCxn id="41" idx="2"/>
            <a:endCxn id="49" idx="0"/>
          </p:cNvCxnSpPr>
          <p:nvPr/>
        </p:nvCxnSpPr>
        <p:spPr bwMode="auto">
          <a:xfrm>
            <a:off x="3540538" y="1602983"/>
            <a:ext cx="3193" cy="29639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59">
            <a:extLst>
              <a:ext uri="{FF2B5EF4-FFF2-40B4-BE49-F238E27FC236}">
                <a16:creationId xmlns:a16="http://schemas.microsoft.com/office/drawing/2014/main" xmlns="" id="{ADFCBE91-4B63-421F-B11A-63B5C567A052}"/>
              </a:ext>
            </a:extLst>
          </p:cNvPr>
          <p:cNvSpPr txBox="1"/>
          <p:nvPr/>
        </p:nvSpPr>
        <p:spPr bwMode="auto">
          <a:xfrm>
            <a:off x="3543725" y="1589400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sp>
        <p:nvSpPr>
          <p:cNvPr id="48" name="TextBox 60">
            <a:extLst>
              <a:ext uri="{FF2B5EF4-FFF2-40B4-BE49-F238E27FC236}">
                <a16:creationId xmlns:a16="http://schemas.microsoft.com/office/drawing/2014/main" xmlns="" id="{37B137C7-AC78-4B17-A83E-66023C385638}"/>
              </a:ext>
            </a:extLst>
          </p:cNvPr>
          <p:cNvSpPr txBox="1"/>
          <p:nvPr/>
        </p:nvSpPr>
        <p:spPr bwMode="auto">
          <a:xfrm>
            <a:off x="5407262" y="1340428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  <p:cxnSp>
        <p:nvCxnSpPr>
          <p:cNvPr id="20" name="꺾인 연결선 19"/>
          <p:cNvCxnSpPr>
            <a:stCxn id="52" idx="0"/>
            <a:endCxn id="57" idx="2"/>
          </p:cNvCxnSpPr>
          <p:nvPr/>
        </p:nvCxnSpPr>
        <p:spPr bwMode="auto">
          <a:xfrm rot="16200000" flipV="1">
            <a:off x="6828380" y="4646513"/>
            <a:ext cx="2252424" cy="1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1638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813B5AA-48F4-463E-8BAE-D0337A958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Trend of traffic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B813B5AA-48F4-463E-8BAE-D0337A95858D}"/>
              </a:ext>
            </a:extLst>
          </p:cNvPr>
          <p:cNvSpPr txBox="1">
            <a:spLocks/>
          </p:cNvSpPr>
          <p:nvPr/>
        </p:nvSpPr>
        <p:spPr bwMode="auto">
          <a:xfrm>
            <a:off x="5184576" y="1412774"/>
            <a:ext cx="399593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 smtClean="0"/>
              <a:t>The total number of Internet users is expected to increase from </a:t>
            </a:r>
            <a:r>
              <a:rPr lang="en-US" altLang="ko-KR" b="1" kern="0" dirty="0" smtClean="0"/>
              <a:t>3.9 billion </a:t>
            </a:r>
            <a:r>
              <a:rPr lang="en-US" altLang="ko-KR" kern="0" dirty="0" smtClean="0"/>
              <a:t>in 2018 to </a:t>
            </a:r>
            <a:r>
              <a:rPr lang="en-US" altLang="ko-KR" b="1" kern="0" dirty="0" smtClean="0"/>
              <a:t>5.3 billion </a:t>
            </a:r>
            <a:r>
              <a:rPr lang="en-US" altLang="ko-KR" kern="0" dirty="0" smtClean="0"/>
              <a:t>in 2023.</a:t>
            </a:r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r>
              <a:rPr lang="en-US" altLang="ko-KR" kern="0" dirty="0"/>
              <a:t>Video streaming had heavy effect on </a:t>
            </a:r>
            <a:r>
              <a:rPr lang="en-US" altLang="ko-KR" kern="0" dirty="0" smtClean="0"/>
              <a:t>traffic</a:t>
            </a:r>
          </a:p>
          <a:p>
            <a:pPr lvl="1"/>
            <a:r>
              <a:rPr lang="en-US" altLang="ko-KR" kern="0" dirty="0"/>
              <a:t>Over time, clients want </a:t>
            </a:r>
            <a:r>
              <a:rPr lang="en-US" altLang="ko-KR" b="1" kern="0" dirty="0"/>
              <a:t>higher quality video</a:t>
            </a:r>
            <a:r>
              <a:rPr lang="en-US" altLang="ko-KR" kern="0" dirty="0"/>
              <a:t> streaming.</a:t>
            </a:r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847B7C-C417-4FEA-A790-AE3A869C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2EDD2B6-C24A-4FE3-A7BD-5902AABE9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64320"/>
            <a:ext cx="4559495" cy="198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33" y="3858645"/>
            <a:ext cx="5115600" cy="216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-540568" y="6056091"/>
            <a:ext cx="729579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/>
              <a:t>&lt; </a:t>
            </a:r>
            <a:r>
              <a:rPr lang="en-US" altLang="ko-KR" sz="800" dirty="0" smtClean="0">
                <a:hlinkClick r:id="rId5"/>
              </a:rPr>
              <a:t>https</a:t>
            </a:r>
            <a:r>
              <a:rPr lang="en-US" altLang="ko-KR" sz="800" dirty="0">
                <a:hlinkClick r:id="rId5"/>
              </a:rPr>
              <a:t>://</a:t>
            </a:r>
            <a:r>
              <a:rPr lang="en-US" altLang="ko-KR" sz="800" dirty="0" smtClean="0">
                <a:hlinkClick r:id="rId5"/>
              </a:rPr>
              <a:t>www.cisco.com/c/en/us/solutions/collateral/executive-perspectives/annual-internet-report/white-paper-c11-741490.html</a:t>
            </a:r>
            <a:r>
              <a:rPr lang="en-US" altLang="ko-KR" sz="800" dirty="0" smtClean="0"/>
              <a:t> &gt;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5680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DASH (Dynamic Adaptive Streaming over HTTP)</a:t>
            </a:r>
          </a:p>
          <a:p>
            <a:pPr lvl="1"/>
            <a:r>
              <a:rPr lang="en-US" altLang="ko-KR" dirty="0"/>
              <a:t>It is one of the </a:t>
            </a:r>
            <a:r>
              <a:rPr lang="en-US" altLang="ko-KR" b="1" dirty="0"/>
              <a:t>adaptive bitrate streaming technologies</a:t>
            </a:r>
            <a:r>
              <a:rPr lang="en-US" altLang="ko-KR" dirty="0"/>
              <a:t> that enables high quality streaming of media over the Internet, delivered from a traditional HTTP web server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xmlns="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1414848" y="2673848"/>
            <a:ext cx="6389051" cy="3452211"/>
            <a:chOff x="-939083" y="2353053"/>
            <a:chExt cx="6389051" cy="3452211"/>
          </a:xfrm>
        </p:grpSpPr>
        <p:sp>
          <p:nvSpPr>
            <p:cNvPr id="42" name="직사각형 41"/>
            <p:cNvSpPr/>
            <p:nvPr/>
          </p:nvSpPr>
          <p:spPr>
            <a:xfrm>
              <a:off x="1638012" y="2636912"/>
              <a:ext cx="682915" cy="5837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915" y="2713799"/>
              <a:ext cx="747953" cy="59655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7378" y="3646856"/>
              <a:ext cx="689004" cy="86475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915" y="3780959"/>
              <a:ext cx="747953" cy="59655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9579" y="4853552"/>
              <a:ext cx="747953" cy="596551"/>
            </a:xfrm>
            <a:prstGeom prst="rect">
              <a:avLst/>
            </a:prstGeom>
          </p:spPr>
        </p:pic>
        <p:cxnSp>
          <p:nvCxnSpPr>
            <p:cNvPr id="6" name="직선 화살표 연결선 5"/>
            <p:cNvCxnSpPr>
              <a:stCxn id="9" idx="3"/>
              <a:endCxn id="7" idx="1"/>
            </p:cNvCxnSpPr>
            <p:nvPr/>
          </p:nvCxnSpPr>
          <p:spPr bwMode="auto">
            <a:xfrm flipV="1">
              <a:off x="2626382" y="3012075"/>
              <a:ext cx="1742533" cy="1067159"/>
            </a:xfrm>
            <a:prstGeom prst="straightConnector1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직선 화살표 연결선 12"/>
            <p:cNvCxnSpPr>
              <a:stCxn id="9" idx="3"/>
              <a:endCxn id="10" idx="1"/>
            </p:cNvCxnSpPr>
            <p:nvPr/>
          </p:nvCxnSpPr>
          <p:spPr bwMode="auto">
            <a:xfrm>
              <a:off x="2626382" y="4079234"/>
              <a:ext cx="1742533" cy="1"/>
            </a:xfrm>
            <a:prstGeom prst="straightConnector1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직선 화살표 연결선 14"/>
            <p:cNvCxnSpPr>
              <a:stCxn id="9" idx="3"/>
              <a:endCxn id="11" idx="1"/>
            </p:cNvCxnSpPr>
            <p:nvPr/>
          </p:nvCxnSpPr>
          <p:spPr bwMode="auto">
            <a:xfrm>
              <a:off x="2626382" y="4079234"/>
              <a:ext cx="1773197" cy="1072594"/>
            </a:xfrm>
            <a:prstGeom prst="straightConnector1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직사각형 16"/>
            <p:cNvSpPr/>
            <p:nvPr/>
          </p:nvSpPr>
          <p:spPr>
            <a:xfrm>
              <a:off x="3536096" y="4086840"/>
              <a:ext cx="7152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/>
                <a:t>1 Mbps</a:t>
              </a:r>
              <a:endParaRPr lang="ko-KR" altLang="en-US" sz="1200" dirty="0"/>
            </a:p>
          </p:txBody>
        </p:sp>
        <p:sp>
          <p:nvSpPr>
            <p:cNvPr id="18" name="직사각형 17"/>
            <p:cNvSpPr/>
            <p:nvPr/>
          </p:nvSpPr>
          <p:spPr>
            <a:xfrm rot="1888617">
              <a:off x="3483571" y="4571683"/>
              <a:ext cx="8675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/>
                <a:t>500 Kbps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 rot="19616713">
              <a:off x="3440352" y="3336118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/>
                <a:t>10 Mbps</a:t>
              </a:r>
              <a:endParaRPr lang="ko-KR" altLang="en-US" sz="1200" dirty="0"/>
            </a:p>
          </p:txBody>
        </p:sp>
        <p:grpSp>
          <p:nvGrpSpPr>
            <p:cNvPr id="12" name="그룹 11"/>
            <p:cNvGrpSpPr/>
            <p:nvPr/>
          </p:nvGrpSpPr>
          <p:grpSpPr>
            <a:xfrm rot="19760916">
              <a:off x="3457724" y="2984198"/>
              <a:ext cx="424880" cy="367600"/>
              <a:chOff x="-967796" y="2435236"/>
              <a:chExt cx="424880" cy="367600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67716" y="2499561"/>
                <a:ext cx="424800" cy="238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67796" y="2435236"/>
                <a:ext cx="424800" cy="6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67716" y="2738511"/>
                <a:ext cx="424800" cy="6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" name="그룹 13"/>
            <p:cNvGrpSpPr/>
            <p:nvPr/>
          </p:nvGrpSpPr>
          <p:grpSpPr>
            <a:xfrm>
              <a:off x="3681326" y="3674180"/>
              <a:ext cx="424800" cy="366980"/>
              <a:chOff x="-822566" y="3637928"/>
              <a:chExt cx="424800" cy="366980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22566" y="3702253"/>
                <a:ext cx="424800" cy="238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22566" y="3637928"/>
                <a:ext cx="424800" cy="6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22566" y="3940583"/>
                <a:ext cx="424800" cy="6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 rot="1953032">
              <a:off x="3493199" y="4812033"/>
              <a:ext cx="425892" cy="365901"/>
              <a:chOff x="-1015025" y="4325179"/>
              <a:chExt cx="425892" cy="365901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13933" y="4389504"/>
                <a:ext cx="423708" cy="238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13933" y="4325179"/>
                <a:ext cx="424800" cy="6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15025" y="4626755"/>
                <a:ext cx="424800" cy="6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0" name="그룹 29"/>
            <p:cNvGrpSpPr/>
            <p:nvPr/>
          </p:nvGrpSpPr>
          <p:grpSpPr>
            <a:xfrm>
              <a:off x="-850535" y="3920116"/>
              <a:ext cx="424800" cy="363030"/>
              <a:chOff x="-1476672" y="3956433"/>
              <a:chExt cx="424800" cy="363030"/>
            </a:xfrm>
          </p:grpSpPr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476672" y="4015216"/>
                <a:ext cx="424800" cy="238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476672" y="3956433"/>
                <a:ext cx="424800" cy="6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476672" y="4255138"/>
                <a:ext cx="424800" cy="6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36" name="직선 화살표 연결선 35"/>
            <p:cNvCxnSpPr>
              <a:stCxn id="1031" idx="3"/>
            </p:cNvCxnSpPr>
            <p:nvPr/>
          </p:nvCxnSpPr>
          <p:spPr bwMode="auto">
            <a:xfrm>
              <a:off x="-425735" y="4098374"/>
              <a:ext cx="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61" name="그룹 60"/>
            <p:cNvGrpSpPr/>
            <p:nvPr/>
          </p:nvGrpSpPr>
          <p:grpSpPr>
            <a:xfrm>
              <a:off x="1674169" y="2673848"/>
              <a:ext cx="617545" cy="505013"/>
              <a:chOff x="-3504505" y="2014461"/>
              <a:chExt cx="1203934" cy="984549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-3504505" y="2014461"/>
                <a:ext cx="424880" cy="367600"/>
                <a:chOff x="-967796" y="2435236"/>
                <a:chExt cx="424880" cy="367600"/>
              </a:xfrm>
            </p:grpSpPr>
            <p:pic>
              <p:nvPicPr>
                <p:cNvPr id="79" name="Picture 5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967716" y="2499561"/>
                  <a:ext cx="424800" cy="238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0" name="Picture 6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967796" y="2435236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1" name="Picture 6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967716" y="2738511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63" name="그룹 62"/>
              <p:cNvGrpSpPr/>
              <p:nvPr/>
            </p:nvGrpSpPr>
            <p:grpSpPr>
              <a:xfrm>
                <a:off x="-3330490" y="2156112"/>
                <a:ext cx="424800" cy="367600"/>
                <a:chOff x="-3118090" y="2309096"/>
                <a:chExt cx="424800" cy="367600"/>
              </a:xfrm>
            </p:grpSpPr>
            <p:pic>
              <p:nvPicPr>
                <p:cNvPr id="76" name="Picture 8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118090" y="2373421"/>
                  <a:ext cx="424800" cy="238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7" name="Picture 6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118090" y="2309096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8" name="Picture 6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118090" y="2612371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64" name="그룹 63"/>
              <p:cNvGrpSpPr/>
              <p:nvPr/>
            </p:nvGrpSpPr>
            <p:grpSpPr>
              <a:xfrm>
                <a:off x="-3150171" y="2287232"/>
                <a:ext cx="424800" cy="366254"/>
                <a:chOff x="-2905690" y="2460733"/>
                <a:chExt cx="424800" cy="366254"/>
              </a:xfrm>
            </p:grpSpPr>
            <p:pic>
              <p:nvPicPr>
                <p:cNvPr id="73" name="Picture 9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905690" y="2523712"/>
                  <a:ext cx="424800" cy="238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4" name="Picture 6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905690" y="2460733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5" name="Picture 6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905690" y="2762662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65" name="그룹 64"/>
              <p:cNvGrpSpPr/>
              <p:nvPr/>
            </p:nvGrpSpPr>
            <p:grpSpPr>
              <a:xfrm>
                <a:off x="-2937771" y="2459387"/>
                <a:ext cx="424800" cy="357350"/>
                <a:chOff x="-2710995" y="2672268"/>
                <a:chExt cx="424800" cy="357350"/>
              </a:xfrm>
            </p:grpSpPr>
            <p:pic>
              <p:nvPicPr>
                <p:cNvPr id="70" name="Picture 10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710995" y="2731051"/>
                  <a:ext cx="424800" cy="238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" name="Picture 6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710995" y="2672268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2" name="Picture 6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710995" y="2965293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66" name="그룹 65"/>
              <p:cNvGrpSpPr/>
              <p:nvPr/>
            </p:nvGrpSpPr>
            <p:grpSpPr>
              <a:xfrm>
                <a:off x="-2725371" y="2634463"/>
                <a:ext cx="424800" cy="364547"/>
                <a:chOff x="-2480890" y="2856943"/>
                <a:chExt cx="424800" cy="364547"/>
              </a:xfrm>
            </p:grpSpPr>
            <p:pic>
              <p:nvPicPr>
                <p:cNvPr id="67" name="Picture 11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480890" y="2918215"/>
                  <a:ext cx="424800" cy="238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8" name="Picture 6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480890" y="2856943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9" name="Picture 6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480890" y="3157165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48" name="그룹 47"/>
            <p:cNvGrpSpPr/>
            <p:nvPr/>
          </p:nvGrpSpPr>
          <p:grpSpPr>
            <a:xfrm>
              <a:off x="1790412" y="2789312"/>
              <a:ext cx="682915" cy="583768"/>
              <a:chOff x="1556048" y="2897720"/>
              <a:chExt cx="682915" cy="583768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1556048" y="2897720"/>
                <a:ext cx="682915" cy="583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85" name="그룹 84"/>
              <p:cNvGrpSpPr/>
              <p:nvPr/>
            </p:nvGrpSpPr>
            <p:grpSpPr>
              <a:xfrm>
                <a:off x="1592205" y="2934656"/>
                <a:ext cx="617545" cy="505013"/>
                <a:chOff x="-3504505" y="2014461"/>
                <a:chExt cx="1203934" cy="984549"/>
              </a:xfrm>
            </p:grpSpPr>
            <p:grpSp>
              <p:nvGrpSpPr>
                <p:cNvPr id="87" name="그룹 86"/>
                <p:cNvGrpSpPr/>
                <p:nvPr/>
              </p:nvGrpSpPr>
              <p:grpSpPr>
                <a:xfrm>
                  <a:off x="-3504505" y="2014461"/>
                  <a:ext cx="424880" cy="367600"/>
                  <a:chOff x="-967796" y="2435236"/>
                  <a:chExt cx="424880" cy="367600"/>
                </a:xfrm>
              </p:grpSpPr>
              <p:pic>
                <p:nvPicPr>
                  <p:cNvPr id="104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967716" y="2499561"/>
                    <a:ext cx="424800" cy="238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5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967796" y="2435236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6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967716" y="2738511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88" name="그룹 87"/>
                <p:cNvGrpSpPr/>
                <p:nvPr/>
              </p:nvGrpSpPr>
              <p:grpSpPr>
                <a:xfrm>
                  <a:off x="-3330490" y="2156112"/>
                  <a:ext cx="424800" cy="367600"/>
                  <a:chOff x="-3118090" y="2309096"/>
                  <a:chExt cx="424800" cy="367600"/>
                </a:xfrm>
              </p:grpSpPr>
              <p:pic>
                <p:nvPicPr>
                  <p:cNvPr id="101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3118090" y="2373421"/>
                    <a:ext cx="424800" cy="238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2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3118090" y="2309096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3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3118090" y="2612371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89" name="그룹 88"/>
                <p:cNvGrpSpPr/>
                <p:nvPr/>
              </p:nvGrpSpPr>
              <p:grpSpPr>
                <a:xfrm>
                  <a:off x="-3150171" y="2287232"/>
                  <a:ext cx="424800" cy="366254"/>
                  <a:chOff x="-2905690" y="2460733"/>
                  <a:chExt cx="424800" cy="366254"/>
                </a:xfrm>
              </p:grpSpPr>
              <p:pic>
                <p:nvPicPr>
                  <p:cNvPr id="98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905690" y="2523712"/>
                    <a:ext cx="424800" cy="238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99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905690" y="2460733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0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905690" y="2762662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90" name="그룹 89"/>
                <p:cNvGrpSpPr/>
                <p:nvPr/>
              </p:nvGrpSpPr>
              <p:grpSpPr>
                <a:xfrm>
                  <a:off x="-2937771" y="2459387"/>
                  <a:ext cx="424800" cy="357350"/>
                  <a:chOff x="-2710995" y="2672268"/>
                  <a:chExt cx="424800" cy="357350"/>
                </a:xfrm>
              </p:grpSpPr>
              <p:pic>
                <p:nvPicPr>
                  <p:cNvPr id="95" name="Picture 10"/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710995" y="2731051"/>
                    <a:ext cx="424800" cy="238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96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710995" y="2672268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97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710995" y="2965293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91" name="그룹 90"/>
                <p:cNvGrpSpPr/>
                <p:nvPr/>
              </p:nvGrpSpPr>
              <p:grpSpPr>
                <a:xfrm>
                  <a:off x="-2725371" y="2634463"/>
                  <a:ext cx="424800" cy="364547"/>
                  <a:chOff x="-2480890" y="2856943"/>
                  <a:chExt cx="424800" cy="364547"/>
                </a:xfrm>
              </p:grpSpPr>
              <p:pic>
                <p:nvPicPr>
                  <p:cNvPr id="92" name="Picture 11"/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480890" y="2918215"/>
                    <a:ext cx="424800" cy="238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93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480890" y="2856943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94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480890" y="3157165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</p:grpSp>
        <p:grpSp>
          <p:nvGrpSpPr>
            <p:cNvPr id="51" name="그룹 50"/>
            <p:cNvGrpSpPr/>
            <p:nvPr/>
          </p:nvGrpSpPr>
          <p:grpSpPr>
            <a:xfrm>
              <a:off x="1942812" y="2941712"/>
              <a:ext cx="682915" cy="583768"/>
              <a:chOff x="1708448" y="3050120"/>
              <a:chExt cx="682915" cy="583768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1708448" y="3050120"/>
                <a:ext cx="682915" cy="583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108" name="그룹 107"/>
              <p:cNvGrpSpPr/>
              <p:nvPr/>
            </p:nvGrpSpPr>
            <p:grpSpPr>
              <a:xfrm>
                <a:off x="1744605" y="3087056"/>
                <a:ext cx="617545" cy="505013"/>
                <a:chOff x="-3504505" y="2014461"/>
                <a:chExt cx="1203934" cy="984549"/>
              </a:xfrm>
            </p:grpSpPr>
            <p:grpSp>
              <p:nvGrpSpPr>
                <p:cNvPr id="110" name="그룹 109"/>
                <p:cNvGrpSpPr/>
                <p:nvPr/>
              </p:nvGrpSpPr>
              <p:grpSpPr>
                <a:xfrm>
                  <a:off x="-3504505" y="2014461"/>
                  <a:ext cx="424880" cy="367600"/>
                  <a:chOff x="-967796" y="2435236"/>
                  <a:chExt cx="424880" cy="367600"/>
                </a:xfrm>
              </p:grpSpPr>
              <p:pic>
                <p:nvPicPr>
                  <p:cNvPr id="127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967716" y="2499561"/>
                    <a:ext cx="424800" cy="238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28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967796" y="2435236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29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967716" y="2738511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11" name="그룹 110"/>
                <p:cNvGrpSpPr/>
                <p:nvPr/>
              </p:nvGrpSpPr>
              <p:grpSpPr>
                <a:xfrm>
                  <a:off x="-3330490" y="2156112"/>
                  <a:ext cx="424800" cy="367600"/>
                  <a:chOff x="-3118090" y="2309096"/>
                  <a:chExt cx="424800" cy="367600"/>
                </a:xfrm>
              </p:grpSpPr>
              <p:pic>
                <p:nvPicPr>
                  <p:cNvPr id="124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3118090" y="2373421"/>
                    <a:ext cx="424800" cy="238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25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3118090" y="2309096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26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3118090" y="2612371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12" name="그룹 111"/>
                <p:cNvGrpSpPr/>
                <p:nvPr/>
              </p:nvGrpSpPr>
              <p:grpSpPr>
                <a:xfrm>
                  <a:off x="-3150171" y="2287232"/>
                  <a:ext cx="424800" cy="366254"/>
                  <a:chOff x="-2905690" y="2460733"/>
                  <a:chExt cx="424800" cy="366254"/>
                </a:xfrm>
              </p:grpSpPr>
              <p:pic>
                <p:nvPicPr>
                  <p:cNvPr id="121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905690" y="2523712"/>
                    <a:ext cx="424800" cy="238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22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905690" y="2460733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23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905690" y="2762662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13" name="그룹 112"/>
                <p:cNvGrpSpPr/>
                <p:nvPr/>
              </p:nvGrpSpPr>
              <p:grpSpPr>
                <a:xfrm>
                  <a:off x="-2937771" y="2459387"/>
                  <a:ext cx="424800" cy="357350"/>
                  <a:chOff x="-2710995" y="2672268"/>
                  <a:chExt cx="424800" cy="357350"/>
                </a:xfrm>
              </p:grpSpPr>
              <p:pic>
                <p:nvPicPr>
                  <p:cNvPr id="118" name="Picture 10"/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710995" y="2731051"/>
                    <a:ext cx="424800" cy="238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9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710995" y="2672268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20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710995" y="2965293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14" name="그룹 113"/>
                <p:cNvGrpSpPr/>
                <p:nvPr/>
              </p:nvGrpSpPr>
              <p:grpSpPr>
                <a:xfrm>
                  <a:off x="-2725371" y="2634463"/>
                  <a:ext cx="424800" cy="364547"/>
                  <a:chOff x="-2480890" y="2856943"/>
                  <a:chExt cx="424800" cy="364547"/>
                </a:xfrm>
              </p:grpSpPr>
              <p:pic>
                <p:nvPicPr>
                  <p:cNvPr id="115" name="Picture 11"/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480890" y="2918215"/>
                    <a:ext cx="424800" cy="238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6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480890" y="2856943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7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480890" y="3157165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</p:grpSp>
        <p:cxnSp>
          <p:nvCxnSpPr>
            <p:cNvPr id="57" name="꺾인 연결선 56"/>
            <p:cNvCxnSpPr>
              <a:stCxn id="43" idx="0"/>
              <a:endCxn id="86" idx="1"/>
            </p:cNvCxnSpPr>
            <p:nvPr/>
          </p:nvCxnSpPr>
          <p:spPr bwMode="auto">
            <a:xfrm rot="5400000" flipH="1" flipV="1">
              <a:off x="831148" y="2944489"/>
              <a:ext cx="822557" cy="1095972"/>
            </a:xfrm>
            <a:prstGeom prst="bentConnector2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8" name="그룹 27"/>
            <p:cNvGrpSpPr/>
            <p:nvPr/>
          </p:nvGrpSpPr>
          <p:grpSpPr>
            <a:xfrm>
              <a:off x="127706" y="3630982"/>
              <a:ext cx="1203934" cy="984549"/>
              <a:chOff x="-3504505" y="2014461"/>
              <a:chExt cx="1203934" cy="984549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-3504505" y="2014461"/>
                <a:ext cx="424880" cy="367600"/>
                <a:chOff x="-967796" y="2435236"/>
                <a:chExt cx="424880" cy="367600"/>
              </a:xfrm>
            </p:grpSpPr>
            <p:pic>
              <p:nvPicPr>
                <p:cNvPr id="33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967716" y="2499561"/>
                  <a:ext cx="424800" cy="238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967796" y="2435236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967716" y="2738511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0" name="그룹 19"/>
              <p:cNvGrpSpPr/>
              <p:nvPr/>
            </p:nvGrpSpPr>
            <p:grpSpPr>
              <a:xfrm>
                <a:off x="-3330490" y="2156112"/>
                <a:ext cx="424800" cy="367600"/>
                <a:chOff x="-3118090" y="2309096"/>
                <a:chExt cx="424800" cy="367600"/>
              </a:xfrm>
            </p:grpSpPr>
            <p:pic>
              <p:nvPicPr>
                <p:cNvPr id="1032" name="Picture 8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118090" y="2373421"/>
                  <a:ext cx="424800" cy="238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0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118090" y="2309096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1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118090" y="2612371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1" name="그룹 20"/>
              <p:cNvGrpSpPr/>
              <p:nvPr/>
            </p:nvGrpSpPr>
            <p:grpSpPr>
              <a:xfrm>
                <a:off x="-3150171" y="2287232"/>
                <a:ext cx="424800" cy="366254"/>
                <a:chOff x="-2905690" y="2460733"/>
                <a:chExt cx="424800" cy="366254"/>
              </a:xfrm>
            </p:grpSpPr>
            <p:pic>
              <p:nvPicPr>
                <p:cNvPr id="1033" name="Picture 9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905690" y="2523712"/>
                  <a:ext cx="424800" cy="238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3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905690" y="2460733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4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905690" y="2762662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2" name="그룹 21"/>
              <p:cNvGrpSpPr/>
              <p:nvPr/>
            </p:nvGrpSpPr>
            <p:grpSpPr>
              <a:xfrm>
                <a:off x="-2937771" y="2459387"/>
                <a:ext cx="424800" cy="357350"/>
                <a:chOff x="-2710995" y="2672268"/>
                <a:chExt cx="424800" cy="357350"/>
              </a:xfrm>
            </p:grpSpPr>
            <p:pic>
              <p:nvPicPr>
                <p:cNvPr id="1034" name="Picture 10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710995" y="2731051"/>
                  <a:ext cx="424800" cy="238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6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710995" y="2672268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7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710995" y="2965293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5" name="그룹 24"/>
              <p:cNvGrpSpPr/>
              <p:nvPr/>
            </p:nvGrpSpPr>
            <p:grpSpPr>
              <a:xfrm>
                <a:off x="-2725371" y="2634463"/>
                <a:ext cx="424800" cy="364547"/>
                <a:chOff x="-2480890" y="2856943"/>
                <a:chExt cx="424800" cy="364547"/>
              </a:xfrm>
            </p:grpSpPr>
            <p:pic>
              <p:nvPicPr>
                <p:cNvPr id="1035" name="Picture 11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480890" y="2918215"/>
                  <a:ext cx="424800" cy="238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9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480890" y="2856943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0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480890" y="3157165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cxnSp>
          <p:nvCxnSpPr>
            <p:cNvPr id="39" name="직선 화살표 연결선 38"/>
            <p:cNvCxnSpPr>
              <a:stCxn id="1031" idx="3"/>
              <a:endCxn id="1033" idx="1"/>
            </p:cNvCxnSpPr>
            <p:nvPr/>
          </p:nvCxnSpPr>
          <p:spPr bwMode="auto">
            <a:xfrm flipV="1">
              <a:off x="-425735" y="4086207"/>
              <a:ext cx="907775" cy="12167"/>
            </a:xfrm>
            <a:prstGeom prst="straightConnector1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6" name="직사각형 135"/>
            <p:cNvSpPr/>
            <p:nvPr/>
          </p:nvSpPr>
          <p:spPr>
            <a:xfrm>
              <a:off x="2067133" y="2776579"/>
              <a:ext cx="449162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b="1" dirty="0" smtClean="0"/>
                <a:t>1 Mbps</a:t>
              </a:r>
              <a:endParaRPr lang="ko-KR" altLang="en-US" sz="600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195736" y="2928979"/>
              <a:ext cx="492443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b="1" dirty="0" smtClean="0"/>
                <a:t>10 </a:t>
              </a:r>
              <a:r>
                <a:rPr lang="en-US" altLang="ko-KR" sz="600" b="1" dirty="0" smtClean="0"/>
                <a:t>Mbps</a:t>
              </a:r>
              <a:endParaRPr lang="ko-KR" altLang="en-US" sz="600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1835696" y="2621466"/>
              <a:ext cx="535724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b="1" dirty="0" smtClean="0"/>
                <a:t>500 Kbps</a:t>
              </a:r>
              <a:endParaRPr lang="ko-KR" altLang="en-US" sz="600" dirty="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-939083" y="4293231"/>
              <a:ext cx="6018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/>
                <a:t>Video</a:t>
              </a:r>
              <a:endParaRPr lang="ko-KR" altLang="en-US" sz="1200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5496" y="4602544"/>
              <a:ext cx="13793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/>
                <a:t>Video Segments</a:t>
              </a:r>
              <a:endParaRPr lang="ko-KR" altLang="en-US" sz="1200" dirty="0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059485" y="2353053"/>
              <a:ext cx="20152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/>
                <a:t>Several encoding bitrate </a:t>
              </a:r>
              <a:endParaRPr lang="ko-KR" altLang="en-US" sz="1200" dirty="0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1684958" y="4511611"/>
              <a:ext cx="11384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/>
                <a:t>DASH Server</a:t>
              </a:r>
              <a:endParaRPr lang="ko-KR" altLang="en-US" sz="1200" dirty="0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359605" y="5528265"/>
              <a:ext cx="10903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/>
                <a:t>DASH Client</a:t>
              </a:r>
              <a:endParaRPr lang="ko-KR" altLang="en-US" sz="1200" dirty="0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345733" y="3373669"/>
              <a:ext cx="10903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/>
                <a:t>DASH Client</a:t>
              </a:r>
              <a:endParaRPr lang="ko-KR" altLang="en-US" sz="1200" dirty="0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4359604" y="4464044"/>
              <a:ext cx="10903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/>
                <a:t>DASH Client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20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Problem of DASH</a:t>
            </a:r>
          </a:p>
          <a:p>
            <a:pPr lvl="1"/>
            <a:r>
              <a:rPr lang="en-US" altLang="ko-KR" dirty="0"/>
              <a:t>However, DASH streaming has big issue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Because this streaming technology considers each client situation, not the overall client, it causes </a:t>
            </a:r>
            <a:r>
              <a:rPr lang="en-US" altLang="ko-KR" b="1" dirty="0"/>
              <a:t>unfairness</a:t>
            </a:r>
            <a:r>
              <a:rPr lang="en-US" altLang="ko-KR" dirty="0"/>
              <a:t> of the overall resource usage.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xmlns="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964023" y="3284984"/>
            <a:ext cx="6848337" cy="2171926"/>
            <a:chOff x="964023" y="3284984"/>
            <a:chExt cx="6848337" cy="217192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0082" y="4356028"/>
              <a:ext cx="747953" cy="59655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48301" y="3387545"/>
              <a:ext cx="689004" cy="86475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3227283">
              <a:off x="2962336" y="4470641"/>
              <a:ext cx="349939" cy="114679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7305" y="4356028"/>
              <a:ext cx="747953" cy="59655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8769410">
              <a:off x="2059660" y="4409965"/>
              <a:ext cx="349939" cy="114679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964023" y="3955449"/>
              <a:ext cx="12288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89400" lvl="2" algn="ctr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200" kern="0" dirty="0">
                  <a:latin typeface="맑은 고딕" panose="020B0503020000020004" pitchFamily="50" charset="-127"/>
                  <a:cs typeface="Tahoma" panose="020B0604030504040204" pitchFamily="34" charset="0"/>
                </a:rPr>
                <a:t>480p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675160" y="3990311"/>
              <a:ext cx="12288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89400" lvl="2" algn="ctr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200" kern="0" dirty="0">
                  <a:latin typeface="맑은 고딕" panose="020B0503020000020004" pitchFamily="50" charset="-127"/>
                  <a:cs typeface="Tahoma" panose="020B0604030504040204" pitchFamily="34" charset="0"/>
                </a:rPr>
                <a:t>480p</a:t>
              </a: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4548176" y="3387545"/>
              <a:ext cx="3016502" cy="1565034"/>
              <a:chOff x="4548176" y="2451928"/>
              <a:chExt cx="3016502" cy="1565034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3599" y="3420411"/>
                <a:ext cx="747953" cy="596551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1818" y="2451928"/>
                <a:ext cx="689004" cy="864755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3227283">
                <a:off x="6605853" y="3535024"/>
                <a:ext cx="349939" cy="114679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0822" y="3420411"/>
                <a:ext cx="747953" cy="596551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8769410">
                <a:off x="5703177" y="3474348"/>
                <a:ext cx="349939" cy="114679"/>
              </a:xfrm>
              <a:prstGeom prst="rect">
                <a:avLst/>
              </a:prstGeom>
            </p:spPr>
          </p:pic>
          <p:sp>
            <p:nvSpPr>
              <p:cNvPr id="18" name="직사각형 17"/>
              <p:cNvSpPr/>
              <p:nvPr/>
            </p:nvSpPr>
            <p:spPr>
              <a:xfrm>
                <a:off x="4548176" y="3040619"/>
                <a:ext cx="13138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89400" lvl="2" algn="ctr" fontAlgn="t">
                  <a:spcBef>
                    <a:spcPct val="20000"/>
                  </a:spcBef>
                  <a:buClr>
                    <a:srgbClr val="A20000"/>
                  </a:buClr>
                </a:pPr>
                <a:r>
                  <a:rPr lang="en-US" altLang="ko-KR" sz="1200" kern="0" dirty="0">
                    <a:latin typeface="맑은 고딕" panose="020B0503020000020004" pitchFamily="50" charset="-127"/>
                    <a:cs typeface="Tahoma" panose="020B0604030504040204" pitchFamily="34" charset="0"/>
                  </a:rPr>
                  <a:t>1080p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335815" y="3058495"/>
                <a:ext cx="122886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89400" lvl="2" algn="ctr" fontAlgn="t">
                  <a:spcBef>
                    <a:spcPct val="20000"/>
                  </a:spcBef>
                  <a:buClr>
                    <a:srgbClr val="A20000"/>
                  </a:buClr>
                </a:pPr>
                <a:r>
                  <a:rPr lang="en-US" altLang="ko-KR" sz="1200" kern="0" dirty="0">
                    <a:latin typeface="맑은 고딕" panose="020B0503020000020004" pitchFamily="50" charset="-127"/>
                    <a:cs typeface="Tahoma" panose="020B0604030504040204" pitchFamily="34" charset="0"/>
                  </a:rPr>
                  <a:t>144p</a:t>
                </a:r>
              </a:p>
            </p:txBody>
          </p:sp>
        </p:grpSp>
        <p:cxnSp>
          <p:nvCxnSpPr>
            <p:cNvPr id="20" name="직선 연결선 19"/>
            <p:cNvCxnSpPr/>
            <p:nvPr/>
          </p:nvCxnSpPr>
          <p:spPr>
            <a:xfrm>
              <a:off x="4465875" y="3284984"/>
              <a:ext cx="0" cy="189492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 bwMode="auto">
            <a:xfrm>
              <a:off x="2198190" y="5156740"/>
              <a:ext cx="1149674" cy="27699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&lt; Ideal case &gt;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4932040" y="5179911"/>
              <a:ext cx="2880320" cy="27699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&lt; A </a:t>
              </a:r>
              <a:r>
                <a:rPr lang="en-US" altLang="ko-KR" sz="1200" dirty="0"/>
                <a:t>specific client preempts </a:t>
              </a:r>
              <a:r>
                <a:rPr lang="en-US" altLang="ko-KR" sz="1200" dirty="0" smtClean="0"/>
                <a:t>resource &gt;</a:t>
              </a:r>
              <a:endParaRPr lang="en-US" altLang="ko-K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836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SDN (Software Defined Networking)</a:t>
            </a:r>
          </a:p>
          <a:p>
            <a:pPr lvl="1"/>
            <a:r>
              <a:rPr lang="en-US" altLang="ko-KR" dirty="0"/>
              <a:t>SDN is composed of a structure that separates data planes and control planes of network equipment. It connects controllers and network equipment using </a:t>
            </a:r>
            <a:r>
              <a:rPr lang="en-US" altLang="ko-KR" dirty="0" smtClean="0"/>
              <a:t>Open Flow API.</a:t>
            </a:r>
          </a:p>
          <a:p>
            <a:pPr lvl="1"/>
            <a:r>
              <a:rPr lang="en-US" altLang="ko-KR" dirty="0" smtClean="0"/>
              <a:t>Through </a:t>
            </a:r>
            <a:r>
              <a:rPr lang="en-US" altLang="ko-KR" dirty="0"/>
              <a:t>the </a:t>
            </a:r>
            <a:r>
              <a:rPr lang="en-US" altLang="ko-KR" b="1" dirty="0"/>
              <a:t>centralized structure on the controller</a:t>
            </a:r>
            <a:r>
              <a:rPr lang="en-US" altLang="ko-KR" dirty="0"/>
              <a:t>, overall network is controlled. It enables efficient use of the network.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xmlns="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683568" y="3296017"/>
            <a:ext cx="7542917" cy="2725271"/>
            <a:chOff x="305067" y="3079993"/>
            <a:chExt cx="7542917" cy="2725271"/>
          </a:xfrm>
        </p:grpSpPr>
        <p:sp>
          <p:nvSpPr>
            <p:cNvPr id="16" name="이등변 삼각형 15"/>
            <p:cNvSpPr/>
            <p:nvPr/>
          </p:nvSpPr>
          <p:spPr>
            <a:xfrm>
              <a:off x="4574539" y="3674548"/>
              <a:ext cx="3024000" cy="1980000"/>
            </a:xfrm>
            <a:prstGeom prst="triangle">
              <a:avLst/>
            </a:prstGeom>
            <a:gradFill>
              <a:gsLst>
                <a:gs pos="0">
                  <a:srgbClr val="FF6699"/>
                </a:gs>
                <a:gs pos="66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916707" y="3513919"/>
              <a:ext cx="2340000" cy="432000"/>
            </a:xfrm>
            <a:prstGeom prst="roundRect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+mj-lt"/>
                </a:rPr>
                <a:t>Controller</a:t>
              </a:r>
              <a:endParaRPr lang="ko-KR" altLang="en-US" sz="12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413908" y="5157192"/>
              <a:ext cx="456731" cy="456731"/>
              <a:chOff x="-2268760" y="1988840"/>
              <a:chExt cx="648072" cy="648072"/>
            </a:xfrm>
            <a:solidFill>
              <a:schemeClr val="bg2">
                <a:lumMod val="20000"/>
                <a:lumOff val="80000"/>
              </a:schemeClr>
            </a:solidFill>
          </p:grpSpPr>
          <p:sp>
            <p:nvSpPr>
              <p:cNvPr id="10" name="타원 9"/>
              <p:cNvSpPr/>
              <p:nvPr/>
            </p:nvSpPr>
            <p:spPr>
              <a:xfrm>
                <a:off x="-2268760" y="1988840"/>
                <a:ext cx="648072" cy="648072"/>
              </a:xfrm>
              <a:prstGeom prst="ellipse">
                <a:avLst/>
              </a:prstGeom>
              <a:grp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2" name="직선 연결선 11"/>
              <p:cNvCxnSpPr>
                <a:stCxn id="10" idx="1"/>
                <a:endCxn id="10" idx="5"/>
              </p:cNvCxnSpPr>
              <p:nvPr/>
            </p:nvCxnSpPr>
            <p:spPr bwMode="auto">
              <a:xfrm>
                <a:off x="-2173852" y="2083748"/>
                <a:ext cx="458256" cy="458256"/>
              </a:xfrm>
              <a:prstGeom prst="line">
                <a:avLst/>
              </a:prstGeom>
              <a:grp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직선 연결선 13"/>
              <p:cNvCxnSpPr>
                <a:stCxn id="10" idx="7"/>
                <a:endCxn id="10" idx="3"/>
              </p:cNvCxnSpPr>
              <p:nvPr/>
            </p:nvCxnSpPr>
            <p:spPr bwMode="auto">
              <a:xfrm flipH="1">
                <a:off x="-2173852" y="2083748"/>
                <a:ext cx="458256" cy="458256"/>
              </a:xfrm>
              <a:prstGeom prst="line">
                <a:avLst/>
              </a:prstGeom>
              <a:grp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2" name="그룹 21"/>
            <p:cNvGrpSpPr/>
            <p:nvPr/>
          </p:nvGrpSpPr>
          <p:grpSpPr>
            <a:xfrm>
              <a:off x="4574539" y="5157192"/>
              <a:ext cx="456731" cy="456731"/>
              <a:chOff x="-2268760" y="1988840"/>
              <a:chExt cx="648072" cy="648072"/>
            </a:xfrm>
            <a:solidFill>
              <a:schemeClr val="bg2">
                <a:lumMod val="20000"/>
                <a:lumOff val="80000"/>
              </a:schemeClr>
            </a:solidFill>
          </p:grpSpPr>
          <p:sp>
            <p:nvSpPr>
              <p:cNvPr id="23" name="타원 22"/>
              <p:cNvSpPr/>
              <p:nvPr/>
            </p:nvSpPr>
            <p:spPr>
              <a:xfrm>
                <a:off x="-2268760" y="1988840"/>
                <a:ext cx="648072" cy="648072"/>
              </a:xfrm>
              <a:prstGeom prst="ellipse">
                <a:avLst/>
              </a:prstGeom>
              <a:grp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4" name="직선 연결선 23"/>
              <p:cNvCxnSpPr>
                <a:stCxn id="23" idx="1"/>
                <a:endCxn id="23" idx="5"/>
              </p:cNvCxnSpPr>
              <p:nvPr/>
            </p:nvCxnSpPr>
            <p:spPr bwMode="auto">
              <a:xfrm>
                <a:off x="-2173852" y="2083748"/>
                <a:ext cx="458256" cy="458256"/>
              </a:xfrm>
              <a:prstGeom prst="line">
                <a:avLst/>
              </a:prstGeom>
              <a:grp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직선 연결선 24"/>
              <p:cNvCxnSpPr>
                <a:stCxn id="23" idx="7"/>
                <a:endCxn id="23" idx="3"/>
              </p:cNvCxnSpPr>
              <p:nvPr/>
            </p:nvCxnSpPr>
            <p:spPr bwMode="auto">
              <a:xfrm flipH="1">
                <a:off x="-2173852" y="2083748"/>
                <a:ext cx="458256" cy="458256"/>
              </a:xfrm>
              <a:prstGeom prst="line">
                <a:avLst/>
              </a:prstGeom>
              <a:grp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6" name="그룹 25"/>
            <p:cNvGrpSpPr/>
            <p:nvPr/>
          </p:nvGrpSpPr>
          <p:grpSpPr>
            <a:xfrm>
              <a:off x="6302731" y="5157192"/>
              <a:ext cx="456731" cy="456731"/>
              <a:chOff x="-2268760" y="1988840"/>
              <a:chExt cx="648072" cy="648072"/>
            </a:xfrm>
            <a:solidFill>
              <a:schemeClr val="bg2">
                <a:lumMod val="20000"/>
                <a:lumOff val="80000"/>
              </a:schemeClr>
            </a:solidFill>
          </p:grpSpPr>
          <p:sp>
            <p:nvSpPr>
              <p:cNvPr id="27" name="타원 26"/>
              <p:cNvSpPr/>
              <p:nvPr/>
            </p:nvSpPr>
            <p:spPr>
              <a:xfrm>
                <a:off x="-2268760" y="1988840"/>
                <a:ext cx="648072" cy="648072"/>
              </a:xfrm>
              <a:prstGeom prst="ellipse">
                <a:avLst/>
              </a:prstGeom>
              <a:grp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직선 연결선 27"/>
              <p:cNvCxnSpPr>
                <a:stCxn id="27" idx="1"/>
                <a:endCxn id="27" idx="5"/>
              </p:cNvCxnSpPr>
              <p:nvPr/>
            </p:nvCxnSpPr>
            <p:spPr bwMode="auto">
              <a:xfrm>
                <a:off x="-2173852" y="2083748"/>
                <a:ext cx="458256" cy="458256"/>
              </a:xfrm>
              <a:prstGeom prst="line">
                <a:avLst/>
              </a:prstGeom>
              <a:grp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직선 연결선 28"/>
              <p:cNvCxnSpPr>
                <a:stCxn id="27" idx="7"/>
                <a:endCxn id="27" idx="3"/>
              </p:cNvCxnSpPr>
              <p:nvPr/>
            </p:nvCxnSpPr>
            <p:spPr bwMode="auto">
              <a:xfrm flipH="1">
                <a:off x="-2173852" y="2083748"/>
                <a:ext cx="458256" cy="458256"/>
              </a:xfrm>
              <a:prstGeom prst="line">
                <a:avLst/>
              </a:prstGeom>
              <a:grp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0" name="그룹 29"/>
            <p:cNvGrpSpPr/>
            <p:nvPr/>
          </p:nvGrpSpPr>
          <p:grpSpPr>
            <a:xfrm>
              <a:off x="7166827" y="5157192"/>
              <a:ext cx="456731" cy="456731"/>
              <a:chOff x="-2268760" y="1988840"/>
              <a:chExt cx="648072" cy="648072"/>
            </a:xfrm>
            <a:solidFill>
              <a:schemeClr val="bg2">
                <a:lumMod val="20000"/>
                <a:lumOff val="80000"/>
              </a:schemeClr>
            </a:solidFill>
          </p:grpSpPr>
          <p:sp>
            <p:nvSpPr>
              <p:cNvPr id="31" name="타원 30"/>
              <p:cNvSpPr/>
              <p:nvPr/>
            </p:nvSpPr>
            <p:spPr>
              <a:xfrm>
                <a:off x="-2268760" y="1988840"/>
                <a:ext cx="648072" cy="648072"/>
              </a:xfrm>
              <a:prstGeom prst="ellipse">
                <a:avLst/>
              </a:prstGeom>
              <a:grp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32" name="직선 연결선 31"/>
              <p:cNvCxnSpPr>
                <a:stCxn id="31" idx="1"/>
                <a:endCxn id="31" idx="5"/>
              </p:cNvCxnSpPr>
              <p:nvPr/>
            </p:nvCxnSpPr>
            <p:spPr bwMode="auto">
              <a:xfrm>
                <a:off x="-2173852" y="2083748"/>
                <a:ext cx="458256" cy="458256"/>
              </a:xfrm>
              <a:prstGeom prst="line">
                <a:avLst/>
              </a:prstGeom>
              <a:grp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직선 연결선 32"/>
              <p:cNvCxnSpPr>
                <a:stCxn id="31" idx="7"/>
                <a:endCxn id="31" idx="3"/>
              </p:cNvCxnSpPr>
              <p:nvPr/>
            </p:nvCxnSpPr>
            <p:spPr bwMode="auto">
              <a:xfrm flipH="1">
                <a:off x="-2173852" y="2083748"/>
                <a:ext cx="458256" cy="458256"/>
              </a:xfrm>
              <a:prstGeom prst="line">
                <a:avLst/>
              </a:prstGeom>
              <a:grp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직사각형 16"/>
            <p:cNvSpPr/>
            <p:nvPr/>
          </p:nvSpPr>
          <p:spPr>
            <a:xfrm>
              <a:off x="5325120" y="4520153"/>
              <a:ext cx="15231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err="1" smtClean="0"/>
                <a:t>OpenFlow</a:t>
              </a:r>
              <a:r>
                <a:rPr lang="en-US" altLang="ko-KR" sz="1200" b="1" dirty="0" smtClean="0"/>
                <a:t> Control</a:t>
              </a:r>
              <a:endParaRPr lang="ko-KR" altLang="en-US" sz="12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480795" y="5229200"/>
              <a:ext cx="1295547" cy="27699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/>
                <a:t>Network </a:t>
              </a:r>
              <a:r>
                <a:rPr lang="en-US" altLang="ko-KR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Fabric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539552" y="3519910"/>
              <a:ext cx="2160000" cy="900000"/>
              <a:chOff x="-4937808" y="3284984"/>
              <a:chExt cx="2160000" cy="900000"/>
            </a:xfrm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-4937808" y="3284984"/>
                <a:ext cx="2160000" cy="900000"/>
              </a:xfrm>
              <a:prstGeom prst="roundRect">
                <a:avLst/>
              </a:prstGeom>
              <a:solidFill>
                <a:srgbClr val="99CCFF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bg1"/>
                    </a:solidFill>
                    <a:latin typeface="+mj-lt"/>
                  </a:rPr>
                  <a:t>Network</a:t>
                </a:r>
              </a:p>
              <a:p>
                <a:r>
                  <a:rPr lang="en-US" altLang="ko-KR" sz="1200" b="1" dirty="0" smtClean="0">
                    <a:solidFill>
                      <a:schemeClr val="bg1"/>
                    </a:solidFill>
                    <a:latin typeface="+mj-lt"/>
                  </a:rPr>
                  <a:t>Applications</a:t>
                </a:r>
                <a:endParaRPr lang="ko-KR" altLang="en-US" sz="1200" b="1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816092" y="3447902"/>
                <a:ext cx="747953" cy="596551"/>
              </a:xfrm>
              <a:prstGeom prst="rect">
                <a:avLst/>
              </a:prstGeom>
            </p:spPr>
          </p:pic>
        </p:grpSp>
        <p:grpSp>
          <p:nvGrpSpPr>
            <p:cNvPr id="42" name="그룹 41"/>
            <p:cNvGrpSpPr/>
            <p:nvPr/>
          </p:nvGrpSpPr>
          <p:grpSpPr>
            <a:xfrm>
              <a:off x="539552" y="4725144"/>
              <a:ext cx="2160000" cy="900000"/>
              <a:chOff x="-4937808" y="3284984"/>
              <a:chExt cx="2160000" cy="900000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-4937808" y="3284984"/>
                <a:ext cx="2160000" cy="900000"/>
              </a:xfrm>
              <a:prstGeom prst="roundRect">
                <a:avLst/>
              </a:prstGeom>
              <a:solidFill>
                <a:srgbClr val="99CCFF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bg1"/>
                    </a:solidFill>
                    <a:latin typeface="+mj-lt"/>
                  </a:rPr>
                  <a:t>Network</a:t>
                </a:r>
              </a:p>
              <a:p>
                <a:r>
                  <a:rPr lang="en-US" altLang="ko-KR" sz="1200" b="1" dirty="0" smtClean="0">
                    <a:solidFill>
                      <a:schemeClr val="bg1"/>
                    </a:solidFill>
                    <a:latin typeface="+mj-lt"/>
                  </a:rPr>
                  <a:t>Applications</a:t>
                </a:r>
                <a:endParaRPr lang="ko-KR" altLang="en-US" sz="1200" b="1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816092" y="3447902"/>
                <a:ext cx="747953" cy="596551"/>
              </a:xfrm>
              <a:prstGeom prst="rect">
                <a:avLst/>
              </a:prstGeom>
            </p:spPr>
          </p:pic>
        </p:grpSp>
        <p:sp>
          <p:nvSpPr>
            <p:cNvPr id="40" name="직사각형 39"/>
            <p:cNvSpPr/>
            <p:nvPr/>
          </p:nvSpPr>
          <p:spPr>
            <a:xfrm>
              <a:off x="4427984" y="3393264"/>
              <a:ext cx="3420000" cy="2412000"/>
            </a:xfrm>
            <a:prstGeom prst="rect">
              <a:avLst/>
            </a:prstGeom>
            <a:ln>
              <a:solidFill>
                <a:schemeClr val="accent2"/>
              </a:solidFill>
              <a:prstDash val="sysDot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5536" y="3382928"/>
              <a:ext cx="2520000" cy="2412000"/>
            </a:xfrm>
            <a:prstGeom prst="rect">
              <a:avLst/>
            </a:prstGeom>
            <a:ln>
              <a:solidFill>
                <a:schemeClr val="accent2"/>
              </a:solidFill>
              <a:prstDash val="sysDot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433392" y="3079993"/>
              <a:ext cx="5084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 smtClean="0"/>
                <a:t>SDN</a:t>
              </a:r>
              <a:endParaRPr lang="ko-KR" altLang="en-US" sz="1200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5067" y="3082860"/>
              <a:ext cx="6976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 smtClean="0"/>
                <a:t>Clients</a:t>
              </a:r>
              <a:endParaRPr lang="ko-KR" altLang="en-US" sz="1200" b="1" dirty="0"/>
            </a:p>
          </p:txBody>
        </p:sp>
      </p:grpSp>
      <p:sp>
        <p:nvSpPr>
          <p:cNvPr id="4" name="왼쪽/오른쪽 화살표 3"/>
          <p:cNvSpPr/>
          <p:nvPr/>
        </p:nvSpPr>
        <p:spPr>
          <a:xfrm>
            <a:off x="3568932" y="4607338"/>
            <a:ext cx="962818" cy="405838"/>
          </a:xfrm>
          <a:prstGeom prst="leftRightArrow">
            <a:avLst/>
          </a:prstGeom>
          <a:solidFill>
            <a:srgbClr val="CC66FF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29768" y="4373555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API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12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Multiple Wi-Fi connection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wireless network situation is </a:t>
            </a:r>
            <a:r>
              <a:rPr lang="en-US" altLang="ko-KR" b="1" dirty="0"/>
              <a:t>changing rapidly</a:t>
            </a:r>
            <a:r>
              <a:rPr lang="en-US" altLang="ko-KR" dirty="0"/>
              <a:t>. So, it is necessary to use the resource according to the situation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Through multiple interfaces, chunks can be received </a:t>
            </a:r>
            <a:r>
              <a:rPr lang="en-US" altLang="ko-KR" b="1" dirty="0"/>
              <a:t>differently</a:t>
            </a:r>
            <a:r>
              <a:rPr lang="en-US" altLang="ko-KR" dirty="0"/>
              <a:t> depending on the unstable wireless network situation.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xmlns="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4" name="구름 3"/>
          <p:cNvSpPr/>
          <p:nvPr/>
        </p:nvSpPr>
        <p:spPr>
          <a:xfrm>
            <a:off x="1763688" y="3752484"/>
            <a:ext cx="1620688" cy="792088"/>
          </a:xfrm>
          <a:prstGeom prst="cloud">
            <a:avLst/>
          </a:prstGeom>
          <a:ln>
            <a:solidFill>
              <a:srgbClr val="00206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구름 8"/>
          <p:cNvSpPr/>
          <p:nvPr/>
        </p:nvSpPr>
        <p:spPr>
          <a:xfrm>
            <a:off x="5777880" y="3041340"/>
            <a:ext cx="2034480" cy="1035732"/>
          </a:xfrm>
          <a:prstGeom prst="cloud">
            <a:avLst/>
          </a:prstGeom>
          <a:ln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dirty="0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22875" y="3434516"/>
            <a:ext cx="944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Network B</a:t>
            </a:r>
            <a:endParaRPr lang="ko-KR" altLang="en-US" sz="1200" b="1" dirty="0"/>
          </a:p>
        </p:txBody>
      </p:sp>
      <p:sp>
        <p:nvSpPr>
          <p:cNvPr id="11" name="직사각형 10"/>
          <p:cNvSpPr/>
          <p:nvPr/>
        </p:nvSpPr>
        <p:spPr>
          <a:xfrm>
            <a:off x="2101787" y="4026706"/>
            <a:ext cx="944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Network A</a:t>
            </a:r>
            <a:endParaRPr lang="ko-KR" altLang="en-US" sz="1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434" y="3933056"/>
            <a:ext cx="1939627" cy="137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꺾인 연결선 6"/>
          <p:cNvCxnSpPr/>
          <p:nvPr/>
        </p:nvCxnSpPr>
        <p:spPr bwMode="auto">
          <a:xfrm flipV="1">
            <a:off x="5445224" y="4075969"/>
            <a:ext cx="1359024" cy="937207"/>
          </a:xfrm>
          <a:prstGeom prst="bentConnector2">
            <a:avLst/>
          </a:prstGeom>
          <a:noFill/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0" name="꺾인 연결선 19"/>
          <p:cNvCxnSpPr>
            <a:endCxn id="4" idx="1"/>
          </p:cNvCxnSpPr>
          <p:nvPr/>
        </p:nvCxnSpPr>
        <p:spPr bwMode="auto">
          <a:xfrm rot="10800000">
            <a:off x="2574032" y="4543730"/>
            <a:ext cx="1061864" cy="469447"/>
          </a:xfrm>
          <a:prstGeom prst="bentConnector2">
            <a:avLst/>
          </a:prstGeom>
          <a:noFill/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pic>
        <p:nvPicPr>
          <p:cNvPr id="2060" name="Picture 12" descr="C:\Users\dream\Downloads\kisspng-wi-fi-internet-access-hotspot-wireless-service_icon-35-technopolis-eesti-5b62c6d90b4128.533735431533200089046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3258876" y="4434060"/>
            <a:ext cx="579116" cy="57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 descr="C:\Users\dream\Downloads\kisspng-wi-fi-internet-access-hotspot-wireless-service_icon-35-technopolis-eesti-5b62c6d90b4128.533735431533200089046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5340010" y="4488895"/>
            <a:ext cx="579116" cy="57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66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B813B5AA-48F4-463E-8BAE-D0337A95858D}"/>
              </a:ext>
            </a:extLst>
          </p:cNvPr>
          <p:cNvSpPr txBox="1">
            <a:spLocks/>
          </p:cNvSpPr>
          <p:nvPr/>
        </p:nvSpPr>
        <p:spPr bwMode="auto">
          <a:xfrm>
            <a:off x="5184576" y="1124744"/>
            <a:ext cx="399593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The system consists of four elements.</a:t>
            </a:r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847B7C-C417-4FEA-A790-AE3A869C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2EDD2B6-C24A-4FE3-A7BD-5902AABE9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D6E2ED0F-5F8B-4AFB-9F41-532792DE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18822"/>
            <a:ext cx="5126744" cy="504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5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B813B5AA-48F4-463E-8BAE-D0337A95858D}"/>
              </a:ext>
            </a:extLst>
          </p:cNvPr>
          <p:cNvSpPr txBox="1">
            <a:spLocks/>
          </p:cNvSpPr>
          <p:nvPr/>
        </p:nvSpPr>
        <p:spPr bwMode="auto">
          <a:xfrm>
            <a:off x="5184576" y="1124744"/>
            <a:ext cx="399593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SDN </a:t>
            </a:r>
            <a:r>
              <a:rPr lang="en-US" altLang="ko-KR" kern="0" dirty="0" smtClean="0"/>
              <a:t>Application </a:t>
            </a:r>
            <a:r>
              <a:rPr lang="en-US" altLang="ko-KR" b="1" kern="0" dirty="0"/>
              <a:t>periodically collects</a:t>
            </a:r>
            <a:r>
              <a:rPr lang="en-US" altLang="ko-KR" kern="0" dirty="0"/>
              <a:t> resource information.</a:t>
            </a:r>
          </a:p>
          <a:p>
            <a:pPr lvl="1"/>
            <a:r>
              <a:rPr lang="en-US" altLang="ko-KR" kern="0" dirty="0"/>
              <a:t>Based on the collected resources, the </a:t>
            </a:r>
            <a:r>
              <a:rPr lang="en-US" altLang="ko-KR" b="1" kern="0" dirty="0"/>
              <a:t>bitrate</a:t>
            </a:r>
            <a:r>
              <a:rPr lang="en-US" altLang="ko-KR" kern="0" dirty="0"/>
              <a:t> and </a:t>
            </a:r>
            <a:r>
              <a:rPr lang="en-US" altLang="ko-KR" b="1" kern="0" dirty="0" smtClean="0"/>
              <a:t>delivery ratio</a:t>
            </a:r>
            <a:r>
              <a:rPr lang="en-US" altLang="ko-KR" kern="0" dirty="0" smtClean="0"/>
              <a:t> </a:t>
            </a:r>
            <a:r>
              <a:rPr lang="en-US" altLang="ko-KR" kern="0" dirty="0"/>
              <a:t>of the client are determined.</a:t>
            </a:r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847B7C-C417-4FEA-A790-AE3A869C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2EDD2B6-C24A-4FE3-A7BD-5902AABE9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D6E2ED0F-5F8B-4AFB-9F41-532792DE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18822"/>
            <a:ext cx="5126744" cy="504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27584" y="1118822"/>
            <a:ext cx="2088232" cy="209415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14821</TotalTime>
  <Words>2689</Words>
  <Application>Microsoft Office PowerPoint</Application>
  <PresentationFormat>화면 슬라이드 쇼(4:3)</PresentationFormat>
  <Paragraphs>420</Paragraphs>
  <Slides>22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pres</vt:lpstr>
      <vt:lpstr>Research   Jae Jun Ha  Media Computing and Networking Laboratory POSTCH  2020-05-15</vt:lpstr>
      <vt:lpstr>Contents</vt:lpstr>
      <vt:lpstr>Introduction</vt:lpstr>
      <vt:lpstr>Introduction</vt:lpstr>
      <vt:lpstr>Introduction</vt:lpstr>
      <vt:lpstr>Introduction</vt:lpstr>
      <vt:lpstr>Introduction</vt:lpstr>
      <vt:lpstr>System Architecture</vt:lpstr>
      <vt:lpstr>System Architecture</vt:lpstr>
      <vt:lpstr>System Architecture</vt:lpstr>
      <vt:lpstr>System Architecture</vt:lpstr>
      <vt:lpstr>System Architecture</vt:lpstr>
      <vt:lpstr>Problem Description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Future Work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jaejun ha</cp:lastModifiedBy>
  <cp:revision>705</cp:revision>
  <dcterms:created xsi:type="dcterms:W3CDTF">2020-01-02T02:20:46Z</dcterms:created>
  <dcterms:modified xsi:type="dcterms:W3CDTF">2020-05-11T08:57:02Z</dcterms:modified>
</cp:coreProperties>
</file>