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2"/>
  </p:notesMasterIdLst>
  <p:handoutMasterIdLst>
    <p:handoutMasterId r:id="rId23"/>
  </p:handoutMasterIdLst>
  <p:sldIdLst>
    <p:sldId id="849" r:id="rId2"/>
    <p:sldId id="1214" r:id="rId3"/>
    <p:sldId id="1227" r:id="rId4"/>
    <p:sldId id="1219" r:id="rId5"/>
    <p:sldId id="1229" r:id="rId6"/>
    <p:sldId id="1231" r:id="rId7"/>
    <p:sldId id="1230" r:id="rId8"/>
    <p:sldId id="1220" r:id="rId9"/>
    <p:sldId id="1232" r:id="rId10"/>
    <p:sldId id="1233" r:id="rId11"/>
    <p:sldId id="1236" r:id="rId12"/>
    <p:sldId id="1237" r:id="rId13"/>
    <p:sldId id="1238" r:id="rId14"/>
    <p:sldId id="1239" r:id="rId15"/>
    <p:sldId id="1240" r:id="rId16"/>
    <p:sldId id="1241" r:id="rId17"/>
    <p:sldId id="1235" r:id="rId18"/>
    <p:sldId id="1242" r:id="rId19"/>
    <p:sldId id="1243" r:id="rId20"/>
    <p:sldId id="1244" r:id="rId2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5412" autoAdjust="0"/>
  </p:normalViewPr>
  <p:slideViewPr>
    <p:cSldViewPr>
      <p:cViewPr>
        <p:scale>
          <a:sx n="50" d="100"/>
          <a:sy n="50" d="100"/>
        </p:scale>
        <p:origin x="2347" y="3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오늘 발표 드릴 내용은 알고리즘에 관한 내용을 정리했습니다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26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09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42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997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130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0685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365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707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093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34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결정해야 하는 것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</a:rPr>
                  <a:t>(chunk rate),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</a:rPr>
                  <a:t>(bitrate)</a:t>
                </a:r>
              </a:p>
              <a:p>
                <a:endParaRPr lang="en-US" altLang="ko-KR" sz="1200" dirty="0">
                  <a:solidFill>
                    <a:srgbClr val="FF0000"/>
                  </a:solidFill>
                </a:endParaRPr>
              </a:p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우선은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kern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sz="1200" b="0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</a:rPr>
                  <a:t>를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고려하지 않음</a:t>
                </a:r>
                <a:endParaRPr lang="en-US" altLang="ko-KR" sz="1200" dirty="0">
                  <a:solidFill>
                    <a:srgbClr val="FF0000"/>
                  </a:solidFill>
                </a:endParaRPr>
              </a:p>
              <a:p>
                <a:endParaRPr lang="en-US" altLang="ko-KR" sz="1200" dirty="0">
                  <a:solidFill>
                    <a:srgbClr val="FF0000"/>
                  </a:solidFill>
                </a:endParaRPr>
              </a:p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최적화 문제를 풀기 위해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Lagrange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Multiplier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를 활용</a:t>
                </a:r>
                <a:endParaRPr kumimoji="1" lang="en-US" altLang="ko-KR" sz="1200" kern="1200" dirty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결정해야 하는 것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lang="en-US" altLang="ko-KR" sz="1200" i="0" kern="1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i="0" kern="1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i="0" kern="1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i="0" kern="1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(chunk rate), </a:t>
                </a:r>
                <a:r>
                  <a:rPr lang="en-US" altLang="ko-KR" sz="1200" i="0" kern="1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(bitrate)</a:t>
                </a:r>
              </a:p>
              <a:p>
                <a:endParaRPr lang="en-US" altLang="ko-KR" sz="1200" dirty="0">
                  <a:solidFill>
                    <a:srgbClr val="FF0000"/>
                  </a:solidFill>
                </a:endParaRPr>
              </a:p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우선은 </a:t>
                </a:r>
                <a:r>
                  <a:rPr lang="en-US" altLang="ko-KR" sz="1200" b="0" i="0" ker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S(┤)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를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고려하지 않음</a:t>
                </a:r>
                <a:endParaRPr lang="en-US" altLang="ko-KR" sz="1200" dirty="0">
                  <a:solidFill>
                    <a:srgbClr val="FF0000"/>
                  </a:solidFill>
                </a:endParaRPr>
              </a:p>
              <a:p>
                <a:endParaRPr lang="en-US" altLang="ko-KR" sz="1200" dirty="0">
                  <a:solidFill>
                    <a:srgbClr val="FF0000"/>
                  </a:solidFill>
                </a:endParaRPr>
              </a:p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최적화 문제를 풀기 위해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Lagrange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Multiplier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를 활용</a:t>
                </a:r>
                <a:endParaRPr kumimoji="1" lang="en-US" altLang="ko-KR" sz="1200" kern="1200" dirty="0"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Arial" pitchFamily="34" charset="0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749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FF0000"/>
                </a:solidFill>
              </a:rPr>
              <a:t>Lagrange Multiplier</a:t>
            </a:r>
            <a:r>
              <a:rPr lang="ko-KR" altLang="en-US" sz="1200" b="1" dirty="0">
                <a:solidFill>
                  <a:srgbClr val="FF0000"/>
                </a:solidFill>
              </a:rPr>
              <a:t>가지고 푼다고 설명하기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배경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Lagrange Multiplier</a:t>
            </a:r>
            <a:r>
              <a:rPr lang="ko-KR" altLang="en-US" sz="1200" dirty="0">
                <a:solidFill>
                  <a:srgbClr val="FF0000"/>
                </a:solidFill>
              </a:rPr>
              <a:t>를 사용할 경우 </a:t>
            </a:r>
            <a:r>
              <a:rPr lang="en-US" altLang="ko-KR" sz="1200" dirty="0">
                <a:solidFill>
                  <a:srgbClr val="FF0000"/>
                </a:solidFill>
              </a:rPr>
              <a:t>AP</a:t>
            </a:r>
            <a:r>
              <a:rPr lang="ko-KR" altLang="en-US" sz="1200" dirty="0">
                <a:solidFill>
                  <a:srgbClr val="FF0000"/>
                </a:solidFill>
              </a:rPr>
              <a:t> 하나당 람다가 생기게 때문에 여러 개의 람다를 조절할 경우 </a:t>
            </a:r>
            <a:r>
              <a:rPr lang="en-US" altLang="ko-KR" sz="1200" dirty="0">
                <a:solidFill>
                  <a:srgbClr val="FF0000"/>
                </a:solidFill>
              </a:rPr>
              <a:t>Full Search </a:t>
            </a:r>
            <a:r>
              <a:rPr lang="ko-KR" altLang="en-US" sz="1200" dirty="0">
                <a:solidFill>
                  <a:srgbClr val="FF0000"/>
                </a:solidFill>
              </a:rPr>
              <a:t>와 다를 바가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0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890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ko-KR" altLang="en-US" baseline="0" dirty="0"/>
                  <a:t>를</a:t>
                </a:r>
                <a14:m>
                  <m:oMath xmlns:m="http://schemas.openxmlformats.org/officeDocument/2006/math">
                    <m:r>
                      <a:rPr lang="en-US" altLang="ko-KR" sz="12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ko-KR" altLang="en-US" baseline="0" dirty="0"/>
                  <a:t>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023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27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99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변수 </a:t>
            </a:r>
            <a:r>
              <a:rPr lang="en-US" altLang="ko-KR" sz="1200" dirty="0">
                <a:solidFill>
                  <a:srgbClr val="FF0000"/>
                </a:solidFill>
              </a:rPr>
              <a:t>N + 1(rate, </a:t>
            </a:r>
            <a:r>
              <a:rPr lang="ko-KR" altLang="en-US" sz="1200" dirty="0">
                <a:solidFill>
                  <a:srgbClr val="FF0000"/>
                </a:solidFill>
              </a:rPr>
              <a:t>람다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식 </a:t>
            </a:r>
            <a:r>
              <a:rPr lang="en-US" altLang="ko-KR" sz="1200" dirty="0">
                <a:solidFill>
                  <a:srgbClr val="FF0000"/>
                </a:solidFill>
              </a:rPr>
              <a:t>N + 1</a:t>
            </a:r>
            <a:r>
              <a:rPr lang="ko-KR" altLang="en-US" sz="1200" dirty="0">
                <a:solidFill>
                  <a:srgbClr val="FF0000"/>
                </a:solidFill>
              </a:rPr>
              <a:t>개 이기 때문에 </a:t>
            </a:r>
            <a:r>
              <a:rPr lang="en-US" altLang="ko-KR" sz="1200" dirty="0">
                <a:solidFill>
                  <a:srgbClr val="FF0000"/>
                </a:solidFill>
              </a:rPr>
              <a:t>analytic</a:t>
            </a:r>
            <a:r>
              <a:rPr lang="ko-KR" altLang="en-US" sz="1200" dirty="0">
                <a:solidFill>
                  <a:srgbClr val="FF0000"/>
                </a:solidFill>
              </a:rPr>
              <a:t>하게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Rate</a:t>
            </a:r>
            <a:r>
              <a:rPr lang="ko-KR" altLang="en-US" sz="1200" dirty="0">
                <a:solidFill>
                  <a:srgbClr val="FF0000"/>
                </a:solidFill>
              </a:rPr>
              <a:t>를 구할 수 </a:t>
            </a:r>
            <a:r>
              <a:rPr lang="ko-KR" altLang="en-US" sz="1200" dirty="0" smtClean="0">
                <a:solidFill>
                  <a:srgbClr val="FF0000"/>
                </a:solidFill>
              </a:rPr>
              <a:t>있음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28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07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  <a:t>2020-02-08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Initialize</a:t>
                </a:r>
                <a:r>
                  <a:rPr lang="en-US" altLang="ko-KR" sz="12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blipFill>
                <a:blip r:embed="rId3"/>
                <a:stretch>
                  <a:fillRect t="-2000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blipFill>
                <a:blip r:embed="rId5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3257594" y="1344612"/>
            <a:ext cx="1408" cy="291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8681912" y="45091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3292211" y="416882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blipFill>
                <a:blip r:embed="rId6"/>
                <a:stretch>
                  <a:fillRect b="-106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 bwMode="auto">
          <a:xfrm>
            <a:off x="3267519" y="5153094"/>
            <a:ext cx="2448" cy="5705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8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8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8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/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blipFill>
                <a:blip r:embed="rId10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 bwMode="auto">
          <a:xfrm>
            <a:off x="3267268" y="4150848"/>
            <a:ext cx="251" cy="5137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3275856" y="517693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 bwMode="auto">
          <a:xfrm flipH="1" flipV="1">
            <a:off x="1146858" y="4906161"/>
            <a:ext cx="384131" cy="2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1208130" y="492142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4E8B68-626B-4C93-AB19-230430B393F0}"/>
              </a:ext>
            </a:extLst>
          </p:cNvPr>
          <p:cNvCxnSpPr>
            <a:cxnSpLocks/>
            <a:stCxn id="32" idx="0"/>
          </p:cNvCxnSpPr>
          <p:nvPr/>
        </p:nvCxnSpPr>
        <p:spPr bwMode="auto">
          <a:xfrm rot="5400000" flipH="1" flipV="1">
            <a:off x="1132418" y="2618380"/>
            <a:ext cx="1564598" cy="27190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until </a:t>
                </a:r>
                <a:r>
                  <a:rPr lang="en-US" altLang="ko-KR" sz="1200" dirty="0"/>
                  <a:t>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5004048" y="609329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/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 bwMode="auto">
          <a:xfrm flipH="1">
            <a:off x="3254508" y="1930882"/>
            <a:ext cx="3086" cy="367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>
            <a:off x="3254508" y="2892379"/>
            <a:ext cx="12760" cy="7699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3292718" y="285293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6251154" y="2470449"/>
            <a:ext cx="2016224" cy="276999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100" dirty="0">
                <a:solidFill>
                  <a:srgbClr val="FF0000"/>
                </a:solidFill>
              </a:rPr>
              <a:t>END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 bwMode="auto">
          <a:xfrm>
            <a:off x="4817336" y="2595538"/>
            <a:ext cx="1433818" cy="134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cxnSpLocks/>
            <a:stCxn id="30" idx="0"/>
            <a:endCxn id="74" idx="2"/>
          </p:cNvCxnSpPr>
          <p:nvPr/>
        </p:nvCxnSpPr>
        <p:spPr bwMode="auto">
          <a:xfrm flipV="1">
            <a:off x="7249404" y="2747448"/>
            <a:ext cx="9862" cy="16975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7249404" y="416011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4860032" y="26089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4940574" y="357301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84B8395-4742-4AE0-A3B8-2A7976B778E2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 bwMode="auto">
          <a:xfrm>
            <a:off x="5004048" y="3906612"/>
            <a:ext cx="360040" cy="17790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60DDD36-B87E-49FD-9DF7-C4796CE20DF0}"/>
              </a:ext>
            </a:extLst>
          </p:cNvPr>
          <p:cNvCxnSpPr>
            <a:cxnSpLocks/>
            <a:stCxn id="59" idx="3"/>
            <a:endCxn id="30" idx="2"/>
          </p:cNvCxnSpPr>
          <p:nvPr/>
        </p:nvCxnSpPr>
        <p:spPr bwMode="auto">
          <a:xfrm flipV="1">
            <a:off x="6987411" y="5221285"/>
            <a:ext cx="261993" cy="46438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BF8734D-D943-4E1D-A982-4C44A66CC40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267268" y="3193069"/>
            <a:ext cx="4905132" cy="23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84B748B-2BD3-4D07-B86F-3B3AAA474A93}"/>
              </a:ext>
            </a:extLst>
          </p:cNvPr>
          <p:cNvCxnSpPr>
            <a:stCxn id="30" idx="3"/>
            <a:endCxn id="36" idx="3"/>
          </p:cNvCxnSpPr>
          <p:nvPr/>
        </p:nvCxnSpPr>
        <p:spPr bwMode="auto">
          <a:xfrm flipV="1">
            <a:off x="8851328" y="3216212"/>
            <a:ext cx="177080" cy="1616906"/>
          </a:xfrm>
          <a:prstGeom prst="bentConnector3">
            <a:avLst>
              <a:gd name="adj1" fmla="val 1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5AEC4BD9-7F74-4531-AF53-F7224AC4BA06}"/>
              </a:ext>
            </a:extLst>
          </p:cNvPr>
          <p:cNvCxnSpPr>
            <a:stCxn id="28" idx="3"/>
            <a:endCxn id="36" idx="3"/>
          </p:cNvCxnSpPr>
          <p:nvPr/>
        </p:nvCxnSpPr>
        <p:spPr bwMode="auto">
          <a:xfrm flipV="1">
            <a:off x="5004048" y="3216212"/>
            <a:ext cx="4024360" cy="2904174"/>
          </a:xfrm>
          <a:prstGeom prst="bentConnector3">
            <a:avLst>
              <a:gd name="adj1" fmla="val 1022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517728" y="2207892"/>
            <a:ext cx="3486320" cy="789060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Initialize</a:t>
                </a:r>
                <a:r>
                  <a:rPr lang="en-US" altLang="ko-KR" sz="12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blipFill>
                <a:blip r:embed="rId3"/>
                <a:stretch>
                  <a:fillRect t="-2000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blipFill>
                <a:blip r:embed="rId5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3257594" y="1344612"/>
            <a:ext cx="1408" cy="291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8681912" y="45091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3292211" y="416882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blipFill>
                <a:blip r:embed="rId6"/>
                <a:stretch>
                  <a:fillRect b="-106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 bwMode="auto">
          <a:xfrm>
            <a:off x="3267519" y="5153094"/>
            <a:ext cx="2448" cy="5705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8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8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8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/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blipFill>
                <a:blip r:embed="rId10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 bwMode="auto">
          <a:xfrm>
            <a:off x="3267268" y="4150848"/>
            <a:ext cx="251" cy="5137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3275856" y="517693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 bwMode="auto">
          <a:xfrm flipH="1" flipV="1">
            <a:off x="1146858" y="4906161"/>
            <a:ext cx="384131" cy="2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1208130" y="492142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4E8B68-626B-4C93-AB19-230430B393F0}"/>
              </a:ext>
            </a:extLst>
          </p:cNvPr>
          <p:cNvCxnSpPr>
            <a:cxnSpLocks/>
            <a:stCxn id="32" idx="0"/>
          </p:cNvCxnSpPr>
          <p:nvPr/>
        </p:nvCxnSpPr>
        <p:spPr bwMode="auto">
          <a:xfrm rot="5400000" flipH="1" flipV="1">
            <a:off x="1132418" y="2618380"/>
            <a:ext cx="1564598" cy="27190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until </a:t>
                </a:r>
                <a:r>
                  <a:rPr lang="en-US" altLang="ko-KR" sz="1200" dirty="0"/>
                  <a:t>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5004048" y="609329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/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 bwMode="auto">
          <a:xfrm flipH="1">
            <a:off x="3254508" y="1930882"/>
            <a:ext cx="3086" cy="367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>
            <a:off x="3254508" y="2892379"/>
            <a:ext cx="12760" cy="7699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3292718" y="285293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6251154" y="2470449"/>
            <a:ext cx="2016224" cy="276999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100" dirty="0">
                <a:solidFill>
                  <a:srgbClr val="FF0000"/>
                </a:solidFill>
              </a:rPr>
              <a:t>END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 bwMode="auto">
          <a:xfrm>
            <a:off x="4817336" y="2595538"/>
            <a:ext cx="1433818" cy="134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cxnSpLocks/>
            <a:stCxn id="30" idx="0"/>
            <a:endCxn id="74" idx="2"/>
          </p:cNvCxnSpPr>
          <p:nvPr/>
        </p:nvCxnSpPr>
        <p:spPr bwMode="auto">
          <a:xfrm flipV="1">
            <a:off x="7249404" y="2747448"/>
            <a:ext cx="9862" cy="16975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7249404" y="416011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4860032" y="26089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4940574" y="357301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84B8395-4742-4AE0-A3B8-2A7976B778E2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 bwMode="auto">
          <a:xfrm>
            <a:off x="5004048" y="3906612"/>
            <a:ext cx="360040" cy="17790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60DDD36-B87E-49FD-9DF7-C4796CE20DF0}"/>
              </a:ext>
            </a:extLst>
          </p:cNvPr>
          <p:cNvCxnSpPr>
            <a:cxnSpLocks/>
            <a:stCxn id="59" idx="3"/>
            <a:endCxn id="30" idx="2"/>
          </p:cNvCxnSpPr>
          <p:nvPr/>
        </p:nvCxnSpPr>
        <p:spPr bwMode="auto">
          <a:xfrm flipV="1">
            <a:off x="6987411" y="5221285"/>
            <a:ext cx="261993" cy="46438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BF8734D-D943-4E1D-A982-4C44A66CC40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267268" y="3193069"/>
            <a:ext cx="4905132" cy="23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84B748B-2BD3-4D07-B86F-3B3AAA474A93}"/>
              </a:ext>
            </a:extLst>
          </p:cNvPr>
          <p:cNvCxnSpPr>
            <a:stCxn id="30" idx="3"/>
            <a:endCxn id="36" idx="3"/>
          </p:cNvCxnSpPr>
          <p:nvPr/>
        </p:nvCxnSpPr>
        <p:spPr bwMode="auto">
          <a:xfrm flipV="1">
            <a:off x="8851328" y="3216212"/>
            <a:ext cx="177080" cy="1616906"/>
          </a:xfrm>
          <a:prstGeom prst="bentConnector3">
            <a:avLst>
              <a:gd name="adj1" fmla="val 1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5AEC4BD9-7F74-4531-AF53-F7224AC4BA06}"/>
              </a:ext>
            </a:extLst>
          </p:cNvPr>
          <p:cNvCxnSpPr>
            <a:stCxn id="28" idx="3"/>
            <a:endCxn id="36" idx="3"/>
          </p:cNvCxnSpPr>
          <p:nvPr/>
        </p:nvCxnSpPr>
        <p:spPr bwMode="auto">
          <a:xfrm flipV="1">
            <a:off x="5004048" y="3216212"/>
            <a:ext cx="4024360" cy="2904174"/>
          </a:xfrm>
          <a:prstGeom prst="bentConnector3">
            <a:avLst>
              <a:gd name="adj1" fmla="val 1022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517728" y="3504036"/>
            <a:ext cx="3422846" cy="79240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Adjust bitrate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 smtClean="0"/>
                  <a:t>Consider gradient</a:t>
                </a:r>
              </a:p>
              <a:p>
                <a:pPr lvl="1"/>
                <a:r>
                  <a:rPr lang="en-US" altLang="ko-KR" dirty="0"/>
                  <a:t>In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/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pPr lvl="2"/>
                <a:r>
                  <a:rPr lang="en-US" altLang="ko-KR" dirty="0" smtClean="0"/>
                  <a:t>Increase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b="0" dirty="0" smtClean="0"/>
                  <a:t> which makes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sSubSup>
                              <m:sSubSup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max</a:t>
                </a:r>
              </a:p>
              <a:p>
                <a:pPr lvl="2"/>
                <a:r>
                  <a:rPr lang="en-US" altLang="ko-KR" dirty="0" smtClean="0"/>
                  <a:t>If sum of UEs’ timeslot is over the AP’s timeslot, then select next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en-US" altLang="ko-KR" b="0" dirty="0" smtClean="0"/>
              </a:p>
              <a:p>
                <a:pPr lvl="2"/>
                <a:r>
                  <a:rPr lang="en-US" altLang="ko-KR" b="0" dirty="0" smtClean="0"/>
                  <a:t>Do this work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until timeslot is fully utilized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Initialize</a:t>
                </a:r>
                <a:r>
                  <a:rPr lang="en-US" altLang="ko-KR" sz="12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blipFill>
                <a:blip r:embed="rId3"/>
                <a:stretch>
                  <a:fillRect t="-2000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blipFill>
                <a:blip r:embed="rId5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3257594" y="1344612"/>
            <a:ext cx="1408" cy="291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8681912" y="45091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3292211" y="416882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blipFill>
                <a:blip r:embed="rId6"/>
                <a:stretch>
                  <a:fillRect b="-106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 bwMode="auto">
          <a:xfrm>
            <a:off x="3267519" y="5153094"/>
            <a:ext cx="2448" cy="5705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8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8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8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/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blipFill>
                <a:blip r:embed="rId10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 bwMode="auto">
          <a:xfrm>
            <a:off x="3267268" y="4150848"/>
            <a:ext cx="251" cy="5137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3275856" y="517693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 bwMode="auto">
          <a:xfrm flipH="1" flipV="1">
            <a:off x="1146858" y="4906161"/>
            <a:ext cx="384131" cy="2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1208130" y="492142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4E8B68-626B-4C93-AB19-230430B393F0}"/>
              </a:ext>
            </a:extLst>
          </p:cNvPr>
          <p:cNvCxnSpPr>
            <a:cxnSpLocks/>
            <a:stCxn id="32" idx="0"/>
          </p:cNvCxnSpPr>
          <p:nvPr/>
        </p:nvCxnSpPr>
        <p:spPr bwMode="auto">
          <a:xfrm rot="5400000" flipH="1" flipV="1">
            <a:off x="1132418" y="2618380"/>
            <a:ext cx="1564598" cy="27190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until </a:t>
                </a:r>
                <a:r>
                  <a:rPr lang="en-US" altLang="ko-KR" sz="1200" dirty="0"/>
                  <a:t>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5004048" y="609329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/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 bwMode="auto">
          <a:xfrm flipH="1">
            <a:off x="3254508" y="1930882"/>
            <a:ext cx="3086" cy="367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>
            <a:off x="3254508" y="2892379"/>
            <a:ext cx="12760" cy="7699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3292718" y="285293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6251154" y="2470449"/>
            <a:ext cx="2016224" cy="276999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100" dirty="0">
                <a:solidFill>
                  <a:srgbClr val="FF0000"/>
                </a:solidFill>
              </a:rPr>
              <a:t>END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 bwMode="auto">
          <a:xfrm>
            <a:off x="4817336" y="2595538"/>
            <a:ext cx="1433818" cy="134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cxnSpLocks/>
            <a:stCxn id="30" idx="0"/>
            <a:endCxn id="74" idx="2"/>
          </p:cNvCxnSpPr>
          <p:nvPr/>
        </p:nvCxnSpPr>
        <p:spPr bwMode="auto">
          <a:xfrm flipV="1">
            <a:off x="7249404" y="2747448"/>
            <a:ext cx="9862" cy="16975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7249404" y="416011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4860032" y="26089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4940574" y="357301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84B8395-4742-4AE0-A3B8-2A7976B778E2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 bwMode="auto">
          <a:xfrm>
            <a:off x="5004048" y="3906612"/>
            <a:ext cx="360040" cy="17790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60DDD36-B87E-49FD-9DF7-C4796CE20DF0}"/>
              </a:ext>
            </a:extLst>
          </p:cNvPr>
          <p:cNvCxnSpPr>
            <a:cxnSpLocks/>
            <a:stCxn id="59" idx="3"/>
            <a:endCxn id="30" idx="2"/>
          </p:cNvCxnSpPr>
          <p:nvPr/>
        </p:nvCxnSpPr>
        <p:spPr bwMode="auto">
          <a:xfrm flipV="1">
            <a:off x="6987411" y="5221285"/>
            <a:ext cx="261993" cy="46438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BF8734D-D943-4E1D-A982-4C44A66CC40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267268" y="3193069"/>
            <a:ext cx="4905132" cy="23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84B748B-2BD3-4D07-B86F-3B3AAA474A93}"/>
              </a:ext>
            </a:extLst>
          </p:cNvPr>
          <p:cNvCxnSpPr>
            <a:stCxn id="30" idx="3"/>
            <a:endCxn id="36" idx="3"/>
          </p:cNvCxnSpPr>
          <p:nvPr/>
        </p:nvCxnSpPr>
        <p:spPr bwMode="auto">
          <a:xfrm flipV="1">
            <a:off x="8851328" y="3216212"/>
            <a:ext cx="177080" cy="1616906"/>
          </a:xfrm>
          <a:prstGeom prst="bentConnector3">
            <a:avLst>
              <a:gd name="adj1" fmla="val 1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5AEC4BD9-7F74-4531-AF53-F7224AC4BA06}"/>
              </a:ext>
            </a:extLst>
          </p:cNvPr>
          <p:cNvCxnSpPr>
            <a:stCxn id="28" idx="3"/>
            <a:endCxn id="36" idx="3"/>
          </p:cNvCxnSpPr>
          <p:nvPr/>
        </p:nvCxnSpPr>
        <p:spPr bwMode="auto">
          <a:xfrm flipV="1">
            <a:off x="5004048" y="3216212"/>
            <a:ext cx="4024360" cy="2904174"/>
          </a:xfrm>
          <a:prstGeom prst="bentConnector3">
            <a:avLst>
              <a:gd name="adj1" fmla="val 1022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5533504" y="4293096"/>
            <a:ext cx="3494904" cy="1003385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Initialize</a:t>
                </a:r>
                <a:r>
                  <a:rPr lang="en-US" altLang="ko-KR" sz="12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blipFill>
                <a:blip r:embed="rId3"/>
                <a:stretch>
                  <a:fillRect t="-2000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blipFill>
                <a:blip r:embed="rId5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3257594" y="1344612"/>
            <a:ext cx="1408" cy="291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8681912" y="45091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3292211" y="416882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blipFill>
                <a:blip r:embed="rId6"/>
                <a:stretch>
                  <a:fillRect b="-106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 bwMode="auto">
          <a:xfrm>
            <a:off x="3267519" y="5153094"/>
            <a:ext cx="2448" cy="5705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8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8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8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/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blipFill>
                <a:blip r:embed="rId10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 bwMode="auto">
          <a:xfrm>
            <a:off x="3267268" y="4150848"/>
            <a:ext cx="251" cy="5137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3275856" y="517693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 bwMode="auto">
          <a:xfrm flipH="1" flipV="1">
            <a:off x="1146858" y="4906161"/>
            <a:ext cx="384131" cy="2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1208130" y="492142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4E8B68-626B-4C93-AB19-230430B393F0}"/>
              </a:ext>
            </a:extLst>
          </p:cNvPr>
          <p:cNvCxnSpPr>
            <a:cxnSpLocks/>
            <a:stCxn id="32" idx="0"/>
          </p:cNvCxnSpPr>
          <p:nvPr/>
        </p:nvCxnSpPr>
        <p:spPr bwMode="auto">
          <a:xfrm rot="5400000" flipH="1" flipV="1">
            <a:off x="1132418" y="2618380"/>
            <a:ext cx="1564598" cy="27190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until </a:t>
                </a:r>
                <a:r>
                  <a:rPr lang="en-US" altLang="ko-KR" sz="1200" dirty="0"/>
                  <a:t>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5004048" y="609329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/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 bwMode="auto">
          <a:xfrm flipH="1">
            <a:off x="3254508" y="1930882"/>
            <a:ext cx="3086" cy="367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>
            <a:off x="3254508" y="2892379"/>
            <a:ext cx="12760" cy="7699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3292718" y="285293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6251154" y="2470449"/>
            <a:ext cx="2016224" cy="276999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100" dirty="0">
                <a:solidFill>
                  <a:srgbClr val="FF0000"/>
                </a:solidFill>
              </a:rPr>
              <a:t>END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 bwMode="auto">
          <a:xfrm>
            <a:off x="4817336" y="2595538"/>
            <a:ext cx="1433818" cy="134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cxnSpLocks/>
            <a:stCxn id="30" idx="0"/>
            <a:endCxn id="74" idx="2"/>
          </p:cNvCxnSpPr>
          <p:nvPr/>
        </p:nvCxnSpPr>
        <p:spPr bwMode="auto">
          <a:xfrm flipV="1">
            <a:off x="7249404" y="2747448"/>
            <a:ext cx="9862" cy="16975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7249404" y="416011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4860032" y="26089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4940574" y="357301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84B8395-4742-4AE0-A3B8-2A7976B778E2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 bwMode="auto">
          <a:xfrm>
            <a:off x="5004048" y="3906612"/>
            <a:ext cx="360040" cy="17790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60DDD36-B87E-49FD-9DF7-C4796CE20DF0}"/>
              </a:ext>
            </a:extLst>
          </p:cNvPr>
          <p:cNvCxnSpPr>
            <a:cxnSpLocks/>
            <a:stCxn id="59" idx="3"/>
            <a:endCxn id="30" idx="2"/>
          </p:cNvCxnSpPr>
          <p:nvPr/>
        </p:nvCxnSpPr>
        <p:spPr bwMode="auto">
          <a:xfrm flipV="1">
            <a:off x="6987411" y="5221285"/>
            <a:ext cx="261993" cy="46438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BF8734D-D943-4E1D-A982-4C44A66CC40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267268" y="3193069"/>
            <a:ext cx="4905132" cy="23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84B748B-2BD3-4D07-B86F-3B3AAA474A93}"/>
              </a:ext>
            </a:extLst>
          </p:cNvPr>
          <p:cNvCxnSpPr>
            <a:stCxn id="30" idx="3"/>
            <a:endCxn id="36" idx="3"/>
          </p:cNvCxnSpPr>
          <p:nvPr/>
        </p:nvCxnSpPr>
        <p:spPr bwMode="auto">
          <a:xfrm flipV="1">
            <a:off x="8851328" y="3216212"/>
            <a:ext cx="177080" cy="1616906"/>
          </a:xfrm>
          <a:prstGeom prst="bentConnector3">
            <a:avLst>
              <a:gd name="adj1" fmla="val 1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5AEC4BD9-7F74-4531-AF53-F7224AC4BA06}"/>
              </a:ext>
            </a:extLst>
          </p:cNvPr>
          <p:cNvCxnSpPr>
            <a:stCxn id="28" idx="3"/>
            <a:endCxn id="36" idx="3"/>
          </p:cNvCxnSpPr>
          <p:nvPr/>
        </p:nvCxnSpPr>
        <p:spPr bwMode="auto">
          <a:xfrm flipV="1">
            <a:off x="5004048" y="3216212"/>
            <a:ext cx="4024360" cy="2904174"/>
          </a:xfrm>
          <a:prstGeom prst="bentConnector3">
            <a:avLst>
              <a:gd name="adj1" fmla="val 1022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8025986" y="2903227"/>
            <a:ext cx="1118014" cy="642624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Adjust chunk 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Calculate each timeslot between UE and AP</a:t>
            </a:r>
          </a:p>
          <a:p>
            <a:pPr lvl="1"/>
            <a:r>
              <a:rPr lang="en-US" altLang="ko-KR" b="0" dirty="0" smtClean="0"/>
              <a:t>Increase chunk rate which has min timeslot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219299-DAFC-41B9-A71E-934A98DE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384376" cy="248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5B2BA7D-296D-4A03-9021-DAF2ED57A6DD}"/>
                  </a:ext>
                </a:extLst>
              </p:cNvPr>
              <p:cNvSpPr/>
              <p:nvPr/>
            </p:nvSpPr>
            <p:spPr>
              <a:xfrm>
                <a:off x="2771800" y="4365104"/>
                <a:ext cx="39998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5B2BA7D-296D-4A03-9021-DAF2ED57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365104"/>
                <a:ext cx="399981" cy="253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DC5131-CAA6-403D-B58C-59E8EFD5468A}"/>
                  </a:ext>
                </a:extLst>
              </p:cNvPr>
              <p:cNvSpPr/>
              <p:nvPr/>
            </p:nvSpPr>
            <p:spPr>
              <a:xfrm>
                <a:off x="3275856" y="4914566"/>
                <a:ext cx="39998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DC5131-CAA6-403D-B58C-59E8EFD5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914566"/>
                <a:ext cx="399981" cy="253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127D094-C65E-4D1E-AE52-B760E16F84BA}"/>
                  </a:ext>
                </a:extLst>
              </p:cNvPr>
              <p:cNvSpPr/>
              <p:nvPr/>
            </p:nvSpPr>
            <p:spPr>
              <a:xfrm>
                <a:off x="3832548" y="4618122"/>
                <a:ext cx="40293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127D094-C65E-4D1E-AE52-B760E16F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48" y="4618122"/>
                <a:ext cx="402931" cy="253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CFACBFA-91DD-4F16-A734-E7478DAE5F62}"/>
                  </a:ext>
                </a:extLst>
              </p:cNvPr>
              <p:cNvSpPr/>
              <p:nvPr/>
            </p:nvSpPr>
            <p:spPr>
              <a:xfrm>
                <a:off x="4641267" y="4654345"/>
                <a:ext cx="40293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CFACBFA-91DD-4F16-A734-E7478DAE5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67" y="4654345"/>
                <a:ext cx="402931" cy="2530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C985CE4-5D39-4ACE-A563-0B10AA8DEEAF}"/>
                  </a:ext>
                </a:extLst>
              </p:cNvPr>
              <p:cNvSpPr/>
              <p:nvPr/>
            </p:nvSpPr>
            <p:spPr>
              <a:xfrm>
                <a:off x="5142373" y="4874616"/>
                <a:ext cx="40293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C985CE4-5D39-4ACE-A563-0B10AA8DE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73" y="4874616"/>
                <a:ext cx="402931" cy="2530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509C168-73E9-4505-ACE6-5E596222B07D}"/>
                  </a:ext>
                </a:extLst>
              </p:cNvPr>
              <p:cNvSpPr/>
              <p:nvPr/>
            </p:nvSpPr>
            <p:spPr>
              <a:xfrm>
                <a:off x="5802332" y="4415029"/>
                <a:ext cx="40293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509C168-73E9-4505-ACE6-5E596222B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332" y="4415029"/>
                <a:ext cx="402931" cy="2530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Initialize</a:t>
                </a:r>
                <a:r>
                  <a:rPr lang="en-US" altLang="ko-KR" sz="12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blipFill>
                <a:blip r:embed="rId3"/>
                <a:stretch>
                  <a:fillRect t="-2000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blipFill>
                <a:blip r:embed="rId5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3257594" y="1344612"/>
            <a:ext cx="1408" cy="291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8681912" y="45091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3292211" y="416882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blipFill>
                <a:blip r:embed="rId6"/>
                <a:stretch>
                  <a:fillRect b="-106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 bwMode="auto">
          <a:xfrm>
            <a:off x="3267519" y="5153094"/>
            <a:ext cx="2448" cy="5705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8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8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8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/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blipFill>
                <a:blip r:embed="rId10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 bwMode="auto">
          <a:xfrm>
            <a:off x="3267268" y="4150848"/>
            <a:ext cx="251" cy="5137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3275856" y="517693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 bwMode="auto">
          <a:xfrm flipH="1" flipV="1">
            <a:off x="1146858" y="4906161"/>
            <a:ext cx="384131" cy="2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1208130" y="492142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4E8B68-626B-4C93-AB19-230430B393F0}"/>
              </a:ext>
            </a:extLst>
          </p:cNvPr>
          <p:cNvCxnSpPr>
            <a:cxnSpLocks/>
            <a:stCxn id="32" idx="0"/>
          </p:cNvCxnSpPr>
          <p:nvPr/>
        </p:nvCxnSpPr>
        <p:spPr bwMode="auto">
          <a:xfrm rot="5400000" flipH="1" flipV="1">
            <a:off x="1132418" y="2618380"/>
            <a:ext cx="1564598" cy="27190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until </a:t>
                </a:r>
                <a:r>
                  <a:rPr lang="en-US" altLang="ko-KR" sz="1200" dirty="0"/>
                  <a:t>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5004048" y="609329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/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 bwMode="auto">
          <a:xfrm flipH="1">
            <a:off x="3254508" y="1930882"/>
            <a:ext cx="3086" cy="367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>
            <a:off x="3254508" y="2892379"/>
            <a:ext cx="12760" cy="7699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3292718" y="285293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6251154" y="2470449"/>
            <a:ext cx="2016224" cy="276999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100" dirty="0">
                <a:solidFill>
                  <a:srgbClr val="FF0000"/>
                </a:solidFill>
              </a:rPr>
              <a:t>END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 bwMode="auto">
          <a:xfrm>
            <a:off x="4817336" y="2595538"/>
            <a:ext cx="1433818" cy="134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cxnSpLocks/>
            <a:stCxn id="30" idx="0"/>
            <a:endCxn id="74" idx="2"/>
          </p:cNvCxnSpPr>
          <p:nvPr/>
        </p:nvCxnSpPr>
        <p:spPr bwMode="auto">
          <a:xfrm flipV="1">
            <a:off x="7249404" y="2747448"/>
            <a:ext cx="9862" cy="16975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7249404" y="416011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4860032" y="26089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4940574" y="357301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84B8395-4742-4AE0-A3B8-2A7976B778E2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 bwMode="auto">
          <a:xfrm>
            <a:off x="5004048" y="3906612"/>
            <a:ext cx="360040" cy="17790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60DDD36-B87E-49FD-9DF7-C4796CE20DF0}"/>
              </a:ext>
            </a:extLst>
          </p:cNvPr>
          <p:cNvCxnSpPr>
            <a:cxnSpLocks/>
            <a:stCxn id="59" idx="3"/>
            <a:endCxn id="30" idx="2"/>
          </p:cNvCxnSpPr>
          <p:nvPr/>
        </p:nvCxnSpPr>
        <p:spPr bwMode="auto">
          <a:xfrm flipV="1">
            <a:off x="6987411" y="5221285"/>
            <a:ext cx="261993" cy="46438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BF8734D-D943-4E1D-A982-4C44A66CC40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267268" y="3193069"/>
            <a:ext cx="4905132" cy="23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84B748B-2BD3-4D07-B86F-3B3AAA474A93}"/>
              </a:ext>
            </a:extLst>
          </p:cNvPr>
          <p:cNvCxnSpPr>
            <a:stCxn id="30" idx="3"/>
            <a:endCxn id="36" idx="3"/>
          </p:cNvCxnSpPr>
          <p:nvPr/>
        </p:nvCxnSpPr>
        <p:spPr bwMode="auto">
          <a:xfrm flipV="1">
            <a:off x="8851328" y="3216212"/>
            <a:ext cx="177080" cy="1616906"/>
          </a:xfrm>
          <a:prstGeom prst="bentConnector3">
            <a:avLst>
              <a:gd name="adj1" fmla="val 1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5AEC4BD9-7F74-4531-AF53-F7224AC4BA06}"/>
              </a:ext>
            </a:extLst>
          </p:cNvPr>
          <p:cNvCxnSpPr>
            <a:stCxn id="28" idx="3"/>
            <a:endCxn id="36" idx="3"/>
          </p:cNvCxnSpPr>
          <p:nvPr/>
        </p:nvCxnSpPr>
        <p:spPr bwMode="auto">
          <a:xfrm flipV="1">
            <a:off x="5004048" y="3216212"/>
            <a:ext cx="4024360" cy="2904174"/>
          </a:xfrm>
          <a:prstGeom prst="bentConnector3">
            <a:avLst>
              <a:gd name="adj1" fmla="val 1022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619672" y="4509120"/>
            <a:ext cx="3422846" cy="79240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Adjust bitrate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 smtClean="0"/>
                  <a:t>Consider gradient</a:t>
                </a:r>
              </a:p>
              <a:p>
                <a:pPr lvl="1"/>
                <a:r>
                  <a:rPr lang="en-US" altLang="ko-KR" dirty="0"/>
                  <a:t>In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marL="914400" lvl="2" indent="0">
                  <a:buNone/>
                </a:pPr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 smtClean="0"/>
                  <a:t>Decrease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which makes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sSubSup>
                              <m:sSubSup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min</a:t>
                </a:r>
                <a:endParaRPr lang="en-US" altLang="ko-KR" dirty="0"/>
              </a:p>
              <a:p>
                <a:pPr lvl="2"/>
                <a:r>
                  <a:rPr lang="en-US" altLang="ko-KR" dirty="0" smtClean="0"/>
                  <a:t>Do this work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until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r>
                  <a:rPr lang="ko-KR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nary>
                    <m:r>
                      <a:rPr lang="en-US" altLang="ko-KR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lvl="1"/>
                <a:endParaRPr lang="en-US" altLang="ko-KR" b="0" dirty="0" smtClean="0"/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9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Initialize</a:t>
                </a:r>
                <a:r>
                  <a:rPr lang="en-US" altLang="ko-KR" sz="12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blipFill>
                <a:blip r:embed="rId3"/>
                <a:stretch>
                  <a:fillRect t="-2000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blipFill>
                <a:blip r:embed="rId5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3257594" y="1344612"/>
            <a:ext cx="1408" cy="291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8681912" y="45091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3292211" y="416882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blipFill>
                <a:blip r:embed="rId6"/>
                <a:stretch>
                  <a:fillRect b="-106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 bwMode="auto">
          <a:xfrm>
            <a:off x="3267519" y="5153094"/>
            <a:ext cx="2448" cy="5705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8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8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8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/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blipFill>
                <a:blip r:embed="rId10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 bwMode="auto">
          <a:xfrm>
            <a:off x="3267268" y="4150848"/>
            <a:ext cx="251" cy="5137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3275856" y="517693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 bwMode="auto">
          <a:xfrm flipH="1" flipV="1">
            <a:off x="1146858" y="4906161"/>
            <a:ext cx="384131" cy="2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1208130" y="492142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4E8B68-626B-4C93-AB19-230430B393F0}"/>
              </a:ext>
            </a:extLst>
          </p:cNvPr>
          <p:cNvCxnSpPr>
            <a:cxnSpLocks/>
            <a:stCxn id="32" idx="0"/>
          </p:cNvCxnSpPr>
          <p:nvPr/>
        </p:nvCxnSpPr>
        <p:spPr bwMode="auto">
          <a:xfrm rot="5400000" flipH="1" flipV="1">
            <a:off x="1132418" y="2618380"/>
            <a:ext cx="1564598" cy="27190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until </a:t>
                </a:r>
                <a:r>
                  <a:rPr lang="en-US" altLang="ko-KR" sz="1200" dirty="0"/>
                  <a:t>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5004048" y="609329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/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 bwMode="auto">
          <a:xfrm flipH="1">
            <a:off x="3254508" y="1930882"/>
            <a:ext cx="3086" cy="367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>
            <a:off x="3254508" y="2892379"/>
            <a:ext cx="12760" cy="7699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3292718" y="285293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6251154" y="2470449"/>
            <a:ext cx="2016224" cy="276999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100" dirty="0">
                <a:solidFill>
                  <a:srgbClr val="FF0000"/>
                </a:solidFill>
              </a:rPr>
              <a:t>END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 bwMode="auto">
          <a:xfrm>
            <a:off x="4817336" y="2595538"/>
            <a:ext cx="1433818" cy="134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cxnSpLocks/>
            <a:stCxn id="30" idx="0"/>
            <a:endCxn id="74" idx="2"/>
          </p:cNvCxnSpPr>
          <p:nvPr/>
        </p:nvCxnSpPr>
        <p:spPr bwMode="auto">
          <a:xfrm flipV="1">
            <a:off x="7249404" y="2747448"/>
            <a:ext cx="9862" cy="16975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7249404" y="416011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4860032" y="26089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4940574" y="357301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84B8395-4742-4AE0-A3B8-2A7976B778E2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 bwMode="auto">
          <a:xfrm>
            <a:off x="5004048" y="3906612"/>
            <a:ext cx="360040" cy="17790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60DDD36-B87E-49FD-9DF7-C4796CE20DF0}"/>
              </a:ext>
            </a:extLst>
          </p:cNvPr>
          <p:cNvCxnSpPr>
            <a:cxnSpLocks/>
            <a:stCxn id="59" idx="3"/>
            <a:endCxn id="30" idx="2"/>
          </p:cNvCxnSpPr>
          <p:nvPr/>
        </p:nvCxnSpPr>
        <p:spPr bwMode="auto">
          <a:xfrm flipV="1">
            <a:off x="6987411" y="5221285"/>
            <a:ext cx="261993" cy="46438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BF8734D-D943-4E1D-A982-4C44A66CC40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267268" y="3193069"/>
            <a:ext cx="4905132" cy="23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84B748B-2BD3-4D07-B86F-3B3AAA474A93}"/>
              </a:ext>
            </a:extLst>
          </p:cNvPr>
          <p:cNvCxnSpPr>
            <a:stCxn id="30" idx="3"/>
            <a:endCxn id="36" idx="3"/>
          </p:cNvCxnSpPr>
          <p:nvPr/>
        </p:nvCxnSpPr>
        <p:spPr bwMode="auto">
          <a:xfrm flipV="1">
            <a:off x="8851328" y="3216212"/>
            <a:ext cx="177080" cy="1616906"/>
          </a:xfrm>
          <a:prstGeom prst="bentConnector3">
            <a:avLst>
              <a:gd name="adj1" fmla="val 1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5AEC4BD9-7F74-4531-AF53-F7224AC4BA06}"/>
              </a:ext>
            </a:extLst>
          </p:cNvPr>
          <p:cNvCxnSpPr>
            <a:stCxn id="28" idx="3"/>
            <a:endCxn id="36" idx="3"/>
          </p:cNvCxnSpPr>
          <p:nvPr/>
        </p:nvCxnSpPr>
        <p:spPr bwMode="auto">
          <a:xfrm flipV="1">
            <a:off x="5004048" y="3216212"/>
            <a:ext cx="4024360" cy="2904174"/>
          </a:xfrm>
          <a:prstGeom prst="bentConnector3">
            <a:avLst>
              <a:gd name="adj1" fmla="val 1022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619672" y="5733256"/>
            <a:ext cx="3422846" cy="79240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Adjust chunk 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Calculate each timeslot between UE and AP</a:t>
            </a:r>
          </a:p>
          <a:p>
            <a:pPr lvl="1"/>
            <a:r>
              <a:rPr lang="en-US" altLang="ko-KR" b="0" dirty="0" smtClean="0"/>
              <a:t>decrease chunk rate which has max timeslot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219299-DAFC-41B9-A71E-934A98DE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384376" cy="248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5B2BA7D-296D-4A03-9021-DAF2ED57A6DD}"/>
                  </a:ext>
                </a:extLst>
              </p:cNvPr>
              <p:cNvSpPr/>
              <p:nvPr/>
            </p:nvSpPr>
            <p:spPr>
              <a:xfrm>
                <a:off x="2771800" y="4365104"/>
                <a:ext cx="39998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5B2BA7D-296D-4A03-9021-DAF2ED57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365104"/>
                <a:ext cx="399981" cy="253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DC5131-CAA6-403D-B58C-59E8EFD5468A}"/>
                  </a:ext>
                </a:extLst>
              </p:cNvPr>
              <p:cNvSpPr/>
              <p:nvPr/>
            </p:nvSpPr>
            <p:spPr>
              <a:xfrm>
                <a:off x="3275856" y="4914566"/>
                <a:ext cx="39998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DC5131-CAA6-403D-B58C-59E8EFD5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914566"/>
                <a:ext cx="399981" cy="253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127D094-C65E-4D1E-AE52-B760E16F84BA}"/>
                  </a:ext>
                </a:extLst>
              </p:cNvPr>
              <p:cNvSpPr/>
              <p:nvPr/>
            </p:nvSpPr>
            <p:spPr>
              <a:xfrm>
                <a:off x="3832548" y="4618122"/>
                <a:ext cx="40293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127D094-C65E-4D1E-AE52-B760E16F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48" y="4618122"/>
                <a:ext cx="402931" cy="253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CFACBFA-91DD-4F16-A734-E7478DAE5F62}"/>
                  </a:ext>
                </a:extLst>
              </p:cNvPr>
              <p:cNvSpPr/>
              <p:nvPr/>
            </p:nvSpPr>
            <p:spPr>
              <a:xfrm>
                <a:off x="4641267" y="4654345"/>
                <a:ext cx="40293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CFACBFA-91DD-4F16-A734-E7478DAE5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67" y="4654345"/>
                <a:ext cx="402931" cy="2530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C985CE4-5D39-4ACE-A563-0B10AA8DEEAF}"/>
                  </a:ext>
                </a:extLst>
              </p:cNvPr>
              <p:cNvSpPr/>
              <p:nvPr/>
            </p:nvSpPr>
            <p:spPr>
              <a:xfrm>
                <a:off x="5142373" y="4874616"/>
                <a:ext cx="40293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C985CE4-5D39-4ACE-A563-0B10AA8DE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73" y="4874616"/>
                <a:ext cx="402931" cy="2530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509C168-73E9-4505-ACE6-5E596222B07D}"/>
                  </a:ext>
                </a:extLst>
              </p:cNvPr>
              <p:cNvSpPr/>
              <p:nvPr/>
            </p:nvSpPr>
            <p:spPr>
              <a:xfrm>
                <a:off x="5802332" y="4415029"/>
                <a:ext cx="402931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509C168-73E9-4505-ACE6-5E596222B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332" y="4415029"/>
                <a:ext cx="402931" cy="2530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460246"/>
                  </p:ext>
                </p:extLst>
              </p:nvPr>
            </p:nvGraphicFramePr>
            <p:xfrm>
              <a:off x="1475656" y="1694306"/>
              <a:ext cx="6912768" cy="2387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1800" b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b="1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en-US" altLang="ko-KR" sz="18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altLang="ko-KR" sz="18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𝑠𝑙𝑜𝑡</m:t>
                                  </m:r>
                                </m:sub>
                              </m:sSub>
                              <m:r>
                                <a:rPr lang="en-US" altLang="ko-KR" sz="1800" b="1" i="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b="1" i="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ctrlPr>
                                    <a:rPr lang="en-US" altLang="ko-KR" sz="1800" b="1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460246"/>
                  </p:ext>
                </p:extLst>
              </p:nvPr>
            </p:nvGraphicFramePr>
            <p:xfrm>
              <a:off x="1475656" y="1694306"/>
              <a:ext cx="6912768" cy="2387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827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247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156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338806" b="-155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54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Evaluate PSNR</a:t>
            </a:r>
          </a:p>
          <a:p>
            <a:r>
              <a:rPr lang="en-US" altLang="ko-KR" b="0" dirty="0" smtClean="0"/>
              <a:t>Compare single connection</a:t>
            </a:r>
          </a:p>
          <a:p>
            <a:pPr lvl="1"/>
            <a:r>
              <a:rPr lang="en-US" altLang="ko-KR" dirty="0" smtClean="0"/>
              <a:t>UE select AP which has Max RSSI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41505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f>
                                  <m:f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kern="100"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𝑟𝑒𝑞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𝑏𝑤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1600" kern="1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Too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many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lambdas…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It is similar to </a:t>
                </a:r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Full Search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/>
                  <a:t>VAP</a:t>
                </a:r>
              </a:p>
              <a:p>
                <a:pPr lvl="1"/>
                <a:r>
                  <a:rPr lang="en-US" altLang="ko-KR" dirty="0"/>
                  <a:t>Like one AP (one lambda)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CF3F9803-E535-4119-B067-5F46A5455427}"/>
              </a:ext>
            </a:extLst>
          </p:cNvPr>
          <p:cNvGrpSpPr/>
          <p:nvPr/>
        </p:nvGrpSpPr>
        <p:grpSpPr>
          <a:xfrm>
            <a:off x="323528" y="3768325"/>
            <a:ext cx="8690088" cy="2540995"/>
            <a:chOff x="323528" y="3696317"/>
            <a:chExt cx="8690088" cy="254099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56775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696317"/>
              <a:ext cx="3433504" cy="251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오른쪽 화살표 5"/>
            <p:cNvSpPr/>
            <p:nvPr/>
          </p:nvSpPr>
          <p:spPr>
            <a:xfrm>
              <a:off x="4283968" y="4817023"/>
              <a:ext cx="648072" cy="360040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8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Merged bandwidth</a:t>
                </a:r>
              </a:p>
              <a:p>
                <a:pPr lvl="1"/>
                <a:r>
                  <a:rPr lang="en-US" altLang="ko-KR" dirty="0"/>
                  <a:t>Assuming clients use a multipath interface, each client receives streaming services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with different chunk rates (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/>
                  <a:t> for each AP</a:t>
                </a:r>
              </a:p>
              <a:p>
                <a:pPr lvl="1"/>
                <a:r>
                  <a:rPr lang="en-US" altLang="ko-KR" dirty="0"/>
                  <a:t>Therefore, merged bandwidth related to UE (</a:t>
                </a:r>
                <a:r>
                  <a:rPr lang="en-US" altLang="ko-KR" i="1" dirty="0" err="1"/>
                  <a:t>i</a:t>
                </a:r>
                <a:r>
                  <a:rPr lang="en-US" altLang="ko-KR" dirty="0"/>
                  <a:t>) can be expressed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r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0073BD84-C731-4274-88D4-9A14CC14834B}"/>
              </a:ext>
            </a:extLst>
          </p:cNvPr>
          <p:cNvGrpSpPr/>
          <p:nvPr/>
        </p:nvGrpSpPr>
        <p:grpSpPr>
          <a:xfrm>
            <a:off x="323528" y="3408285"/>
            <a:ext cx="8690088" cy="2540995"/>
            <a:chOff x="323528" y="3696317"/>
            <a:chExt cx="8690088" cy="254099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8219299-DAFC-41B9-A71E-934A98DEA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56775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E53002C0-BA41-43FA-9E37-BE7C5B9A1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696317"/>
              <a:ext cx="3433504" cy="251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오른쪽 화살표 5">
              <a:extLst>
                <a:ext uri="{FF2B5EF4-FFF2-40B4-BE49-F238E27FC236}">
                  <a16:creationId xmlns:a16="http://schemas.microsoft.com/office/drawing/2014/main" id="{1D55EC99-0501-4214-9A48-85BCB63FC558}"/>
                </a:ext>
              </a:extLst>
            </p:cNvPr>
            <p:cNvSpPr/>
            <p:nvPr/>
          </p:nvSpPr>
          <p:spPr>
            <a:xfrm>
              <a:off x="4283968" y="4817023"/>
              <a:ext cx="648072" cy="360040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D15E6B3-A8E2-4C0B-8F0D-4DC32BA94E55}"/>
                  </a:ext>
                </a:extLst>
              </p:cNvPr>
              <p:cNvSpPr/>
              <p:nvPr/>
            </p:nvSpPr>
            <p:spPr>
              <a:xfrm>
                <a:off x="5705657" y="4962375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D15E6B3-A8E2-4C0B-8F0D-4DC32BA9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57" y="4962375"/>
                <a:ext cx="57041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025D30F-CF03-4CA3-A146-7A75BDEABB65}"/>
                  </a:ext>
                </a:extLst>
              </p:cNvPr>
              <p:cNvSpPr/>
              <p:nvPr/>
            </p:nvSpPr>
            <p:spPr>
              <a:xfrm>
                <a:off x="6755693" y="5013176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025D30F-CF03-4CA3-A146-7A75BDEAB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693" y="5013176"/>
                <a:ext cx="57041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BFDF18-A7A7-4874-930A-4194EF6EE1F0}"/>
                  </a:ext>
                </a:extLst>
              </p:cNvPr>
              <p:cNvSpPr/>
              <p:nvPr/>
            </p:nvSpPr>
            <p:spPr>
              <a:xfrm>
                <a:off x="8285351" y="5013175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BFDF18-A7A7-4874-930A-4194EF6EE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351" y="5013175"/>
                <a:ext cx="57041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5B2BA7D-296D-4A03-9021-DAF2ED57A6DD}"/>
                  </a:ext>
                </a:extLst>
              </p:cNvPr>
              <p:cNvSpPr/>
              <p:nvPr/>
            </p:nvSpPr>
            <p:spPr>
              <a:xfrm>
                <a:off x="-26787" y="5017134"/>
                <a:ext cx="757900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5B2BA7D-296D-4A03-9021-DAF2ED57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87" y="5017134"/>
                <a:ext cx="757900" cy="2530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2DC5131-CAA6-403D-B58C-59E8EFD5468A}"/>
                  </a:ext>
                </a:extLst>
              </p:cNvPr>
              <p:cNvSpPr/>
              <p:nvPr/>
            </p:nvSpPr>
            <p:spPr>
              <a:xfrm>
                <a:off x="827584" y="5530373"/>
                <a:ext cx="757900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2DC5131-CAA6-403D-B58C-59E8EFD5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30373"/>
                <a:ext cx="757900" cy="2530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127D094-C65E-4D1E-AE52-B760E16F84BA}"/>
                  </a:ext>
                </a:extLst>
              </p:cNvPr>
              <p:cNvSpPr/>
              <p:nvPr/>
            </p:nvSpPr>
            <p:spPr>
              <a:xfrm>
                <a:off x="1125192" y="5270152"/>
                <a:ext cx="763799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127D094-C65E-4D1E-AE52-B760E16F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92" y="5270152"/>
                <a:ext cx="763799" cy="2530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CFACBFA-91DD-4F16-A734-E7478DAE5F62}"/>
                  </a:ext>
                </a:extLst>
              </p:cNvPr>
              <p:cNvSpPr/>
              <p:nvPr/>
            </p:nvSpPr>
            <p:spPr>
              <a:xfrm>
                <a:off x="2192995" y="5270152"/>
                <a:ext cx="763799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CFACBFA-91DD-4F16-A734-E7478DAE5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95" y="5270152"/>
                <a:ext cx="763799" cy="2530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985CE4-5D39-4ACE-A563-0B10AA8DEEAF}"/>
                  </a:ext>
                </a:extLst>
              </p:cNvPr>
              <p:cNvSpPr/>
              <p:nvPr/>
            </p:nvSpPr>
            <p:spPr>
              <a:xfrm>
                <a:off x="2411760" y="5530373"/>
                <a:ext cx="763799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985CE4-5D39-4ACE-A563-0B10AA8DE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530373"/>
                <a:ext cx="763799" cy="2530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509C168-73E9-4505-ACE6-5E596222B07D}"/>
                  </a:ext>
                </a:extLst>
              </p:cNvPr>
              <p:cNvSpPr/>
              <p:nvPr/>
            </p:nvSpPr>
            <p:spPr>
              <a:xfrm>
                <a:off x="3436417" y="5040554"/>
                <a:ext cx="763799" cy="253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509C168-73E9-4505-ACE6-5E596222B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417" y="5040554"/>
                <a:ext cx="763799" cy="2530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Initialize</a:t>
                </a:r>
                <a:r>
                  <a:rPr lang="en-US" altLang="ko-KR" sz="12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blipFill>
                <a:blip r:embed="rId3"/>
                <a:stretch>
                  <a:fillRect t="-2000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blipFill>
                <a:blip r:embed="rId5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3257594" y="1344612"/>
            <a:ext cx="1408" cy="291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8681912" y="45091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3292211" y="416882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blipFill>
                <a:blip r:embed="rId6"/>
                <a:stretch>
                  <a:fillRect b="-106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 bwMode="auto">
          <a:xfrm>
            <a:off x="3267519" y="5153094"/>
            <a:ext cx="2448" cy="5705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8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8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8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/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blipFill>
                <a:blip r:embed="rId10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 bwMode="auto">
          <a:xfrm>
            <a:off x="3267268" y="4150848"/>
            <a:ext cx="251" cy="5137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3275856" y="517693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 bwMode="auto">
          <a:xfrm flipH="1" flipV="1">
            <a:off x="1146858" y="4906161"/>
            <a:ext cx="384131" cy="2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1208130" y="492142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4E8B68-626B-4C93-AB19-230430B393F0}"/>
              </a:ext>
            </a:extLst>
          </p:cNvPr>
          <p:cNvCxnSpPr>
            <a:cxnSpLocks/>
            <a:stCxn id="32" idx="0"/>
          </p:cNvCxnSpPr>
          <p:nvPr/>
        </p:nvCxnSpPr>
        <p:spPr bwMode="auto">
          <a:xfrm rot="5400000" flipH="1" flipV="1">
            <a:off x="1132418" y="2618380"/>
            <a:ext cx="1564598" cy="27190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until </a:t>
                </a:r>
                <a:r>
                  <a:rPr lang="en-US" altLang="ko-KR" sz="1200" dirty="0"/>
                  <a:t>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5004048" y="609329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/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 bwMode="auto">
          <a:xfrm flipH="1">
            <a:off x="3254508" y="1930882"/>
            <a:ext cx="3086" cy="367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>
            <a:off x="3254508" y="2892379"/>
            <a:ext cx="12760" cy="7699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3292718" y="285293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6251154" y="2470449"/>
            <a:ext cx="2016224" cy="276999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100" dirty="0">
                <a:solidFill>
                  <a:srgbClr val="FF0000"/>
                </a:solidFill>
              </a:rPr>
              <a:t>END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 bwMode="auto">
          <a:xfrm>
            <a:off x="4817336" y="2595538"/>
            <a:ext cx="1433818" cy="134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cxnSpLocks/>
            <a:stCxn id="30" idx="0"/>
            <a:endCxn id="74" idx="2"/>
          </p:cNvCxnSpPr>
          <p:nvPr/>
        </p:nvCxnSpPr>
        <p:spPr bwMode="auto">
          <a:xfrm flipV="1">
            <a:off x="7249404" y="2747448"/>
            <a:ext cx="9862" cy="16975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7249404" y="416011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4860032" y="26089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4940574" y="357301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84B8395-4742-4AE0-A3B8-2A7976B778E2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 bwMode="auto">
          <a:xfrm>
            <a:off x="5004048" y="3906612"/>
            <a:ext cx="360040" cy="17790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60DDD36-B87E-49FD-9DF7-C4796CE20DF0}"/>
              </a:ext>
            </a:extLst>
          </p:cNvPr>
          <p:cNvCxnSpPr>
            <a:cxnSpLocks/>
            <a:stCxn id="59" idx="3"/>
            <a:endCxn id="30" idx="2"/>
          </p:cNvCxnSpPr>
          <p:nvPr/>
        </p:nvCxnSpPr>
        <p:spPr bwMode="auto">
          <a:xfrm flipV="1">
            <a:off x="6987411" y="5221285"/>
            <a:ext cx="261993" cy="46438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BF8734D-D943-4E1D-A982-4C44A66CC40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267268" y="3193069"/>
            <a:ext cx="4905132" cy="23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84B748B-2BD3-4D07-B86F-3B3AAA474A93}"/>
              </a:ext>
            </a:extLst>
          </p:cNvPr>
          <p:cNvCxnSpPr>
            <a:stCxn id="30" idx="3"/>
            <a:endCxn id="36" idx="3"/>
          </p:cNvCxnSpPr>
          <p:nvPr/>
        </p:nvCxnSpPr>
        <p:spPr bwMode="auto">
          <a:xfrm flipV="1">
            <a:off x="8851328" y="3216212"/>
            <a:ext cx="177080" cy="1616906"/>
          </a:xfrm>
          <a:prstGeom prst="bentConnector3">
            <a:avLst>
              <a:gd name="adj1" fmla="val 1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5AEC4BD9-7F74-4531-AF53-F7224AC4BA06}"/>
              </a:ext>
            </a:extLst>
          </p:cNvPr>
          <p:cNvCxnSpPr>
            <a:stCxn id="28" idx="3"/>
            <a:endCxn id="36" idx="3"/>
          </p:cNvCxnSpPr>
          <p:nvPr/>
        </p:nvCxnSpPr>
        <p:spPr bwMode="auto">
          <a:xfrm flipV="1">
            <a:off x="5004048" y="3216212"/>
            <a:ext cx="4024360" cy="2904174"/>
          </a:xfrm>
          <a:prstGeom prst="bentConnector3">
            <a:avLst>
              <a:gd name="adj1" fmla="val 1022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직사각형 2"/>
          <p:cNvSpPr/>
          <p:nvPr/>
        </p:nvSpPr>
        <p:spPr>
          <a:xfrm>
            <a:off x="2411760" y="908050"/>
            <a:ext cx="1656184" cy="576734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Initialize 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Basic idea</a:t>
            </a:r>
          </a:p>
          <a:p>
            <a:pPr lvl="1"/>
            <a:r>
              <a:rPr lang="en-US" altLang="ko-KR" dirty="0"/>
              <a:t>Increase </a:t>
            </a:r>
            <a:r>
              <a:rPr lang="en-US" altLang="ko-KR" dirty="0" smtClean="0"/>
              <a:t>chunk rate </a:t>
            </a:r>
            <a:r>
              <a:rPr lang="en-US" altLang="ko-KR" dirty="0"/>
              <a:t>if more resources are </a:t>
            </a:r>
            <a:r>
              <a:rPr lang="en-US" altLang="ko-KR" dirty="0" smtClean="0"/>
              <a:t>available</a:t>
            </a:r>
          </a:p>
          <a:p>
            <a:pPr lvl="1"/>
            <a:r>
              <a:rPr lang="en-US" altLang="ko-KR" dirty="0"/>
              <a:t>If the videos are the same, the curve-fitting </a:t>
            </a:r>
            <a:r>
              <a:rPr lang="en-US" altLang="ko-KR" dirty="0" smtClean="0"/>
              <a:t>PSNR </a:t>
            </a:r>
            <a:r>
              <a:rPr lang="en-US" altLang="ko-KR" dirty="0"/>
              <a:t>value is maximized when the chunk rate follows the </a:t>
            </a:r>
            <a:r>
              <a:rPr lang="en-US" altLang="ko-KR" b="1" dirty="0">
                <a:solidFill>
                  <a:srgbClr val="FF0000"/>
                </a:solidFill>
              </a:rPr>
              <a:t>bandwidth </a:t>
            </a:r>
            <a:r>
              <a:rPr lang="en-US" altLang="ko-KR" b="1" dirty="0" smtClean="0">
                <a:solidFill>
                  <a:srgbClr val="FF0000"/>
                </a:solidFill>
              </a:rPr>
              <a:t>ratio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Adjust chunk rate adaptively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051720" y="3266160"/>
            <a:ext cx="4722373" cy="3043160"/>
            <a:chOff x="2051720" y="2780928"/>
            <a:chExt cx="4722373" cy="3043160"/>
          </a:xfrm>
        </p:grpSpPr>
        <p:pic>
          <p:nvPicPr>
            <p:cNvPr id="8" name="Picture 8" descr="C:\Users\dream\Desktop\ap.png">
              <a:extLst>
                <a:ext uri="{FF2B5EF4-FFF2-40B4-BE49-F238E27FC236}">
                  <a16:creationId xmlns:a16="http://schemas.microsoft.com/office/drawing/2014/main" id="{1CAED604-54BD-4E8A-A059-660EB27EE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780928"/>
              <a:ext cx="316585" cy="78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dream\Desktop\client.png">
              <a:extLst>
                <a:ext uri="{FF2B5EF4-FFF2-40B4-BE49-F238E27FC236}">
                  <a16:creationId xmlns:a16="http://schemas.microsoft.com/office/drawing/2014/main" id="{F791CDC7-5420-4C3B-B0F6-CF4A30A98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8572" y="4869160"/>
              <a:ext cx="248646" cy="48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C:\Users\dream\Desktop\ap.png">
              <a:extLst>
                <a:ext uri="{FF2B5EF4-FFF2-40B4-BE49-F238E27FC236}">
                  <a16:creationId xmlns:a16="http://schemas.microsoft.com/office/drawing/2014/main" id="{1CAED604-54BD-4E8A-A059-660EB27EE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411" y="2780928"/>
              <a:ext cx="316585" cy="78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오른쪽 화살표 6"/>
            <p:cNvSpPr/>
            <p:nvPr/>
          </p:nvSpPr>
          <p:spPr>
            <a:xfrm rot="18000000">
              <a:off x="4547782" y="4031176"/>
              <a:ext cx="1008111" cy="25473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 rot="14400000">
              <a:off x="3323713" y="4031176"/>
              <a:ext cx="1008111" cy="25473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051720" y="4158544"/>
              <a:ext cx="1367682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1000 kbps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5406411" y="4188211"/>
              <a:ext cx="1367682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2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000 kbps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2445617" y="5423978"/>
              <a:ext cx="4214615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0.33*1000 + 0.66*2000 = 1666kbps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3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Initialize</a:t>
                </a:r>
                <a:r>
                  <a:rPr lang="en-US" altLang="ko-KR" sz="12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blipFill>
                <a:blip r:embed="rId3"/>
                <a:stretch>
                  <a:fillRect t="-2000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636250"/>
                <a:ext cx="3275844" cy="294632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9" y="4664621"/>
                <a:ext cx="3473059" cy="488473"/>
              </a:xfrm>
              <a:prstGeom prst="flowChartDecision">
                <a:avLst/>
              </a:prstGeom>
              <a:blipFill>
                <a:blip r:embed="rId5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3257594" y="1344612"/>
            <a:ext cx="1408" cy="291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8681912" y="45091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3292211" y="416882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6" y="5723622"/>
                <a:ext cx="3468162" cy="793528"/>
              </a:xfrm>
              <a:prstGeom prst="flowChartDecision">
                <a:avLst/>
              </a:prstGeom>
              <a:blipFill>
                <a:blip r:embed="rId6"/>
                <a:stretch>
                  <a:fillRect b="-106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 bwMode="auto">
          <a:xfrm>
            <a:off x="3267519" y="5153094"/>
            <a:ext cx="2448" cy="5705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8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8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8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8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8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8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8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8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0" y="4444951"/>
                <a:ext cx="3203848" cy="776334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/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1748E3-6C99-4082-BB19-0C70DE07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4760223"/>
                <a:ext cx="1183370" cy="291875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2400" y="3068960"/>
                <a:ext cx="856008" cy="29450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8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8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8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8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8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8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88" y="3662375"/>
                <a:ext cx="3473560" cy="488473"/>
              </a:xfrm>
              <a:prstGeom prst="flowChartDecision">
                <a:avLst/>
              </a:prstGeom>
              <a:blipFill>
                <a:blip r:embed="rId10"/>
                <a:stretch>
                  <a:fillRect t="-6098" b="-3170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 bwMode="auto">
          <a:xfrm>
            <a:off x="3267268" y="4150848"/>
            <a:ext cx="251" cy="5137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3275856" y="5176937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 bwMode="auto">
          <a:xfrm flipH="1" flipV="1">
            <a:off x="1146858" y="4906161"/>
            <a:ext cx="384131" cy="2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1208130" y="492142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4E8B68-626B-4C93-AB19-230430B393F0}"/>
              </a:ext>
            </a:extLst>
          </p:cNvPr>
          <p:cNvCxnSpPr>
            <a:cxnSpLocks/>
            <a:stCxn id="32" idx="0"/>
          </p:cNvCxnSpPr>
          <p:nvPr/>
        </p:nvCxnSpPr>
        <p:spPr bwMode="auto">
          <a:xfrm rot="5400000" flipH="1" flipV="1">
            <a:off x="1132418" y="2618380"/>
            <a:ext cx="1564598" cy="27190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until </a:t>
                </a:r>
                <a:r>
                  <a:rPr lang="en-US" altLang="ko-KR" sz="1200" dirty="0"/>
                  <a:t>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447394"/>
                <a:ext cx="1623323" cy="47654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5004048" y="609329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/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98697"/>
                <a:ext cx="3125656" cy="593682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 bwMode="auto">
          <a:xfrm flipH="1">
            <a:off x="3254508" y="1930882"/>
            <a:ext cx="3086" cy="367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>
            <a:off x="3254508" y="2892379"/>
            <a:ext cx="12760" cy="7699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3292718" y="285293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6251154" y="2470449"/>
            <a:ext cx="2016224" cy="276999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100" dirty="0">
                <a:solidFill>
                  <a:srgbClr val="FF0000"/>
                </a:solidFill>
              </a:rPr>
              <a:t>END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 bwMode="auto">
          <a:xfrm>
            <a:off x="4817336" y="2595538"/>
            <a:ext cx="1433818" cy="134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cxnSpLocks/>
            <a:stCxn id="30" idx="0"/>
            <a:endCxn id="74" idx="2"/>
          </p:cNvCxnSpPr>
          <p:nvPr/>
        </p:nvCxnSpPr>
        <p:spPr bwMode="auto">
          <a:xfrm flipV="1">
            <a:off x="7249404" y="2747448"/>
            <a:ext cx="9862" cy="16975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7249404" y="416011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4860032" y="260894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4940574" y="3573016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84B8395-4742-4AE0-A3B8-2A7976B778E2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 bwMode="auto">
          <a:xfrm>
            <a:off x="5004048" y="3906612"/>
            <a:ext cx="360040" cy="17790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60DDD36-B87E-49FD-9DF7-C4796CE20DF0}"/>
              </a:ext>
            </a:extLst>
          </p:cNvPr>
          <p:cNvCxnSpPr>
            <a:cxnSpLocks/>
            <a:stCxn id="59" idx="3"/>
            <a:endCxn id="30" idx="2"/>
          </p:cNvCxnSpPr>
          <p:nvPr/>
        </p:nvCxnSpPr>
        <p:spPr bwMode="auto">
          <a:xfrm flipV="1">
            <a:off x="6987411" y="5221285"/>
            <a:ext cx="261993" cy="46438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BF8734D-D943-4E1D-A982-4C44A66CC40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267268" y="3193069"/>
            <a:ext cx="4905132" cy="23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84B748B-2BD3-4D07-B86F-3B3AAA474A93}"/>
              </a:ext>
            </a:extLst>
          </p:cNvPr>
          <p:cNvCxnSpPr>
            <a:stCxn id="30" idx="3"/>
            <a:endCxn id="36" idx="3"/>
          </p:cNvCxnSpPr>
          <p:nvPr/>
        </p:nvCxnSpPr>
        <p:spPr bwMode="auto">
          <a:xfrm flipV="1">
            <a:off x="8851328" y="3216212"/>
            <a:ext cx="177080" cy="1616906"/>
          </a:xfrm>
          <a:prstGeom prst="bentConnector3">
            <a:avLst>
              <a:gd name="adj1" fmla="val 1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5AEC4BD9-7F74-4531-AF53-F7224AC4BA06}"/>
              </a:ext>
            </a:extLst>
          </p:cNvPr>
          <p:cNvCxnSpPr>
            <a:stCxn id="28" idx="3"/>
            <a:endCxn id="36" idx="3"/>
          </p:cNvCxnSpPr>
          <p:nvPr/>
        </p:nvCxnSpPr>
        <p:spPr bwMode="auto">
          <a:xfrm flipV="1">
            <a:off x="5004048" y="3216212"/>
            <a:ext cx="4024360" cy="2904174"/>
          </a:xfrm>
          <a:prstGeom prst="bentConnector3">
            <a:avLst>
              <a:gd name="adj1" fmla="val 1022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530488" y="1505811"/>
            <a:ext cx="3473560" cy="576734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/>
                  <a:t>	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40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sz="14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i="1" kern="10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ko-KR" sz="1400" b="0" i="1" kern="1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rom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e>
                    </m:nary>
                    <m:r>
                      <a:rPr lang="en-US" altLang="ko-KR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ko-KR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ko-KR" i="1" kern="10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 bwMode="auto">
          <a:xfrm>
            <a:off x="3851920" y="4365104"/>
            <a:ext cx="4493731" cy="1323439"/>
          </a:xfrm>
          <a:prstGeom prst="rect">
            <a:avLst/>
          </a:prstGeom>
          <a:noFill/>
          <a:ln>
            <a:solidFill>
              <a:srgbClr val="FF0000"/>
            </a:solidFill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N + 1 variables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(N: rate, 1: lambda)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N + 1 equations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(N: Differential equation, 1: constraint)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Consider</a:t>
            </a:r>
          </a:p>
          <a:p>
            <a:pPr lvl="1"/>
            <a:r>
              <a:rPr lang="en-US" altLang="ko-KR" dirty="0" smtClean="0"/>
              <a:t>MPD</a:t>
            </a:r>
          </a:p>
          <a:p>
            <a:pPr lvl="2"/>
            <a:r>
              <a:rPr lang="en-US" altLang="ko-KR" dirty="0" smtClean="0"/>
              <a:t>Like Hwan </a:t>
            </a:r>
            <a:r>
              <a:rPr lang="en-US" altLang="ko-KR" dirty="0" err="1" smtClean="0"/>
              <a:t>wook’s</a:t>
            </a:r>
            <a:r>
              <a:rPr lang="en-US" altLang="ko-KR" dirty="0" smtClean="0"/>
              <a:t> method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lvl="1"/>
            <a:r>
              <a:rPr lang="en-US" altLang="ko-KR" b="0" dirty="0" smtClean="0"/>
              <a:t>Request rate (constraint)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6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4163</Words>
  <Application>Microsoft Office PowerPoint</Application>
  <PresentationFormat>화면 슬라이드 쇼(4:3)</PresentationFormat>
  <Paragraphs>332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맑은 고딕</vt:lpstr>
      <vt:lpstr>Arial</vt:lpstr>
      <vt:lpstr>Cambria Math</vt:lpstr>
      <vt:lpstr>Times New Roman</vt:lpstr>
      <vt:lpstr>Wingdings</vt:lpstr>
      <vt:lpstr>pres</vt:lpstr>
      <vt:lpstr>Research   Jae Jun Ha  Media Computing and Networking Laboratory POSTCH  2020-02-08</vt:lpstr>
      <vt:lpstr>Formulation</vt:lpstr>
      <vt:lpstr>Lagrange Multiplier</vt:lpstr>
      <vt:lpstr>Lagrange Multiplier</vt:lpstr>
      <vt:lpstr>Algorithm</vt:lpstr>
      <vt:lpstr>Initialize x</vt:lpstr>
      <vt:lpstr>Algorithm</vt:lpstr>
      <vt:lpstr>Lagrange Multiplier</vt:lpstr>
      <vt:lpstr>Quantization</vt:lpstr>
      <vt:lpstr>Algorithm</vt:lpstr>
      <vt:lpstr>Algorithm</vt:lpstr>
      <vt:lpstr>Adjust bitrate</vt:lpstr>
      <vt:lpstr>Algorithm</vt:lpstr>
      <vt:lpstr>Algorithm</vt:lpstr>
      <vt:lpstr>Adjust chunk rate</vt:lpstr>
      <vt:lpstr>Algorithm</vt:lpstr>
      <vt:lpstr>Adjust bitrate</vt:lpstr>
      <vt:lpstr>Algorithm</vt:lpstr>
      <vt:lpstr>Adjust chunk rate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MCNL_PPTX</cp:lastModifiedBy>
  <cp:revision>340</cp:revision>
  <dcterms:created xsi:type="dcterms:W3CDTF">2020-01-02T02:20:46Z</dcterms:created>
  <dcterms:modified xsi:type="dcterms:W3CDTF">2020-02-07T22:43:06Z</dcterms:modified>
</cp:coreProperties>
</file>