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332" r:id="rId2"/>
    <p:sldId id="337" r:id="rId3"/>
    <p:sldId id="335" r:id="rId4"/>
    <p:sldId id="336" r:id="rId5"/>
    <p:sldId id="339" r:id="rId6"/>
  </p:sldIdLst>
  <p:sldSz cx="12192000" cy="6858000"/>
  <p:notesSz cx="6797675" cy="9928225"/>
  <p:embeddedFontLst>
    <p:embeddedFont>
      <p:font typeface="나눔바른고딕" panose="020B0600000101010101" charset="-127"/>
      <p:regular r:id="rId8"/>
      <p:bold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Tahoma" panose="020B0604030504040204" pitchFamily="34" charset="0"/>
      <p:regular r:id="rId12"/>
      <p:bold r:id="rId13"/>
    </p:embeddedFont>
    <p:embeddedFont>
      <p:font typeface="Cambria Math" panose="02040503050406030204" pitchFamily="18" charset="0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7BC00C9-DF9C-489D-B293-D6CEADDE4B86}">
          <p14:sldIdLst/>
        </p14:section>
        <p14:section name="제목 없는 구역" id="{3FE2E41B-4986-46B8-B1A6-D11F9BEA6AF1}">
          <p14:sldIdLst>
            <p14:sldId id="332"/>
            <p14:sldId id="337"/>
            <p14:sldId id="335"/>
            <p14:sldId id="336"/>
            <p14:sldId id="33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  <a:srgbClr val="1F4E79"/>
    <a:srgbClr val="548235"/>
    <a:srgbClr val="FA6500"/>
    <a:srgbClr val="7030A0"/>
    <a:srgbClr val="FFFFFF"/>
    <a:srgbClr val="D0ECEF"/>
    <a:srgbClr val="222A35"/>
    <a:srgbClr val="A59C91"/>
    <a:srgbClr val="C8C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6729" autoAdjust="0"/>
  </p:normalViewPr>
  <p:slideViewPr>
    <p:cSldViewPr snapToGrid="0">
      <p:cViewPr varScale="1">
        <p:scale>
          <a:sx n="75" d="100"/>
          <a:sy n="75" d="100"/>
        </p:scale>
        <p:origin x="-97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95201-455A-4498-98B2-0D9811AEAC04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E7202-C549-4581-A995-37939A606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1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889A-3710-4D9C-9B84-4DD3102F14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5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Proxy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889A-3710-4D9C-9B84-4DD3102F14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5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889A-3710-4D9C-9B84-4DD3102F14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40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889A-3710-4D9C-9B84-4DD3102F14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40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6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9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15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31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4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4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93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1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3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D7553-6FAC-4779-AA10-A67DFD78ABEA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solutions/collateral/service-provider/visual-networking-index-vni/complete-white-paper-c11-481360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.png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11" Type="http://schemas.openxmlformats.org/officeDocument/2006/relationships/image" Target="../media/image15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하재준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524000" y="114102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 </a:t>
            </a:r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</a:t>
            </a:r>
            <a:endParaRPr lang="en-US" altLang="ko-KR" sz="4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</a:t>
            </a:r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무선 네트워크에서의 </a:t>
            </a:r>
            <a:r>
              <a:rPr lang="en-US" altLang="ko-KR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QoS</a:t>
            </a:r>
            <a:r>
              <a:rPr lang="en-US" altLang="ko-KR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QoE</a:t>
            </a:r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고려한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스트리밍</a:t>
            </a:r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서비스 시스템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12516" y="301373"/>
            <a:ext cx="11535683" cy="0"/>
          </a:xfrm>
          <a:prstGeom prst="line">
            <a:avLst/>
          </a:prstGeom>
          <a:ln>
            <a:solidFill>
              <a:srgbClr val="606F82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70391" y="6515100"/>
            <a:ext cx="11477808" cy="42244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2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525684" y="0"/>
            <a:ext cx="10985595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  <a:endParaRPr lang="ko-KR" altLang="en-US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229507" y="936132"/>
            <a:ext cx="11733893" cy="17729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제목 1"/>
          <p:cNvSpPr txBox="1">
            <a:spLocks/>
          </p:cNvSpPr>
          <p:nvPr/>
        </p:nvSpPr>
        <p:spPr>
          <a:xfrm>
            <a:off x="6678835" y="0"/>
            <a:ext cx="5202016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09602" y="4654811"/>
            <a:ext cx="9486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  <a:hlinkClick r:id="rId3"/>
              </a:rPr>
              <a:t>https://www.cisco.com/c/en/us/solutions/collateral/service-provider/visual-networking-index-vni/complete-white-paper-c11-481360.html</a:t>
            </a:r>
            <a:endParaRPr lang="en-US" altLang="ko-KR" sz="1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53" name="_x137956104" descr="DRW000027a83e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298" y="1414451"/>
            <a:ext cx="3645056" cy="265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2308306" y="4188428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ctr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600" kern="0" dirty="0" smtClean="0">
                <a:latin typeface="Arial"/>
                <a:ea typeface="굴림"/>
                <a:cs typeface="Tahoma" panose="020B0604030504040204" pitchFamily="34" charset="0"/>
              </a:rPr>
              <a:t>&lt; Global IP traffic &gt;</a:t>
            </a:r>
            <a:endParaRPr lang="en-US" altLang="ko-KR" sz="1600" kern="0" dirty="0"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55" name="_x139489616" descr="DRW000027a83e7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263" y="1414451"/>
            <a:ext cx="3645056" cy="265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6052722" y="4188428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ctr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600" kern="0" dirty="0" smtClean="0">
                <a:latin typeface="Arial"/>
                <a:ea typeface="굴림"/>
                <a:cs typeface="Tahoma" panose="020B0604030504040204" pitchFamily="34" charset="0"/>
              </a:rPr>
              <a:t>&lt; Elements of traffic &gt;</a:t>
            </a:r>
            <a:endParaRPr lang="en-US" altLang="ko-KR" sz="1600" kern="0" dirty="0"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29900" y="5090549"/>
            <a:ext cx="7493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증가하는  비디오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트래픽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DASH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경우 클라이언트 관점에서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Bitrate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조절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통하여 전체적인 관점에서 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Bitrate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조절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Hand over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</a:t>
            </a:r>
            <a:endParaRPr lang="ko-KR" altLang="en-US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5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525685" y="0"/>
            <a:ext cx="5202016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 Architecture</a:t>
            </a:r>
            <a:endParaRPr lang="ko-KR" altLang="en-US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229507" y="942975"/>
            <a:ext cx="5866493" cy="10886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438900" y="352425"/>
            <a:ext cx="1" cy="6210300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제목 1"/>
          <p:cNvSpPr txBox="1">
            <a:spLocks/>
          </p:cNvSpPr>
          <p:nvPr/>
        </p:nvSpPr>
        <p:spPr>
          <a:xfrm>
            <a:off x="6678835" y="0"/>
            <a:ext cx="5202016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 flipV="1">
            <a:off x="6725557" y="901787"/>
            <a:ext cx="5237843" cy="10886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739408" y="2536864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 Agent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300206" y="2967109"/>
            <a:ext cx="43488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 PI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hostapd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OVS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 Flow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프로토콜 통신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Proxy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기능 수행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초마다 주기적으로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Bitrate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조절을 위한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RSSI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송신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739408" y="1020858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 Application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9478" y="1508867"/>
            <a:ext cx="4435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DASH Client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Proxy Server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부터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Streaming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조절에 필요한 정보들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수집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(RSSI, Throughput)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전체적인 관점에서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Bitrate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Hand over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onos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907" y="2238049"/>
            <a:ext cx="1097381" cy="77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45695" y="1099381"/>
            <a:ext cx="1959555" cy="1983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2020364" y="1205510"/>
            <a:ext cx="1809532" cy="433138"/>
            <a:chOff x="1666875" y="3552825"/>
            <a:chExt cx="2924175" cy="655651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1666875" y="3552825"/>
              <a:ext cx="2924175" cy="65565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04428" y="3667147"/>
              <a:ext cx="2474376" cy="465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SDN Application</a:t>
              </a:r>
              <a:endParaRPr lang="ko-KR" altLang="en-US" sz="1400" dirty="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126992" y="4562903"/>
            <a:ext cx="678265" cy="905582"/>
            <a:chOff x="1090105" y="3592107"/>
            <a:chExt cx="945594" cy="1322793"/>
          </a:xfrm>
        </p:grpSpPr>
        <p:pic>
          <p:nvPicPr>
            <p:cNvPr id="89" name="Picture 4" descr="Raspberry Pi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105" y="3984197"/>
              <a:ext cx="945594" cy="93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6" descr="https://www.konyvtar.elte.hu/sites/default/files/styles/szolgaltataskep_300x500/public/wifi.png?itok=Pi1VuKJ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126" y="3592107"/>
              <a:ext cx="751094" cy="500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그룹 96"/>
          <p:cNvGrpSpPr/>
          <p:nvPr/>
        </p:nvGrpSpPr>
        <p:grpSpPr>
          <a:xfrm>
            <a:off x="2020364" y="1718475"/>
            <a:ext cx="1809532" cy="433138"/>
            <a:chOff x="1666875" y="3552825"/>
            <a:chExt cx="2924175" cy="655651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1666875" y="3552825"/>
              <a:ext cx="2924175" cy="65565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995873" y="3667147"/>
              <a:ext cx="2291493" cy="465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SDN Controller</a:t>
              </a:r>
              <a:endParaRPr lang="ko-KR" altLang="en-US" sz="1400" dirty="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3850" y="5884811"/>
            <a:ext cx="747953" cy="596551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800" y="6121919"/>
            <a:ext cx="747953" cy="596551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653" y="5799048"/>
            <a:ext cx="747953" cy="59655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765225" y="5831294"/>
            <a:ext cx="349939" cy="1146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4636" y="2109031"/>
            <a:ext cx="689004" cy="86475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739408" y="5186357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DASH Client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00206" y="5616602"/>
            <a:ext cx="4348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초마다 주기적으로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Bitrate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조절을 위한 정보들 송신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(RSSI, Throughput)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 Application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의한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Hand over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구름 4"/>
          <p:cNvSpPr/>
          <p:nvPr/>
        </p:nvSpPr>
        <p:spPr>
          <a:xfrm>
            <a:off x="1706781" y="3511570"/>
            <a:ext cx="2397076" cy="1242201"/>
          </a:xfrm>
          <a:prstGeom prst="cloud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7927" y="4263664"/>
            <a:ext cx="444826" cy="441316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2589033" y="4798137"/>
            <a:ext cx="678265" cy="905582"/>
            <a:chOff x="1090105" y="3592107"/>
            <a:chExt cx="945594" cy="1322793"/>
          </a:xfrm>
        </p:grpSpPr>
        <p:pic>
          <p:nvPicPr>
            <p:cNvPr id="45" name="Picture 4" descr="Raspberry Pi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105" y="3984197"/>
              <a:ext cx="945594" cy="93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https://www.konyvtar.elte.hu/sites/default/files/styles/szolgaltataskep_300x500/public/wifi.png?itok=Pi1VuKJ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126" y="3592107"/>
              <a:ext cx="751094" cy="500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1095176" y="4597897"/>
            <a:ext cx="678265" cy="905582"/>
            <a:chOff x="1090105" y="3592107"/>
            <a:chExt cx="945594" cy="1322793"/>
          </a:xfrm>
        </p:grpSpPr>
        <p:pic>
          <p:nvPicPr>
            <p:cNvPr id="48" name="Picture 4" descr="Raspberry Pi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105" y="3984197"/>
              <a:ext cx="945594" cy="93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 descr="https://www.konyvtar.elte.hu/sites/default/files/styles/szolgaltataskep_300x500/public/wifi.png?itok=Pi1VuKJ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126" y="3592107"/>
              <a:ext cx="751094" cy="500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1328" y="3789367"/>
            <a:ext cx="444826" cy="44131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0719" y="3796138"/>
            <a:ext cx="444826" cy="441316"/>
          </a:xfrm>
          <a:prstGeom prst="rect">
            <a:avLst/>
          </a:prstGeom>
        </p:spPr>
      </p:pic>
      <p:cxnSp>
        <p:nvCxnSpPr>
          <p:cNvPr id="10" name="직선 연결선 9"/>
          <p:cNvCxnSpPr>
            <a:stCxn id="51" idx="3"/>
            <a:endCxn id="50" idx="1"/>
          </p:cNvCxnSpPr>
          <p:nvPr/>
        </p:nvCxnSpPr>
        <p:spPr>
          <a:xfrm flipV="1">
            <a:off x="2465545" y="4010025"/>
            <a:ext cx="955783" cy="6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1" idx="2"/>
            <a:endCxn id="8" idx="1"/>
          </p:cNvCxnSpPr>
          <p:nvPr/>
        </p:nvCxnSpPr>
        <p:spPr>
          <a:xfrm>
            <a:off x="2243132" y="4237454"/>
            <a:ext cx="474795" cy="24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50" idx="2"/>
          </p:cNvCxnSpPr>
          <p:nvPr/>
        </p:nvCxnSpPr>
        <p:spPr>
          <a:xfrm flipV="1">
            <a:off x="3162753" y="4230683"/>
            <a:ext cx="480988" cy="253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" idx="2"/>
            <a:endCxn id="46" idx="0"/>
          </p:cNvCxnSpPr>
          <p:nvPr/>
        </p:nvCxnSpPr>
        <p:spPr>
          <a:xfrm flipH="1">
            <a:off x="2940195" y="4704980"/>
            <a:ext cx="145" cy="93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51" idx="1"/>
            <a:endCxn id="49" idx="0"/>
          </p:cNvCxnSpPr>
          <p:nvPr/>
        </p:nvCxnSpPr>
        <p:spPr>
          <a:xfrm flipH="1">
            <a:off x="1446338" y="4016796"/>
            <a:ext cx="574381" cy="58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0" idx="3"/>
            <a:endCxn id="93" idx="0"/>
          </p:cNvCxnSpPr>
          <p:nvPr/>
        </p:nvCxnSpPr>
        <p:spPr>
          <a:xfrm>
            <a:off x="3866154" y="4010025"/>
            <a:ext cx="612000" cy="552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그림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227283">
            <a:off x="3287853" y="5691232"/>
            <a:ext cx="349939" cy="114679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372717" flipH="1">
            <a:off x="2154564" y="5680433"/>
            <a:ext cx="349939" cy="114679"/>
          </a:xfrm>
          <a:prstGeom prst="rect">
            <a:avLst/>
          </a:prstGeom>
        </p:spPr>
      </p:pic>
      <p:sp>
        <p:nvSpPr>
          <p:cNvPr id="28" name="위쪽 화살표 27"/>
          <p:cNvSpPr/>
          <p:nvPr/>
        </p:nvSpPr>
        <p:spPr>
          <a:xfrm>
            <a:off x="2551438" y="3153606"/>
            <a:ext cx="238762" cy="266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위쪽 화살표 76"/>
          <p:cNvSpPr/>
          <p:nvPr/>
        </p:nvSpPr>
        <p:spPr>
          <a:xfrm flipV="1">
            <a:off x="3074429" y="3172483"/>
            <a:ext cx="238762" cy="266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45" idx="3"/>
          </p:cNvCxnSpPr>
          <p:nvPr/>
        </p:nvCxnSpPr>
        <p:spPr>
          <a:xfrm flipH="1" flipV="1">
            <a:off x="3267298" y="5385140"/>
            <a:ext cx="598856" cy="35263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5" idx="3"/>
          </p:cNvCxnSpPr>
          <p:nvPr/>
        </p:nvCxnSpPr>
        <p:spPr>
          <a:xfrm flipV="1">
            <a:off x="3267298" y="4597897"/>
            <a:ext cx="0" cy="787243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267298" y="2541408"/>
            <a:ext cx="1480232" cy="205649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3992880" y="1588812"/>
            <a:ext cx="754650" cy="95259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103857" y="1422079"/>
            <a:ext cx="884703" cy="1119329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3505653" y="2541408"/>
            <a:ext cx="1482907" cy="216357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505653" y="4704980"/>
            <a:ext cx="0" cy="59666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505653" y="5301642"/>
            <a:ext cx="501761" cy="27188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13191" y="6417361"/>
            <a:ext cx="14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DASH Client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747530" y="506656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 Agent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42448" y="3059314"/>
            <a:ext cx="15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Media Server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92800" y="3680852"/>
            <a:ext cx="2146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Bitrate </a:t>
            </a:r>
            <a:r>
              <a:rPr lang="ko-KR" altLang="en-US" sz="1200" dirty="0" smtClean="0"/>
              <a:t>및 </a:t>
            </a:r>
            <a:r>
              <a:rPr lang="en-US" altLang="ko-KR" sz="1200" dirty="0" smtClean="0"/>
              <a:t>Hand over</a:t>
            </a:r>
            <a:r>
              <a:rPr lang="ko-KR" altLang="en-US" sz="1200" dirty="0" smtClean="0"/>
              <a:t>를 통한</a:t>
            </a:r>
            <a:endParaRPr lang="en-US" altLang="ko-KR" sz="1200" dirty="0" smtClean="0"/>
          </a:p>
          <a:p>
            <a:r>
              <a:rPr lang="ko-KR" altLang="en-US" sz="1200" dirty="0" smtClean="0"/>
              <a:t>최적화 과정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8448" y="3165362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Open Flow </a:t>
            </a:r>
            <a:r>
              <a:rPr lang="ko-KR" altLang="en-US" sz="1200" dirty="0" smtClean="0"/>
              <a:t>프로토콜을 이용하여</a:t>
            </a:r>
            <a:endParaRPr lang="en-US" altLang="ko-KR" sz="1200" dirty="0" smtClean="0"/>
          </a:p>
          <a:p>
            <a:r>
              <a:rPr lang="ko-KR" altLang="en-US" sz="1200" dirty="0" smtClean="0"/>
              <a:t>정기적으로 </a:t>
            </a:r>
            <a:r>
              <a:rPr lang="en-US" altLang="ko-KR" sz="1200" dirty="0" smtClean="0"/>
              <a:t>Traffic </a:t>
            </a:r>
            <a:r>
              <a:rPr lang="ko-KR" altLang="en-US" sz="1200" dirty="0" smtClean="0"/>
              <a:t>정보 수집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6749568" y="4253904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Media Server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10366" y="4684149"/>
            <a:ext cx="4348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DASH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스트리밍을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위한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MPD,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미디어 파일 저장</a:t>
            </a:r>
            <a:endParaRPr lang="ko-KR" altLang="en-US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62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525685" y="0"/>
            <a:ext cx="5202016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Problem Formulation</a:t>
            </a:r>
            <a:endParaRPr lang="ko-KR" altLang="en-US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229507" y="942975"/>
            <a:ext cx="5866493" cy="10886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438900" y="352425"/>
            <a:ext cx="1" cy="6210300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제목 1"/>
          <p:cNvSpPr txBox="1">
            <a:spLocks/>
          </p:cNvSpPr>
          <p:nvPr/>
        </p:nvSpPr>
        <p:spPr>
          <a:xfrm>
            <a:off x="6678835" y="0"/>
            <a:ext cx="5202016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0359" y="1047202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Determine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746429" y="1535211"/>
                <a:ext cx="6111571" cy="125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b="1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/>
                                <a:cs typeface="Tahoma" panose="020B0604030504040204" pitchFamily="34" charset="0"/>
                              </a:rPr>
                              <m:t>𝑨𝑷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/>
                                <a:cs typeface="Tahoma" panose="020B0604030504040204" pitchFamily="34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latin typeface="Cambria Math"/>
                                  </a:rPr>
                                  <m:t>𝑴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altLang="ko-KR" b="1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/>
                      </a:rPr>
                      <m:t>𝑖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endParaRPr lang="en-US" altLang="ko-KR" dirty="0" smtClean="0">
                  <a:latin typeface="나눔바른고딕" panose="020B0603020101020101" pitchFamily="50" charset="-127"/>
                  <a:ea typeface="Cambria Math"/>
                </a:endParaRPr>
              </a:p>
              <a:p>
                <a:pPr marL="2857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b="1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acc>
                    <m:r>
                      <a:rPr lang="en-US" altLang="ko-KR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…,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/>
                      </a:rPr>
                      <m:t>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US" altLang="ko-KR" dirty="0" smtClean="0">
                  <a:latin typeface="나눔바른고딕" panose="020B0603020101020101" pitchFamily="50" charset="-127"/>
                  <a:ea typeface="Cambria Math"/>
                </a:endParaRPr>
              </a:p>
              <a:p>
                <a:pPr marL="2857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o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minimize</m:t>
                    </m:r>
                    <m:r>
                      <a:rPr lang="en-US" altLang="ko-KR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𝒊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|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𝑵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|</m:t>
                        </m:r>
                      </m:sup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𝒎𝒂𝒙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{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𝒖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𝒓𝒆𝒒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𝒖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𝒊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,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𝒔𝒖𝒑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𝟎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9" y="1535211"/>
                <a:ext cx="6111571" cy="1258999"/>
              </a:xfrm>
              <a:prstGeom prst="rect">
                <a:avLst/>
              </a:prstGeom>
              <a:blipFill rotWithShape="1">
                <a:blip r:embed="rId3"/>
                <a:stretch>
                  <a:fillRect l="-598" b="-49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3672195" y="321278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48000" lvl="1">
              <a:buClr>
                <a:srgbClr val="A20000"/>
              </a:buClr>
              <a:buSzPct val="100000"/>
            </a:pPr>
            <a:endParaRPr lang="en-US" altLang="ko-KR" i="1" dirty="0">
              <a:latin typeface="Cambria Math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0359" y="2852833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Subject to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741114" y="3324547"/>
                <a:ext cx="6111571" cy="1384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/>
                        <a:cs typeface="Tahoma" panose="020B0604030504040204" pitchFamily="34" charset="0"/>
                      </a:rPr>
                      <m:t>𝑠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𝑝𝑙𝑎𝑦</m:t>
                            </m:r>
                          </m:sup>
                        </m:sSubSup>
                      </m:e>
                    </m:d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ko-KR" altLang="en-US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ahoma" panose="020B0604030504040204" pitchFamily="34" charset="0"/>
                      </a:rPr>
                      <m:t>𝜃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ko-KR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𝑠𝑢𝑝</m:t>
                        </m:r>
                      </m:sup>
                    </m:sSubSup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ko-KR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𝑟𝑒𝑞</m:t>
                        </m:r>
                      </m:sup>
                    </m:sSubSup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𝑏𝑢𝑓</m:t>
                            </m:r>
                          </m:sup>
                        </m:sSubSup>
                      </m:e>
                    </m:d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 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/>
                      </a:rPr>
                      <m:t>𝑓𝑜𝑟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/>
                      </a:rPr>
                      <m:t> ∀ 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𝑀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2857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i="1">
                        <a:solidFill>
                          <a:srgbClr val="000000"/>
                        </a:solidFill>
                        <a:latin typeface="Cambria Math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𝑏𝑤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𝑒𝑠𝑡</m:t>
                        </m:r>
                      </m:sup>
                    </m:sSubSup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, 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𝑀</m:t>
                    </m:r>
                  </m:oMath>
                </a14:m>
                <a:endParaRPr lang="en-US" altLang="ko-KR" i="1" dirty="0" smtClean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  <a:p>
                <a:pPr marL="2857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|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𝑁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|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𝑠𝑢𝑝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𝑟𝑒𝑞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𝑒𝑠𝑡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  <a:cs typeface="Tahoma" panose="020B0604030504040204" pitchFamily="34" charset="0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𝑀</m:t>
                    </m:r>
                  </m:oMath>
                </a14:m>
                <a:endPara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14" y="3324547"/>
                <a:ext cx="6111571" cy="1384610"/>
              </a:xfrm>
              <a:prstGeom prst="rect">
                <a:avLst/>
              </a:prstGeom>
              <a:blipFill rotWithShape="1">
                <a:blip r:embed="rId4"/>
                <a:stretch>
                  <a:fillRect l="-699" t="-5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9" name="표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7376960"/>
                  </p:ext>
                </p:extLst>
              </p:nvPr>
            </p:nvGraphicFramePr>
            <p:xfrm>
              <a:off x="6751084" y="375566"/>
              <a:ext cx="5217396" cy="55796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482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37257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24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24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AP</a:t>
                          </a:r>
                          <a:r>
                            <a:rPr lang="ko-KR" altLang="en-US" sz="1500" dirty="0" smtClean="0"/>
                            <a:t>의</a:t>
                          </a:r>
                          <a:r>
                            <a:rPr lang="en-US" altLang="ko-KR" sz="1500" dirty="0" smtClean="0"/>
                            <a:t> </a:t>
                          </a:r>
                          <a:r>
                            <a:rPr lang="ko-KR" altLang="en-US" sz="1500" dirty="0" smtClean="0"/>
                            <a:t>수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24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UE</a:t>
                          </a:r>
                          <a:r>
                            <a:rPr lang="ko-KR" altLang="en-US" sz="1500" dirty="0" smtClean="0"/>
                            <a:t>의 수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61054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500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5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5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: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𝑈𝐸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500" b="0" i="0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ko-KR" altLang="en-US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와</m:t>
                                          </m:r>
                                          <m:r>
                                            <a:rPr lang="en-US" altLang="ko-KR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𝐴𝑃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ko-KR" altLang="en-US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가</m:t>
                                          </m:r>
                                          <m:r>
                                            <a:rPr lang="en-US" altLang="ko-KR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ko-KR" altLang="en-US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연결되지</m:t>
                                          </m:r>
                                          <m:r>
                                            <a:rPr lang="en-US" altLang="ko-KR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ko-KR" altLang="en-US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않은</m:t>
                                          </m:r>
                                          <m:r>
                                            <a:rPr lang="en-US" altLang="ko-KR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ko-KR" altLang="en-US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경우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5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1: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𝑈𝐸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500" b="0" i="0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ko-KR" altLang="en-US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와</m:t>
                                          </m:r>
                                          <m:r>
                                            <a:rPr lang="en-US" altLang="ko-KR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𝐴𝑃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ko-KR" altLang="en-US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가</m:t>
                                          </m:r>
                                          <m:r>
                                            <a:rPr lang="en-US" altLang="ko-KR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ko-KR" altLang="en-US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연결</m:t>
                                          </m:r>
                                          <m:r>
                                            <a:rPr lang="ko-KR" altLang="en-US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된</m:t>
                                          </m:r>
                                          <m:r>
                                            <a:rPr lang="en-US" altLang="ko-KR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ko-KR" altLang="en-US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경우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5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870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i="0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500" b="0" i="0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ahoma" panose="020B0604030504040204" pitchFamily="34" charset="0"/>
                                </a:rPr>
                                <m:t>DN</m:t>
                              </m:r>
                              <m:r>
                                <a:rPr lang="ko-KR" altLang="en-US" sz="15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ahoma" panose="020B0604030504040204" pitchFamily="34" charset="0"/>
                                </a:rPr>
                                <m:t>에</m:t>
                              </m:r>
                              <m:r>
                                <a:rPr lang="en-US" altLang="ko-KR" sz="15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r>
                                <a:rPr lang="ko-KR" altLang="en-US" sz="15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ahoma" panose="020B0604030504040204" pitchFamily="34" charset="0"/>
                                </a:rPr>
                                <m:t>조절된</m:t>
                              </m:r>
                              <m:r>
                                <a:rPr lang="en-US" altLang="ko-KR" sz="15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sz="1500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Tahom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Tahoma" panose="020B0604030504040204" pitchFamily="34" charset="0"/>
                                        </a:rPr>
                                        <m:t>𝐴𝑃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Tahoma" panose="020B060403050404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ko-KR" altLang="en-US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에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ko-KR" altLang="en-US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연결된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500" b="0" i="0" baseline="0" dirty="0" smtClean="0">
                              <a:solidFill>
                                <a:schemeClr val="tx1"/>
                              </a:solidFill>
                            </a:rPr>
                            <a:t>의</a:t>
                          </a:r>
                          <a:r>
                            <a:rPr lang="en-US" altLang="ko-KR" sz="1500" b="0" i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500" b="0" i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endParaRPr lang="ko-KR" altLang="en-US" sz="15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550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𝑈𝐸</m:t>
                                    </m:r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ko-KR" altLang="en-US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가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 </m:t>
                                </m:r>
                                <m:r>
                                  <a:rPr lang="ko-KR" altLang="en-US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요청하는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500" b="0" i="0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Bitrate</m:t>
                                </m:r>
                              </m:oMath>
                            </m:oMathPara>
                          </a14:m>
                          <a:endParaRPr lang="ko-KR" altLang="en-US" sz="15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  <a:tr h="324938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=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𝐴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+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ko-KR" sz="1500" b="0" i="1" kern="0" dirty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SSIM</a:t>
                          </a:r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을 </a:t>
                          </a:r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를 통해 모델화한 함수 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9"/>
                      </a:ext>
                    </a:extLst>
                  </a:tr>
                  <a:tr h="35311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인덱스 </a:t>
                          </a:r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까지의 </a:t>
                          </a:r>
                          <a:r>
                            <a:rPr lang="ko-KR" altLang="en-US" sz="1500" b="0" smtClean="0">
                              <a:solidFill>
                                <a:schemeClr val="tx1"/>
                              </a:solidFill>
                            </a:rPr>
                            <a:t>세그먼트 크기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0"/>
                      </a:ext>
                    </a:extLst>
                  </a:tr>
                  <a:tr h="38483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𝑝𝑙𝑎𝑦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𝑈𝐸</m:t>
                                    </m:r>
                                  </m:e>
                                  <m:sub>
                                    <m:r>
                                      <a:rPr lang="en-US" altLang="ko-KR" sz="15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가</m:t>
                                </m:r>
                                <m:r>
                                  <a:rPr lang="en-US" altLang="ko-KR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현재까지</m:t>
                                </m:r>
                                <m:r>
                                  <a:rPr lang="en-US" altLang="ko-KR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재생하고</m:t>
                                </m:r>
                                <m:r>
                                  <a:rPr lang="en-US" altLang="ko-KR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있던</m:t>
                                </m:r>
                                <m:r>
                                  <a:rPr lang="en-US" altLang="ko-KR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인덱스들</m:t>
                                </m:r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8625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𝑏𝑢𝑓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𝑈𝐸</m:t>
                                    </m:r>
                                  </m:e>
                                  <m:sub>
                                    <m:r>
                                      <a:rPr lang="en-US" altLang="ko-KR" sz="15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가</m:t>
                                </m:r>
                                <m:r>
                                  <a:rPr lang="en-US" altLang="ko-KR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버퍼에</m:t>
                                </m:r>
                                <m:r>
                                  <a:rPr lang="en-US" altLang="ko-KR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저장한</m:t>
                                </m:r>
                                <m:r>
                                  <a:rPr lang="en-US" altLang="ko-KR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인덱스들</m:t>
                                </m:r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1"/>
                      </a:ext>
                    </a:extLst>
                  </a:tr>
                  <a:tr h="3249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Underflow</a:t>
                          </a:r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를 막기 위한 임계 값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2"/>
                      </a:ext>
                    </a:extLst>
                  </a:tr>
                  <a:tr h="35240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𝑈𝐸</m:t>
                                    </m:r>
                                  </m:e>
                                  <m:sub>
                                    <m:r>
                                      <a:rPr lang="en-US" altLang="ko-KR" sz="15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가</m:t>
                                </m:r>
                                <m:r>
                                  <a:rPr lang="en-US" altLang="ko-KR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요청하는</m:t>
                                </m:r>
                                <m:r>
                                  <a:rPr lang="en-US" altLang="ko-KR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세그먼트의</m:t>
                                </m:r>
                                <m:r>
                                  <a:rPr lang="en-US" altLang="ko-KR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시간적</m:t>
                                </m:r>
                                <m:r>
                                  <a:rPr lang="en-US" altLang="ko-KR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길이</m:t>
                                </m:r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316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𝑒𝑠𝑡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sz="1500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Tahom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Tahoma" panose="020B0604030504040204" pitchFamily="34" charset="0"/>
                                        </a:rPr>
                                        <m:t>𝐴𝑃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Tahoma" panose="020B060403050404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ko-KR" altLang="en-US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에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ko-KR" altLang="en-US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연결된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5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bandwidth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249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 smtClean="0"/>
                            <a:t>자원을 시간적</a:t>
                          </a:r>
                          <a:r>
                            <a:rPr lang="en-US" altLang="ko-KR" sz="1500" dirty="0" smtClean="0"/>
                            <a:t> </a:t>
                          </a:r>
                          <a:r>
                            <a:rPr lang="ko-KR" altLang="en-US" sz="1500" dirty="0" smtClean="0"/>
                            <a:t>관점에서 조절하기 위한 </a:t>
                          </a:r>
                          <a:r>
                            <a:rPr lang="en-US" altLang="ko-KR" sz="1500" dirty="0" smtClean="0"/>
                            <a:t>Time slot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9" name="표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7376960"/>
                  </p:ext>
                </p:extLst>
              </p:nvPr>
            </p:nvGraphicFramePr>
            <p:xfrm>
              <a:off x="6751084" y="375566"/>
              <a:ext cx="5217396" cy="55796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482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337257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324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24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AP</a:t>
                          </a:r>
                          <a:r>
                            <a:rPr lang="ko-KR" altLang="en-US" sz="1500" dirty="0" smtClean="0"/>
                            <a:t>의</a:t>
                          </a:r>
                          <a:r>
                            <a:rPr lang="en-US" altLang="ko-KR" sz="1500" dirty="0" smtClean="0"/>
                            <a:t> </a:t>
                          </a:r>
                          <a:r>
                            <a:rPr lang="ko-KR" altLang="en-US" sz="1500" dirty="0" smtClean="0"/>
                            <a:t>수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24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UE</a:t>
                          </a:r>
                          <a:r>
                            <a:rPr lang="ko-KR" altLang="en-US" sz="1500" dirty="0" smtClean="0"/>
                            <a:t>의 수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62973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57282" r="-182838" b="-642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54792" t="-157282" r="-181" b="-6427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5718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81915" r="-182838" b="-6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54792" t="-281915" r="-181" b="-6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  <a:tr h="35504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618966" r="-182838" b="-8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54792" t="-618966" r="-181" b="-8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8"/>
                      </a:ext>
                    </a:extLst>
                  </a:tr>
                  <a:tr h="3249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786792" r="-182838" b="-8622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SSIM</a:t>
                          </a:r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을 </a:t>
                          </a:r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를 통해 모델화한 함수 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9"/>
                      </a:ext>
                    </a:extLst>
                  </a:tr>
                  <a:tr h="3531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810345" r="-182838" b="-68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인덱스 </a:t>
                          </a:r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까지의 </a:t>
                          </a:r>
                          <a:r>
                            <a:rPr lang="ko-KR" altLang="en-US" sz="1500" b="0" smtClean="0">
                              <a:solidFill>
                                <a:schemeClr val="tx1"/>
                              </a:solidFill>
                            </a:rPr>
                            <a:t>세그먼트 크기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10"/>
                      </a:ext>
                    </a:extLst>
                  </a:tr>
                  <a:tr h="38483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838095" r="-182838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54792" t="-838095" r="-181" b="-5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3862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23438" r="-182838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54792" t="-923438" r="-181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11"/>
                      </a:ext>
                    </a:extLst>
                  </a:tr>
                  <a:tr h="3249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235849" r="-182838" b="-4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Underflow</a:t>
                          </a:r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를 막기 위한 임계 값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12"/>
                      </a:ext>
                    </a:extLst>
                  </a:tr>
                  <a:tr h="3524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220690" r="-182838" b="-27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54792" t="-1220690" r="-181" b="-27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6"/>
                      </a:ext>
                    </a:extLst>
                  </a:tr>
                  <a:tr h="3731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255738" r="-182838" b="-1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54792" t="-1255738" r="-181" b="-163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18889" r="-18283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 smtClean="0"/>
                            <a:t>자원을 시간적</a:t>
                          </a:r>
                          <a:r>
                            <a:rPr lang="en-US" altLang="ko-KR" sz="1500" dirty="0" smtClean="0"/>
                            <a:t> </a:t>
                          </a:r>
                          <a:r>
                            <a:rPr lang="ko-KR" altLang="en-US" sz="1500" dirty="0" smtClean="0"/>
                            <a:t>관점에서 조절하기 위한 </a:t>
                          </a:r>
                          <a:r>
                            <a:rPr lang="en-US" altLang="ko-KR" sz="1500" dirty="0" smtClean="0"/>
                            <a:t>Time slot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313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개체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546634"/>
              </p:ext>
            </p:extLst>
          </p:nvPr>
        </p:nvGraphicFramePr>
        <p:xfrm>
          <a:off x="5120320" y="5677070"/>
          <a:ext cx="175418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4" imgW="1117440" imgH="482400" progId="Equation.DSMT4">
                  <p:embed/>
                </p:oleObj>
              </mc:Choice>
              <mc:Fallback>
                <p:oleObj name="Equation" r:id="rId4" imgW="1117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20320" y="5677070"/>
                        <a:ext cx="1754188" cy="75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525684" y="0"/>
            <a:ext cx="10914475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 Slot</a:t>
            </a:r>
            <a:endParaRPr lang="ko-KR" altLang="en-US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229507" y="953861"/>
            <a:ext cx="11651344" cy="0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제목 1"/>
          <p:cNvSpPr txBox="1">
            <a:spLocks/>
          </p:cNvSpPr>
          <p:nvPr/>
        </p:nvSpPr>
        <p:spPr>
          <a:xfrm>
            <a:off x="6678835" y="0"/>
            <a:ext cx="5202016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05262" y="2362164"/>
            <a:ext cx="3940035" cy="3083812"/>
            <a:chOff x="828564" y="1336356"/>
            <a:chExt cx="3940035" cy="3083812"/>
          </a:xfrm>
        </p:grpSpPr>
        <p:grpSp>
          <p:nvGrpSpPr>
            <p:cNvPr id="12" name="그룹 11"/>
            <p:cNvGrpSpPr/>
            <p:nvPr/>
          </p:nvGrpSpPr>
          <p:grpSpPr>
            <a:xfrm>
              <a:off x="828564" y="1336356"/>
              <a:ext cx="3940035" cy="3083812"/>
              <a:chOff x="3203848" y="2636912"/>
              <a:chExt cx="3080212" cy="2410840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3203848" y="2636912"/>
                <a:ext cx="3080212" cy="2410840"/>
                <a:chOff x="1673478" y="1329974"/>
                <a:chExt cx="3789033" cy="2965625"/>
              </a:xfrm>
            </p:grpSpPr>
            <p:sp>
              <p:nvSpPr>
                <p:cNvPr id="15" name="타원 14"/>
                <p:cNvSpPr/>
                <p:nvPr/>
              </p:nvSpPr>
              <p:spPr>
                <a:xfrm>
                  <a:off x="1673478" y="2147656"/>
                  <a:ext cx="2147944" cy="2147943"/>
                </a:xfrm>
                <a:prstGeom prst="ellipse">
                  <a:avLst/>
                </a:prstGeom>
                <a:solidFill>
                  <a:srgbClr val="00B050">
                    <a:alpha val="20000"/>
                  </a:srgb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3314567" y="1329974"/>
                  <a:ext cx="2147944" cy="2147943"/>
                </a:xfrm>
                <a:prstGeom prst="ellipse">
                  <a:avLst/>
                </a:prstGeom>
                <a:solidFill>
                  <a:srgbClr val="00B050">
                    <a:alpha val="20000"/>
                  </a:srgb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pic>
              <p:nvPicPr>
                <p:cNvPr id="17" name="Picture 8" descr="C:\Users\dream\Desktop\ap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8431" y="3017450"/>
                  <a:ext cx="249502" cy="6199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8" descr="C:\Users\dream\Desktop\ap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92581" y="1988840"/>
                  <a:ext cx="249502" cy="6199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오른쪽 화살표 18"/>
                <p:cNvSpPr/>
                <p:nvPr/>
              </p:nvSpPr>
              <p:spPr>
                <a:xfrm rot="21069168">
                  <a:off x="2140488" y="3329303"/>
                  <a:ext cx="553787" cy="170104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0" name="오른쪽 화살표 19"/>
                <p:cNvSpPr/>
                <p:nvPr/>
              </p:nvSpPr>
              <p:spPr>
                <a:xfrm rot="15361692">
                  <a:off x="2706577" y="3790701"/>
                  <a:ext cx="553785" cy="170104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pic>
              <p:nvPicPr>
                <p:cNvPr id="21" name="Picture 3" descr="C:\Users\dream\Desktop\client.p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11072" y="3283832"/>
                  <a:ext cx="205466" cy="4006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3" descr="C:\Users\dream\Desktop\client.p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2860" y="3799280"/>
                  <a:ext cx="205466" cy="4006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3" descr="C:\Users\dream\Desktop\client.p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69615" y="2739245"/>
                  <a:ext cx="205466" cy="4006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오른쪽 화살표 23"/>
                <p:cNvSpPr/>
                <p:nvPr/>
              </p:nvSpPr>
              <p:spPr>
                <a:xfrm rot="9022588">
                  <a:off x="2958699" y="3116270"/>
                  <a:ext cx="553787" cy="170104"/>
                </a:xfrm>
                <a:prstGeom prst="rightArrow">
                  <a:avLst/>
                </a:prstGeom>
                <a:solidFill>
                  <a:srgbClr val="00B0F0">
                    <a:alpha val="30000"/>
                  </a:srgb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 bwMode="auto">
              <a:xfrm>
                <a:off x="4076910" y="3645872"/>
                <a:ext cx="349060" cy="46953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rgbClr val="FF0000"/>
                    </a:solidFill>
                  </a:rPr>
                  <a:t>?</a:t>
                </a:r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5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296" y="2555638"/>
              <a:ext cx="213654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오른쪽 화살표 25"/>
            <p:cNvSpPr/>
            <p:nvPr/>
          </p:nvSpPr>
          <p:spPr>
            <a:xfrm rot="3114468">
              <a:off x="1443753" y="2989427"/>
              <a:ext cx="575857" cy="17688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5146316" y="3930882"/>
            <a:ext cx="432048" cy="15841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78364" y="3714858"/>
            <a:ext cx="432048" cy="18002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10412" y="4146906"/>
            <a:ext cx="432048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6" name="직선 화살표 연결선 55"/>
          <p:cNvCxnSpPr/>
          <p:nvPr/>
        </p:nvCxnSpPr>
        <p:spPr bwMode="auto">
          <a:xfrm flipV="1">
            <a:off x="5146316" y="2706746"/>
            <a:ext cx="0" cy="28083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/>
          <p:cNvCxnSpPr/>
          <p:nvPr/>
        </p:nvCxnSpPr>
        <p:spPr bwMode="auto">
          <a:xfrm>
            <a:off x="5146316" y="5515058"/>
            <a:ext cx="576064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Box 60"/>
          <p:cNvSpPr txBox="1"/>
          <p:nvPr/>
        </p:nvSpPr>
        <p:spPr bwMode="auto">
          <a:xfrm>
            <a:off x="10915216" y="5401849"/>
            <a:ext cx="25519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</a:t>
            </a:r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 bwMode="auto">
          <a:xfrm>
            <a:off x="4909591" y="2280077"/>
            <a:ext cx="66877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byte</a:t>
            </a:r>
            <a:endParaRPr lang="ko-KR" altLang="en-US" sz="2000" dirty="0"/>
          </a:p>
        </p:txBody>
      </p:sp>
      <p:cxnSp>
        <p:nvCxnSpPr>
          <p:cNvPr id="63" name="직선 연결선 62"/>
          <p:cNvCxnSpPr/>
          <p:nvPr/>
        </p:nvCxnSpPr>
        <p:spPr bwMode="auto">
          <a:xfrm>
            <a:off x="6874508" y="2506691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직사각형 63"/>
          <p:cNvSpPr/>
          <p:nvPr/>
        </p:nvSpPr>
        <p:spPr>
          <a:xfrm>
            <a:off x="6874508" y="4235301"/>
            <a:ext cx="432047" cy="12961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306556" y="3066786"/>
            <a:ext cx="432047" cy="2464659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738604" y="3731245"/>
            <a:ext cx="398846" cy="180020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7" name="직선 연결선 66"/>
          <p:cNvCxnSpPr/>
          <p:nvPr/>
        </p:nvCxnSpPr>
        <p:spPr bwMode="auto">
          <a:xfrm>
            <a:off x="8635901" y="2506691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직사각형 67"/>
          <p:cNvSpPr/>
          <p:nvPr/>
        </p:nvSpPr>
        <p:spPr>
          <a:xfrm>
            <a:off x="8635900" y="4235301"/>
            <a:ext cx="432047" cy="12961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067949" y="4451325"/>
            <a:ext cx="423788" cy="108012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9499996" y="4163293"/>
            <a:ext cx="398845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1" name="직선 연결선 70"/>
          <p:cNvCxnSpPr/>
          <p:nvPr/>
        </p:nvCxnSpPr>
        <p:spPr bwMode="auto">
          <a:xfrm>
            <a:off x="10397293" y="2506691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꺾인 연결선 71"/>
          <p:cNvCxnSpPr/>
          <p:nvPr/>
        </p:nvCxnSpPr>
        <p:spPr bwMode="auto">
          <a:xfrm rot="10800000" flipV="1">
            <a:off x="10132861" y="2274698"/>
            <a:ext cx="1062127" cy="740702"/>
          </a:xfrm>
          <a:prstGeom prst="bentConnector2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7666596" y="2280077"/>
            <a:ext cx="30963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직사각형 73"/>
          <p:cNvSpPr/>
          <p:nvPr/>
        </p:nvSpPr>
        <p:spPr>
          <a:xfrm>
            <a:off x="9918728" y="3020779"/>
            <a:ext cx="451520" cy="2494279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5" name="직선 화살표 연결선 74"/>
          <p:cNvCxnSpPr/>
          <p:nvPr/>
        </p:nvCxnSpPr>
        <p:spPr bwMode="auto">
          <a:xfrm>
            <a:off x="8674708" y="5801959"/>
            <a:ext cx="172819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직선 화살표 연결선 75"/>
          <p:cNvCxnSpPr/>
          <p:nvPr/>
        </p:nvCxnSpPr>
        <p:spPr bwMode="auto">
          <a:xfrm flipH="1">
            <a:off x="8674708" y="5801959"/>
            <a:ext cx="172819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77" name="개체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14677"/>
              </p:ext>
            </p:extLst>
          </p:nvPr>
        </p:nvGraphicFramePr>
        <p:xfrm>
          <a:off x="9978691" y="5800709"/>
          <a:ext cx="2073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8" imgW="1218960" imgH="431640" progId="Equation.DSMT4">
                  <p:embed/>
                </p:oleObj>
              </mc:Choice>
              <mc:Fallback>
                <p:oleObj name="Equation" r:id="rId8" imgW="1218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78691" y="5800709"/>
                        <a:ext cx="207327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개체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074014"/>
              </p:ext>
            </p:extLst>
          </p:nvPr>
        </p:nvGraphicFramePr>
        <p:xfrm>
          <a:off x="9124616" y="5802297"/>
          <a:ext cx="7461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10" imgW="279360" imgH="253800" progId="Equation.DSMT4">
                  <p:embed/>
                </p:oleObj>
              </mc:Choice>
              <mc:Fallback>
                <p:oleObj name="Equation" r:id="rId10" imgW="279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24616" y="5802297"/>
                        <a:ext cx="746125" cy="67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7802"/>
              </p:ext>
            </p:extLst>
          </p:nvPr>
        </p:nvGraphicFramePr>
        <p:xfrm>
          <a:off x="7090531" y="1626238"/>
          <a:ext cx="465931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12" imgW="2108160" imgH="253800" progId="Equation.DSMT4">
                  <p:embed/>
                </p:oleObj>
              </mc:Choice>
              <mc:Fallback>
                <p:oleObj name="Equation" r:id="rId12" imgW="2108160" imgH="253800" progId="Equation.DSMT4">
                  <p:embed/>
                  <p:pic>
                    <p:nvPicPr>
                      <p:cNvPr id="0" name="개체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531" y="1626238"/>
                        <a:ext cx="465931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10017760" y="1615440"/>
            <a:ext cx="385140" cy="477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5524899" y="5625963"/>
            <a:ext cx="538977" cy="45719"/>
            <a:chOff x="2860408" y="3402694"/>
            <a:chExt cx="919503" cy="0"/>
          </a:xfrm>
        </p:grpSpPr>
        <p:cxnSp>
          <p:nvCxnSpPr>
            <p:cNvPr id="80" name="직선 화살표 연결선 79"/>
            <p:cNvCxnSpPr/>
            <p:nvPr/>
          </p:nvCxnSpPr>
          <p:spPr bwMode="auto">
            <a:xfrm flipV="1">
              <a:off x="2860408" y="3402694"/>
              <a:ext cx="919503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직선 화살표 연결선 80"/>
            <p:cNvCxnSpPr/>
            <p:nvPr/>
          </p:nvCxnSpPr>
          <p:spPr bwMode="auto">
            <a:xfrm flipH="1" flipV="1">
              <a:off x="2860408" y="3402694"/>
              <a:ext cx="919503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9" name="오른쪽 화살표 8"/>
          <p:cNvSpPr/>
          <p:nvPr/>
        </p:nvSpPr>
        <p:spPr>
          <a:xfrm>
            <a:off x="4391431" y="3850582"/>
            <a:ext cx="518160" cy="476606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51687</TotalTime>
  <Words>633</Words>
  <Application>Microsoft Office PowerPoint</Application>
  <PresentationFormat>사용자 지정</PresentationFormat>
  <Paragraphs>79</Paragraphs>
  <Slides>5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굴림</vt:lpstr>
      <vt:lpstr>Arial</vt:lpstr>
      <vt:lpstr>나눔바른고딕</vt:lpstr>
      <vt:lpstr>맑은 고딕</vt:lpstr>
      <vt:lpstr>Tahoma</vt:lpstr>
      <vt:lpstr>Cambria Math</vt:lpstr>
      <vt:lpstr>Wingdings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OpenWinnet++</dc:title>
  <dc:creator>AN</dc:creator>
  <cp:lastModifiedBy>jaejun ha</cp:lastModifiedBy>
  <cp:revision>409</cp:revision>
  <cp:lastPrinted>2017-10-13T01:06:58Z</cp:lastPrinted>
  <dcterms:created xsi:type="dcterms:W3CDTF">2016-01-28T05:54:29Z</dcterms:created>
  <dcterms:modified xsi:type="dcterms:W3CDTF">2018-09-13T10:36:24Z</dcterms:modified>
</cp:coreProperties>
</file>