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37" r:id="rId2"/>
    <p:sldId id="340" r:id="rId3"/>
    <p:sldId id="341" r:id="rId4"/>
    <p:sldId id="343" r:id="rId5"/>
  </p:sldIdLst>
  <p:sldSz cx="12192000" cy="6858000"/>
  <p:notesSz cx="6797675" cy="9928225"/>
  <p:embeddedFontLst>
    <p:embeddedFont>
      <p:font typeface="나눔바른고딕" panose="020B0600000101010101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Cambria Math" panose="02040503050406030204" pitchFamily="18" charset="0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7"/>
            <p14:sldId id="340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>
        <p:scale>
          <a:sx n="75" d="100"/>
          <a:sy n="75" d="100"/>
        </p:scale>
        <p:origin x="-9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5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9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hyperlink" Target="https://www.cisco.com/c/en/us/solutions/collateral/service-provider/visual-networking-index-vni/complete-white-paper-c11-481360.html" TargetMode="Externa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 소개서</a:t>
            </a:r>
            <a:endParaRPr lang="ko-KR" altLang="en-US" sz="4000" dirty="0">
              <a:solidFill>
                <a:srgbClr val="434B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689" y="1020858"/>
            <a:ext cx="5446193" cy="6100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MCNL(Media Computing &amp; Networking Laboratory)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송황준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미디어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(DASH, VR/AR, etc…)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네트워크 상에서 효율적으로 스트리밍하는 것을 연구하고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쪽에 관심이 많아 이 연구실에 지원하게 되었습니다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수행프로젝트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유무선 통합 네트워크에서 접속 방식에 독립적인 차세대 네트워킹 기술 개발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년도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유무선 통합 네트워크에서 접속 방식에 독립적인 차세대 네트워킹 기술 개발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년도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1661" y="1020858"/>
            <a:ext cx="5446193" cy="57061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학업내역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컴퓨터보안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네트워크이론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기계번역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멀티미디어네트워킹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컴퓨터그래픽스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컴퓨터공학세미나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컴퓨터공학세미나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박사논문연구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석사논문연구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공학논문작성법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중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다중 무선 환경에서의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적응형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스트리밍 최적화 기술 연구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5689" y="1020858"/>
            <a:ext cx="5446193" cy="88085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</a:rPr>
              <a:t>Cisco Visual Networking Index</a:t>
            </a:r>
            <a:r>
              <a:rPr lang="ko-KR" altLang="en-US" sz="1600" dirty="0">
                <a:latin typeface="맑은 고딕" panose="020B0503020000020004" pitchFamily="50" charset="-127"/>
              </a:rPr>
              <a:t>에 따르면 매년 비디오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트래픽이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증가하고 있습니다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</a:rPr>
              <a:t>배경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</a:rPr>
              <a:t>DASH(Dynamic Adaptive Streaming over HTTP)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클라이언트 네트워크 상황에 따라 비디오의 </a:t>
            </a:r>
            <a:r>
              <a:rPr lang="en-US" altLang="ko-KR" sz="1600" dirty="0">
                <a:latin typeface="맑은 고딕" panose="020B0503020000020004" pitchFamily="50" charset="-127"/>
              </a:rPr>
              <a:t>bitrate(</a:t>
            </a:r>
            <a:r>
              <a:rPr lang="ko-KR" altLang="en-US" sz="1600" dirty="0">
                <a:latin typeface="맑은 고딕" panose="020B0503020000020004" pitchFamily="50" charset="-127"/>
              </a:rPr>
              <a:t>비디오 품질과 관련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를 변경합니다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대표적인 예시로 </a:t>
            </a:r>
            <a:r>
              <a:rPr lang="en-US" altLang="ko-KR" sz="1600" dirty="0">
                <a:latin typeface="맑은 고딕" panose="020B0503020000020004" pitchFamily="50" charset="-127"/>
              </a:rPr>
              <a:t>YouTube</a:t>
            </a:r>
            <a:r>
              <a:rPr lang="ko-KR" altLang="en-US" sz="1600" dirty="0">
                <a:latin typeface="맑은 고딕" panose="020B0503020000020004" pitchFamily="50" charset="-127"/>
              </a:rPr>
              <a:t>가 있습니다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latin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-361484" y="3200263"/>
            <a:ext cx="9486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  <a:hlinkClick r:id="rId3"/>
              </a:rPr>
              <a:t>https://www.cisco.com/c/en/us/solutions/collateral/service-provider/visual-networking-index-vni/complete-white-paper-c11-481360.html</a:t>
            </a:r>
            <a:endParaRPr lang="en-US" altLang="ko-KR" sz="7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53" name="_x137956104" descr="DRW000027a83e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1" y="1551899"/>
            <a:ext cx="2300868" cy="16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_x139489616" descr="DRW000027a8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07" y="1551898"/>
            <a:ext cx="2300869" cy="16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-178597" y="3409585"/>
            <a:ext cx="5904294" cy="276999"/>
            <a:chOff x="-122320" y="3165964"/>
            <a:chExt cx="5904294" cy="276999"/>
          </a:xfrm>
        </p:grpSpPr>
        <p:sp>
          <p:nvSpPr>
            <p:cNvPr id="54" name="직사각형 53"/>
            <p:cNvSpPr/>
            <p:nvPr/>
          </p:nvSpPr>
          <p:spPr>
            <a:xfrm>
              <a:off x="-122320" y="3165964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&lt; Global IP traffic &gt;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613622" y="3165964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&lt; Elements of traffic &gt;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61661" y="1020858"/>
            <a:ext cx="5446193" cy="57061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</a:rPr>
              <a:t>DASH</a:t>
            </a:r>
            <a:r>
              <a:rPr lang="ko-KR" altLang="en-US" sz="2000" dirty="0">
                <a:latin typeface="맑은 고딕" panose="020B0503020000020004" pitchFamily="50" charset="-127"/>
              </a:rPr>
              <a:t>의 문제점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전체적인 네트워크 상황을 고려하지 않고 각 클라이언트 상황만 고려하여 </a:t>
            </a:r>
            <a:r>
              <a:rPr lang="en-US" altLang="ko-KR" sz="1600" dirty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>
                <a:latin typeface="맑은 고딕" panose="020B0503020000020004" pitchFamily="50" charset="-127"/>
              </a:rPr>
              <a:t>를 변경함으로써 전체적인 자원의 사용이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불공정해집니다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해결책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</a:rPr>
              <a:t>SDN(Software Defined Networking)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SDN</a:t>
            </a:r>
            <a:r>
              <a:rPr lang="ko-KR" altLang="en-US" sz="1600" dirty="0" smtClean="0"/>
              <a:t>을 사용하여 주기적으로 </a:t>
            </a:r>
            <a:r>
              <a:rPr lang="ko-KR" altLang="en-US" sz="1600" dirty="0"/>
              <a:t>전체적인 네트워크 상황을 </a:t>
            </a:r>
            <a:r>
              <a:rPr lang="ko-KR" altLang="en-US" sz="1600" dirty="0" smtClean="0"/>
              <a:t>관찰하고 자원 사용의 공정성을 고려하여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각 클라이언트의 </a:t>
            </a:r>
            <a:r>
              <a:rPr lang="en-US" altLang="ko-KR" sz="1600" dirty="0">
                <a:latin typeface="맑은 고딕" panose="020B0503020000020004" pitchFamily="50" charset="-127"/>
              </a:rPr>
              <a:t>bitrate</a:t>
            </a:r>
            <a:r>
              <a:rPr lang="ko-KR" altLang="en-US" sz="1600" dirty="0"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</a:rPr>
              <a:t>AP </a:t>
            </a:r>
            <a:r>
              <a:rPr lang="ko-KR" altLang="en-US" sz="1600" dirty="0">
                <a:latin typeface="맑은 고딕" panose="020B0503020000020004" pitchFamily="50" charset="-127"/>
              </a:rPr>
              <a:t>구성을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제어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합니다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465" y="3836395"/>
            <a:ext cx="747953" cy="5965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684" y="2867912"/>
            <a:ext cx="689004" cy="8647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227283">
            <a:off x="7602719" y="3951008"/>
            <a:ext cx="349939" cy="1146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688" y="3836395"/>
            <a:ext cx="747953" cy="5965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47302" y="2791268"/>
            <a:ext cx="1913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이상적인 경우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769410">
            <a:off x="6700043" y="3890332"/>
            <a:ext cx="349939" cy="11467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154330" y="4409196"/>
            <a:ext cx="3761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전체 자원을 고려하여 적절한 </a:t>
            </a:r>
            <a:r>
              <a: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bitrate</a:t>
            </a:r>
            <a:r>
              <a:rPr lang="ko-KR" altLang="en-US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4406" y="3435816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480p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15543" y="3470678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480p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942" y="3836395"/>
            <a:ext cx="747953" cy="59655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2161" y="2867912"/>
            <a:ext cx="689004" cy="8647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227283">
            <a:off x="10886196" y="3951008"/>
            <a:ext cx="349939" cy="11467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1165" y="3836395"/>
            <a:ext cx="747953" cy="59655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769410">
            <a:off x="9983520" y="3890332"/>
            <a:ext cx="349939" cy="11467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8900527" y="3456603"/>
            <a:ext cx="1313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1080p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616158" y="3474479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144p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55852" y="4378180"/>
            <a:ext cx="3045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특정 클라이언트가 </a:t>
            </a:r>
            <a:r>
              <a:rPr lang="ko-KR" altLang="en-US" sz="1200" u="sng" kern="0" dirty="0">
                <a:latin typeface="맑은 고딕" panose="020B0503020000020004" pitchFamily="50" charset="-127"/>
                <a:cs typeface="Tahoma" panose="020B0604030504040204" pitchFamily="34" charset="0"/>
              </a:rPr>
              <a:t>자원을 선점</a:t>
            </a:r>
            <a:endParaRPr lang="en-US" altLang="ko-KR" sz="1200" u="sng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06258" y="2765351"/>
            <a:ext cx="0" cy="18949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10288" y="2791268"/>
            <a:ext cx="1858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ko-KR" altLang="en-US" sz="1200" kern="0" dirty="0">
                <a:latin typeface="맑은 고딕" panose="020B0503020000020004" pitchFamily="50" charset="-127"/>
                <a:cs typeface="Tahoma" panose="020B0604030504040204" pitchFamily="34" charset="0"/>
              </a:rPr>
              <a:t>불공정한 경우</a:t>
            </a:r>
            <a:endParaRPr lang="en-US" altLang="ko-KR" sz="1200" kern="0" dirty="0">
              <a:latin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5689" y="1020858"/>
            <a:ext cx="5446193" cy="491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1661" y="1020858"/>
            <a:ext cx="6130339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</a:rPr>
              <a:t>동작 방식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요청합니다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 Agent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Proxy 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메시지를 가로 채고 요청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bitrate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합당한지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확인을 요청합니다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SDN Application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자원을 바탕으로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DQN Application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(bitrate, AP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DQN Application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받은 정보를 통해 해를 구하고 응답합니다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SDN Application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bitrate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답을 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바꾸는 것이 유리할 경우 클라이언트에게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변경을 요청합니다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 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조절된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bitrate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요청합니다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Media 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클라이언트에게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제공합니다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9" y="1562583"/>
            <a:ext cx="3578372" cy="261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74356"/>
              </p:ext>
            </p:extLst>
          </p:nvPr>
        </p:nvGraphicFramePr>
        <p:xfrm>
          <a:off x="194782" y="4272262"/>
          <a:ext cx="5642375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634"/>
                <a:gridCol w="40217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SDN</a:t>
                      </a:r>
                      <a:r>
                        <a:rPr lang="en-US" altLang="ko-KR" sz="1200" b="1" baseline="0" dirty="0" smtClean="0"/>
                        <a:t> Application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AP Agent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들로부터 주기적으로 자원 정보를 수집하고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DQN Application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에서 구한 해답을 통해 시스템을 제어합니다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DQN</a:t>
                      </a:r>
                      <a:r>
                        <a:rPr lang="en-US" altLang="ko-KR" sz="1200" b="1" baseline="0" dirty="0" smtClean="0"/>
                        <a:t> Application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자원 정보를 받고 클라이언트들의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bitrate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구성에 대한 해답을 구합니다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Media Server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미디어 파일과 이에 대한 정보 파일 제공합니다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AP Agent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주기적으로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SDN Application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에게 자원 정보를 제공합니다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또한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, Proxy Server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를 통해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HTTP request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메시지를 수정하여 클라이언트의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bitrate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를 조절합니다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DASH Client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SDN Application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에 제어 받는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DASH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</a:rPr>
                        <a:t>서비스를 사용합니다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62" y="1512724"/>
            <a:ext cx="4949190" cy="27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7197" y="4341907"/>
            <a:ext cx="1117763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lvl="1" algn="just">
              <a:lnSpc>
                <a:spcPct val="12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lvl="1" algn="just">
              <a:lnSpc>
                <a:spcPct val="12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061661" y="1020858"/>
            <a:ext cx="5446193" cy="614937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latin typeface="맑은 고딕" panose="020B0503020000020004" pitchFamily="50" charset="-127"/>
              </a:rPr>
              <a:t>문제 접근</a:t>
            </a:r>
            <a:endParaRPr lang="en-US" altLang="ko-KR" sz="4800" dirty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주어진 문제는 </a:t>
            </a:r>
            <a:r>
              <a:rPr lang="en-US" altLang="ko-KR" sz="1600" dirty="0" smtClean="0"/>
              <a:t>AP</a:t>
            </a:r>
            <a:r>
              <a:rPr lang="ko-KR" altLang="en-US" sz="1600" dirty="0" smtClean="0"/>
              <a:t>에 적절하게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들을 연결하고 </a:t>
            </a:r>
            <a:r>
              <a:rPr lang="en-US" altLang="ko-KR" sz="1600" dirty="0" smtClean="0"/>
              <a:t>bitrate</a:t>
            </a:r>
            <a:r>
              <a:rPr lang="ko-KR" altLang="en-US" sz="1600" dirty="0" smtClean="0"/>
              <a:t>를 결정함으로써 </a:t>
            </a:r>
            <a:r>
              <a:rPr lang="en-US" altLang="ko-KR" sz="1600" dirty="0" smtClean="0"/>
              <a:t>Multiple Knapsack </a:t>
            </a:r>
            <a:r>
              <a:rPr lang="ko-KR" altLang="en-US" sz="1600" dirty="0" smtClean="0"/>
              <a:t>문제로 해석 될 수 있습니다</a:t>
            </a:r>
            <a:r>
              <a:rPr lang="en-US" altLang="ko-KR" sz="1600" dirty="0" smtClean="0"/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/>
              <a:t>Multiple Knapsack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Problem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의 해결책</a:t>
            </a:r>
            <a:endParaRPr lang="en-US" altLang="ko-KR" sz="2400" dirty="0">
              <a:latin typeface="맑은 고딕" panose="020B0503020000020004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수가 늘어나면 시간 복잡도가 지수적으로 늘어납니다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해결하기 위해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Greedy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Optimal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(Branch and Bounce)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성능과 시간을 낼 수 있는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DQN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맑은 고딕" panose="020B0503020000020004" pitchFamily="50" charset="-127"/>
              </a:rPr>
              <a:t>진행 및 향후 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계획</a:t>
            </a:r>
            <a:endParaRPr lang="en-US" altLang="ko-KR" sz="1600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Greedy, Branch </a:t>
            </a:r>
            <a:r>
              <a:rPr lang="en-US" altLang="ko-KR" sz="1600" dirty="0"/>
              <a:t>and Bound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DASH </a:t>
            </a:r>
            <a:r>
              <a:rPr lang="ko-KR" altLang="en-US" sz="1600" dirty="0"/>
              <a:t>등 여러 </a:t>
            </a:r>
            <a:r>
              <a:rPr lang="ko-KR" altLang="en-US" sz="1600" dirty="0" smtClean="0"/>
              <a:t>알고리</a:t>
            </a:r>
            <a:r>
              <a:rPr lang="ko-KR" altLang="en-US" sz="1600" dirty="0"/>
              <a:t>즘</a:t>
            </a:r>
            <a:r>
              <a:rPr lang="ko-KR" altLang="en-US" sz="1600" dirty="0" smtClean="0"/>
              <a:t>과 </a:t>
            </a:r>
            <a:r>
              <a:rPr lang="ko-KR" altLang="en-US" sz="1600" dirty="0"/>
              <a:t>성능 </a:t>
            </a:r>
            <a:r>
              <a:rPr lang="ko-KR" altLang="en-US" sz="1600" dirty="0" smtClean="0"/>
              <a:t>비교를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진행하고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25689" y="1020858"/>
                <a:ext cx="5446193" cy="329115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2400" dirty="0" smtClean="0">
                    <a:latin typeface="맑은 고딕" panose="020B0503020000020004" pitchFamily="50" charset="-127"/>
                  </a:rPr>
                  <a:t>Formulation</a:t>
                </a:r>
                <a:endParaRPr lang="en-US" altLang="ko-KR" sz="3600" dirty="0">
                  <a:latin typeface="맑은 고딕" panose="020B0503020000020004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SDN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Application</a:t>
                </a:r>
                <a:r>
                  <a:rPr lang="ko-KR" altLang="en-US" sz="1600" dirty="0"/>
                  <a:t>을 통해 </a:t>
                </a:r>
                <a:r>
                  <a:rPr lang="en-US" altLang="ko-KR" sz="1600" dirty="0"/>
                  <a:t>DASH Client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AP </a:t>
                </a:r>
                <a:r>
                  <a:rPr lang="ko-KR" altLang="en-US" sz="1600" dirty="0"/>
                  <a:t>구성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을</a:t>
                </a: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제어합니다</a:t>
                </a:r>
                <a:r>
                  <a:rPr lang="en-US" altLang="ko-KR" sz="1600" dirty="0" smtClean="0"/>
                  <a:t>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클라이언트들이 </a:t>
                </a:r>
                <a:r>
                  <a:rPr lang="ko-KR" altLang="en-US" sz="1600" dirty="0"/>
                  <a:t>요청하는 </a:t>
                </a:r>
                <a:r>
                  <a:rPr lang="en-US" altLang="ko-KR" sz="1600" dirty="0"/>
                  <a:t>bitrate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600" dirty="0"/>
                  <a:t>) </a:t>
                </a:r>
                <a:r>
                  <a:rPr lang="ko-KR" altLang="en-US" sz="1600" dirty="0"/>
                  <a:t>로 인한 화질</a:t>
                </a:r>
                <a:r>
                  <a:rPr lang="en-US" altLang="ko-KR" sz="1600" dirty="0"/>
                  <a:t>(</a:t>
                </a:r>
                <a:r>
                  <a:rPr lang="en-US" altLang="ko-KR" sz="1600" i="1" dirty="0"/>
                  <a:t>PSNR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 smtClean="0"/>
                  <a:t>SDN</a:t>
                </a:r>
                <a:r>
                  <a:rPr lang="ko-KR" altLang="en-US" sz="1600" dirty="0" smtClean="0"/>
                  <a:t>을 통해 제어되는 </a:t>
                </a:r>
                <a:r>
                  <a:rPr lang="en-US" altLang="ko-KR" sz="1600" dirty="0"/>
                  <a:t>bitrate</a:t>
                </a:r>
                <a:r>
                  <a:rPr lang="ko-KR" altLang="en-US" sz="1600" dirty="0"/>
                  <a:t>로 인한 화질의 차를 </a:t>
                </a:r>
                <a:r>
                  <a:rPr lang="ko-KR" altLang="en-US" sz="1600" dirty="0" smtClean="0"/>
                  <a:t>최소화합니다</a:t>
                </a:r>
                <a:r>
                  <a:rPr lang="en-US" altLang="ko-KR" sz="1600" dirty="0" smtClean="0"/>
                  <a:t>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제어되는 </a:t>
                </a:r>
                <a:r>
                  <a:rPr lang="en-US" altLang="ko-KR" sz="1600" dirty="0" smtClean="0"/>
                  <a:t>bitrate</a:t>
                </a:r>
                <a:r>
                  <a:rPr lang="ko-KR" altLang="en-US" sz="1600" dirty="0" smtClean="0"/>
                  <a:t>의 경우 이용 가능한 대역폭을 넘지 않도록 조절합니다</a:t>
                </a:r>
                <a:r>
                  <a:rPr lang="en-US" altLang="ko-KR" sz="1600" dirty="0" smtClean="0"/>
                  <a:t>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시간의 관점에서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AP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연결 가능한 클라이언트 수를 제어 합니다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9" y="1020858"/>
                <a:ext cx="5446193" cy="3291157"/>
              </a:xfrm>
              <a:prstGeom prst="rect">
                <a:avLst/>
              </a:prstGeom>
              <a:blipFill rotWithShape="1">
                <a:blip r:embed="rId3"/>
                <a:stretch>
                  <a:fillRect l="-1792" t="-556" r="-560" b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맑은 고딕" panose="020B0503020000020004" pitchFamily="50" charset="-127"/>
              </a:rPr>
              <a:t>연구</a:t>
            </a:r>
            <a:endParaRPr lang="ko-KR" altLang="en-US" sz="4000" dirty="0">
              <a:solidFill>
                <a:srgbClr val="434B56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517847"/>
                  </p:ext>
                </p:extLst>
              </p:nvPr>
            </p:nvGraphicFramePr>
            <p:xfrm>
              <a:off x="118514" y="4554891"/>
              <a:ext cx="5977939" cy="209285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7340">
                      <a:extLst>
                        <a:ext uri="{9D8B030D-6E8A-4147-A177-3AD203B41FA5}">
                          <a16:colId xmlns:a16="http://schemas.microsoft.com/office/drawing/2014/main" xmlns="" val="3116493578"/>
                        </a:ext>
                      </a:extLst>
                    </a:gridCol>
                    <a:gridCol w="4800599">
                      <a:extLst>
                        <a:ext uri="{9D8B030D-6E8A-4147-A177-3AD203B41FA5}">
                          <a16:colId xmlns:a16="http://schemas.microsoft.com/office/drawing/2014/main" xmlns="" val="1209495994"/>
                        </a:ext>
                      </a:extLst>
                    </a:gridCol>
                  </a:tblGrid>
                  <a:tr h="359998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i="1" kern="100" smtClean="0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606856213"/>
                      </a:ext>
                    </a:extLst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smtClean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mtClean="0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∙(</m:t>
                                      </m:r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𝑃𝑆𝑁𝑅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𝑟𝑒𝑞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0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𝑃𝑆𝑁𝑅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𝑠𝑒𝑟𝑣𝑖𝑐𝑒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2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sz="1200" kern="1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𝑃𝑁𝑆𝑅</m:t>
                              </m:r>
                              <m:d>
                                <m:d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000" kern="10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89004246"/>
                      </a:ext>
                    </a:extLst>
                  </a:tr>
                  <a:tr h="312516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굴림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𝑖</m:t>
                                    </m:r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,</m:t>
                                    </m:r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ko-KR" altLang="ko-KR" sz="1200" i="1" kern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굴림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, 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𝑓𝑜𝑟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굴림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𝑖</m:t>
                                    </m:r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,</m:t>
                                    </m:r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바탕"/>
                                        <a:cs typeface="굴림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∈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𝑀𝑃𝐷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, ∀ 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𝑖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∈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바탕"/>
                                    <a:cs typeface="굴림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  <a:ea typeface="맑은 고딕"/>
                              <a:cs typeface="Times New Roman"/>
                            </a:rPr>
                            <a:t>and</a:t>
                          </a:r>
                          <a:r>
                            <a:rPr lang="en-US" sz="1400" kern="0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  <a:ea typeface="맑은 고딕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굴림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𝑖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|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𝑁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굴림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굴림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바탕"/>
                                          <a:cs typeface="굴림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굴림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바탕"/>
                                          <a:cs typeface="굴림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굴림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200" i="1" kern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굴림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바탕"/>
                                              <a:cs typeface="굴림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바탕"/>
                                      <a:cs typeface="굴림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굴림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바탕"/>
                                          <a:cs typeface="굴림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바탕"/>
                                          <a:cs typeface="굴림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,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𝑓𝑜𝑟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 ∀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𝑗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바탕"/>
                                  <a:cs typeface="굴림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517847"/>
                  </p:ext>
                </p:extLst>
              </p:nvPr>
            </p:nvGraphicFramePr>
            <p:xfrm>
              <a:off x="118514" y="4554891"/>
              <a:ext cx="5977939" cy="209285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73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16493578"/>
                        </a:ext>
                      </a:extLst>
                    </a:gridCol>
                    <a:gridCol w="480059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09495994"/>
                        </a:ext>
                      </a:extLst>
                    </a:gridCol>
                  </a:tblGrid>
                  <a:tr h="359998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4492" r="-127" b="-540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06856213"/>
                      </a:ext>
                    </a:extLst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smtClean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4492" t="-51304" r="-127" b="-17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9004246"/>
                      </a:ext>
                    </a:extLst>
                  </a:tr>
                  <a:tr h="331597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4492" t="-316364" r="-127" b="-270909"/>
                          </a:stretch>
                        </a:blipFill>
                      </a:tcPr>
                    </a:tc>
                  </a:tr>
                  <a:tr h="70063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4492" t="-199130" r="-127" b="-295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9" name="그룹 38"/>
          <p:cNvGrpSpPr/>
          <p:nvPr/>
        </p:nvGrpSpPr>
        <p:grpSpPr>
          <a:xfrm>
            <a:off x="6349068" y="2481148"/>
            <a:ext cx="2989492" cy="1585473"/>
            <a:chOff x="4388519" y="1494484"/>
            <a:chExt cx="4532652" cy="2500068"/>
          </a:xfrm>
        </p:grpSpPr>
        <p:sp>
          <p:nvSpPr>
            <p:cNvPr id="42" name="직사각형 41"/>
            <p:cNvSpPr/>
            <p:nvPr/>
          </p:nvSpPr>
          <p:spPr>
            <a:xfrm>
              <a:off x="4645693" y="3606296"/>
              <a:ext cx="4033968" cy="388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&lt;</a:t>
              </a:r>
              <a:r>
                <a:rPr lang="ko-KR" altLang="en-US" sz="1000" dirty="0"/>
                <a:t>https://ko.wikipedia.org/wiki</a:t>
              </a:r>
              <a:r>
                <a:rPr lang="en-US" altLang="ko-KR" sz="1000" dirty="0"/>
                <a:t>/</a:t>
              </a:r>
              <a:r>
                <a:rPr lang="ko-KR" altLang="en-US" sz="1000" dirty="0" err="1"/>
                <a:t>배낭_문제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388519" y="1494484"/>
              <a:ext cx="4532652" cy="2111811"/>
              <a:chOff x="4600357" y="1017317"/>
              <a:chExt cx="4532652" cy="2111811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3409" y="1972819"/>
                <a:ext cx="609600" cy="419100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6683" y="1195623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9368" y="1923302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3953" y="1916578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2080" y="1017317"/>
                <a:ext cx="809625" cy="542925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3075" y="1113609"/>
                <a:ext cx="742950" cy="55245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0357" y="2074322"/>
                <a:ext cx="514350" cy="36195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5791" y="2690978"/>
                <a:ext cx="771525" cy="438150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45372"/>
              </p:ext>
            </p:extLst>
          </p:nvPr>
        </p:nvGraphicFramePr>
        <p:xfrm>
          <a:off x="9672272" y="2493416"/>
          <a:ext cx="1839007" cy="151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98">
                  <a:extLst>
                    <a:ext uri="{9D8B030D-6E8A-4147-A177-3AD203B41FA5}">
                      <a16:colId xmlns:a16="http://schemas.microsoft.com/office/drawing/2014/main" xmlns="" val="2121553375"/>
                    </a:ext>
                  </a:extLst>
                </a:gridCol>
                <a:gridCol w="863609">
                  <a:extLst>
                    <a:ext uri="{9D8B030D-6E8A-4147-A177-3AD203B41FA5}">
                      <a16:colId xmlns:a16="http://schemas.microsoft.com/office/drawing/2014/main" xmlns="" val="1987286191"/>
                    </a:ext>
                  </a:extLst>
                </a:gridCol>
              </a:tblGrid>
              <a:tr h="303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MKP</a:t>
                      </a:r>
                      <a:endParaRPr lang="ko-KR" altLang="en-US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연구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9021567"/>
                  </a:ext>
                </a:extLst>
              </a:tr>
              <a:tr h="303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04039748"/>
                  </a:ext>
                </a:extLst>
              </a:tr>
              <a:tr h="303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Client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13191570"/>
                  </a:ext>
                </a:extLst>
              </a:tr>
              <a:tr h="303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PSNR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13386325"/>
                  </a:ext>
                </a:extLst>
              </a:tr>
              <a:tr h="303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616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52057</TotalTime>
  <Words>771</Words>
  <Application>Microsoft Office PowerPoint</Application>
  <PresentationFormat>사용자 지정</PresentationFormat>
  <Paragraphs>147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Arial</vt:lpstr>
      <vt:lpstr>나눔바른고딕</vt:lpstr>
      <vt:lpstr>바탕</vt:lpstr>
      <vt:lpstr>맑은 고딕</vt:lpstr>
      <vt:lpstr>Tahoma</vt:lpstr>
      <vt:lpstr>Times New Roman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jaejun ha</cp:lastModifiedBy>
  <cp:revision>660</cp:revision>
  <cp:lastPrinted>2017-10-13T01:06:58Z</cp:lastPrinted>
  <dcterms:created xsi:type="dcterms:W3CDTF">2016-01-28T05:54:29Z</dcterms:created>
  <dcterms:modified xsi:type="dcterms:W3CDTF">2019-09-16T05:09:30Z</dcterms:modified>
</cp:coreProperties>
</file>