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5"/>
  </p:notesMasterIdLst>
  <p:handoutMasterIdLst>
    <p:handoutMasterId r:id="rId16"/>
  </p:handoutMasterIdLst>
  <p:sldIdLst>
    <p:sldId id="1252" r:id="rId2"/>
    <p:sldId id="1251" r:id="rId3"/>
    <p:sldId id="1244" r:id="rId4"/>
    <p:sldId id="1240" r:id="rId5"/>
    <p:sldId id="1241" r:id="rId6"/>
    <p:sldId id="1253" r:id="rId7"/>
    <p:sldId id="1247" r:id="rId8"/>
    <p:sldId id="1248" r:id="rId9"/>
    <p:sldId id="1254" r:id="rId10"/>
    <p:sldId id="1250" r:id="rId11"/>
    <p:sldId id="1255" r:id="rId12"/>
    <p:sldId id="1235" r:id="rId13"/>
    <p:sldId id="1239" r:id="rId1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ABAB"/>
    <a:srgbClr val="C48000"/>
    <a:srgbClr val="FFE48F"/>
    <a:srgbClr val="FFAFAF"/>
    <a:srgbClr val="F1F1F1"/>
    <a:srgbClr val="79DCFF"/>
    <a:srgbClr val="0099FF"/>
    <a:srgbClr val="00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2045" autoAdjust="0"/>
  </p:normalViewPr>
  <p:slideViewPr>
    <p:cSldViewPr>
      <p:cViewPr varScale="1">
        <p:scale>
          <a:sx n="80" d="100"/>
          <a:sy n="80" d="100"/>
        </p:scale>
        <p:origin x="-1675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발표 시작하겠습니다</a:t>
            </a:r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전체적인 알고리즘 구조는 이렇다</a:t>
                </a:r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5228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바깥쪽은 </a:t>
                </a:r>
                <a:r>
                  <a:rPr lang="en-US" altLang="ko-KR" sz="1200" i="1" dirty="0" smtClean="0">
                    <a:solidFill>
                      <a:srgbClr val="FF0000"/>
                    </a:solidFill>
                  </a:rPr>
                  <a:t>λ</a:t>
                </a:r>
                <a:r>
                  <a:rPr lang="ko-KR" altLang="en-US" sz="1200" i="0" dirty="0" smtClean="0">
                    <a:solidFill>
                      <a:srgbClr val="FF0000"/>
                    </a:solidFill>
                  </a:rPr>
                  <a:t>를 조절</a:t>
                </a:r>
                <a:endParaRPr lang="en-US" altLang="ko-KR" sz="1200" i="0" dirty="0" smtClean="0">
                  <a:solidFill>
                    <a:srgbClr val="FF0000"/>
                  </a:solidFill>
                </a:endParaRPr>
              </a:p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i="0" dirty="0" smtClean="0">
                    <a:solidFill>
                      <a:srgbClr val="FF0000"/>
                    </a:solidFill>
                  </a:rPr>
                  <a:t>안쪽은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1200" i="0" dirty="0" smtClean="0">
                    <a:solidFill>
                      <a:srgbClr val="FF0000"/>
                    </a:solidFill>
                  </a:rPr>
                  <a:t>를 조절</a:t>
                </a:r>
              </a:p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2323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i="1" dirty="0" smtClean="0">
                    <a:solidFill>
                      <a:srgbClr val="FF0000"/>
                    </a:solidFill>
                  </a:rPr>
                  <a:t>λ</a:t>
                </a:r>
                <a:r>
                  <a:rPr lang="ko-KR" altLang="en-US" sz="1200" i="0" dirty="0" smtClean="0">
                    <a:solidFill>
                      <a:srgbClr val="FF0000"/>
                    </a:solidFill>
                  </a:rPr>
                  <a:t>를 안쪽에서 조절하게 되면 종료 조건을 자주 검사하게 되는데</a:t>
                </a:r>
                <a:endParaRPr lang="en-US" altLang="ko-KR" sz="1200" i="0" dirty="0" smtClean="0">
                  <a:solidFill>
                    <a:srgbClr val="FF0000"/>
                  </a:solidFill>
                </a:endParaRPr>
              </a:p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i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컴퓨터에서 </a:t>
                </a:r>
                <a:r>
                  <a:rPr lang="en-US" altLang="ko-KR" sz="1200" i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if </a:t>
                </a:r>
                <a:r>
                  <a:rPr lang="ko-KR" altLang="en-US" sz="1200" i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문은 알고리즘에서 시간을 많이 잡아먹는다</a:t>
                </a:r>
                <a:endParaRPr lang="en-US" altLang="ko-KR" sz="1200" i="0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i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그 예로 코드 최적화를 할 때 </a:t>
                </a:r>
                <a:r>
                  <a:rPr lang="en-US" altLang="ko-KR" sz="1200" i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for</a:t>
                </a:r>
                <a:r>
                  <a:rPr lang="ko-KR" altLang="en-US" sz="1200" i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문에서 조건 검사를 최소화 하기 위해 풀어쓰기도 한다</a:t>
                </a:r>
                <a:r>
                  <a:rPr lang="en-US" altLang="ko-KR" sz="1200" i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.</a:t>
                </a:r>
                <a:r>
                  <a:rPr lang="ko-KR" altLang="en-US" sz="1200" i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endParaRPr lang="ko-KR" altLang="en-US" sz="1200" i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888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어제 말씀 드린 환욱이 알고리즘 람다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개로 고려해서 수정했다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0468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1200" i="0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ko-KR" altLang="en-US" sz="1200" i="0" dirty="0" smtClean="0">
                    <a:solidFill>
                      <a:srgbClr val="FF0000"/>
                    </a:solidFill>
                  </a:rPr>
                  <a:t>조절을</a:t>
                </a:r>
                <a:r>
                  <a:rPr lang="en-US" altLang="ko-KR" sz="1200" i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200" i="0" dirty="0" smtClean="0">
                    <a:solidFill>
                      <a:srgbClr val="FF0000"/>
                    </a:solidFill>
                  </a:rPr>
                  <a:t>최대한 </a:t>
                </a:r>
                <a:r>
                  <a:rPr lang="en-US" altLang="ko-KR" sz="1200" i="0" dirty="0" smtClean="0">
                    <a:solidFill>
                      <a:srgbClr val="FF0000"/>
                    </a:solidFill>
                  </a:rPr>
                  <a:t>full search </a:t>
                </a:r>
                <a:r>
                  <a:rPr lang="ko-KR" altLang="en-US" sz="1200" i="0" dirty="0" smtClean="0">
                    <a:solidFill>
                      <a:srgbClr val="FF0000"/>
                    </a:solidFill>
                  </a:rPr>
                  <a:t>비슷하게 해야 함</a:t>
                </a:r>
                <a:endParaRPr lang="ko-KR" altLang="en-US" sz="1200" i="0" dirty="0" smtClean="0">
                  <a:solidFill>
                    <a:srgbClr val="FF0000"/>
                  </a:solidFill>
                </a:endParaRPr>
              </a:p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2323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6588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50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/>
              <a:t>Research</a:t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2400" dirty="0">
                <a:solidFill>
                  <a:schemeClr val="tx1"/>
                </a:solidFill>
                <a:effectLst/>
              </a:rPr>
              <a:t>Jae Jun Ha</a:t>
            </a:r>
            <a:br>
              <a:rPr lang="en-US" altLang="ko-KR" sz="2400" dirty="0">
                <a:solidFill>
                  <a:schemeClr val="tx1"/>
                </a:solidFill>
                <a:effectLst/>
              </a:rPr>
            </a:br>
            <a: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POSTCH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2020-01-21</a:t>
            </a:r>
            <a:endParaRPr lang="ko-KR" altLang="en-US" sz="3600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0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E8BFF22-D990-4F51-B947-CAF4A8D16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988840"/>
            <a:ext cx="8229600" cy="5184775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/>
              <a:t>Single:	</a:t>
            </a:r>
            <a:r>
              <a:rPr lang="en-US" altLang="ko-KR" sz="2000" dirty="0" smtClean="0"/>
              <a:t>39.49</a:t>
            </a:r>
            <a:endParaRPr lang="en-US" altLang="ko-KR" sz="2000" dirty="0"/>
          </a:p>
          <a:p>
            <a:pPr lvl="1"/>
            <a:r>
              <a:rPr lang="en-US" altLang="ko-KR" sz="1600" dirty="0"/>
              <a:t>AP1:	</a:t>
            </a:r>
            <a:r>
              <a:rPr lang="en-US" altLang="ko-KR" sz="1600" dirty="0" smtClean="0"/>
              <a:t>UE2 </a:t>
            </a:r>
            <a:r>
              <a:rPr lang="en-US" altLang="ko-KR" sz="1600" dirty="0"/>
              <a:t>(900kbps), </a:t>
            </a:r>
            <a:r>
              <a:rPr lang="en-US" altLang="ko-KR" sz="1600" dirty="0" smtClean="0"/>
              <a:t>UE3 </a:t>
            </a:r>
            <a:r>
              <a:rPr lang="en-US" altLang="ko-KR" sz="1600" dirty="0"/>
              <a:t>(900kbps), </a:t>
            </a:r>
            <a:r>
              <a:rPr lang="en-US" altLang="ko-KR" sz="1600" dirty="0" smtClean="0"/>
              <a:t>UE4 </a:t>
            </a:r>
            <a:r>
              <a:rPr lang="en-US" altLang="ko-KR" sz="1600" dirty="0"/>
              <a:t>(900kbps), </a:t>
            </a:r>
            <a:r>
              <a:rPr lang="en-US" altLang="ko-KR" sz="1600" dirty="0" smtClean="0"/>
              <a:t>UE5 </a:t>
            </a:r>
            <a:r>
              <a:rPr lang="en-US" altLang="ko-KR" sz="1600" dirty="0"/>
              <a:t>(900kbps),</a:t>
            </a:r>
          </a:p>
          <a:p>
            <a:pPr lvl="1"/>
            <a:r>
              <a:rPr lang="en-US" altLang="ko-KR" sz="1600" dirty="0"/>
              <a:t>AP2:	</a:t>
            </a:r>
            <a:r>
              <a:rPr lang="en-US" altLang="ko-KR" sz="1600" dirty="0" smtClean="0"/>
              <a:t>UE1 </a:t>
            </a:r>
            <a:r>
              <a:rPr lang="en-US" altLang="ko-KR" sz="1600" dirty="0"/>
              <a:t>(4000kbps)</a:t>
            </a:r>
          </a:p>
          <a:p>
            <a:r>
              <a:rPr lang="en-US" altLang="ko-KR" sz="2000" dirty="0"/>
              <a:t>Multi:		</a:t>
            </a:r>
            <a:r>
              <a:rPr lang="en-US" altLang="ko-KR" sz="2000" dirty="0" smtClean="0"/>
              <a:t>40.29</a:t>
            </a:r>
            <a:endParaRPr lang="en-US" altLang="ko-KR" sz="2000" dirty="0"/>
          </a:p>
          <a:p>
            <a:pPr lvl="1"/>
            <a:r>
              <a:rPr lang="en-US" altLang="ko-KR" sz="1600" dirty="0"/>
              <a:t>UE1:	</a:t>
            </a:r>
            <a:r>
              <a:rPr lang="en-US" altLang="ko-KR" sz="1600" dirty="0" smtClean="0"/>
              <a:t>(2000kbps</a:t>
            </a:r>
            <a:r>
              <a:rPr lang="en-US" altLang="ko-KR" sz="1600" dirty="0"/>
              <a:t>, 	AP1: 0%, 		AP2: 100%)</a:t>
            </a:r>
          </a:p>
          <a:p>
            <a:pPr lvl="1"/>
            <a:r>
              <a:rPr lang="en-US" altLang="ko-KR" sz="1600" dirty="0"/>
              <a:t>UE2:	</a:t>
            </a:r>
            <a:r>
              <a:rPr lang="en-US" altLang="ko-KR" sz="1600" dirty="0" smtClean="0"/>
              <a:t>(900kbps</a:t>
            </a:r>
            <a:r>
              <a:rPr lang="en-US" altLang="ko-KR" sz="1600" dirty="0"/>
              <a:t>, 	</a:t>
            </a:r>
            <a:r>
              <a:rPr lang="en-US" altLang="ko-KR" sz="1600" dirty="0" smtClean="0"/>
              <a:t>	AP1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14.3%, </a:t>
            </a:r>
            <a:r>
              <a:rPr lang="en-US" altLang="ko-KR" sz="1600" dirty="0"/>
              <a:t>	AP2: </a:t>
            </a:r>
            <a:r>
              <a:rPr lang="en-US" altLang="ko-KR" sz="1600" dirty="0" smtClean="0"/>
              <a:t>85.7%)</a:t>
            </a:r>
            <a:endParaRPr lang="en-US" altLang="ko-KR" sz="1600" dirty="0"/>
          </a:p>
          <a:p>
            <a:pPr lvl="1"/>
            <a:r>
              <a:rPr lang="en-US" altLang="ko-KR" sz="1600" dirty="0"/>
              <a:t>UE3:	(1500kbps, 	AP1: </a:t>
            </a:r>
            <a:r>
              <a:rPr lang="en-US" altLang="ko-KR" sz="1600" dirty="0" smtClean="0"/>
              <a:t>89.6%, </a:t>
            </a:r>
            <a:r>
              <a:rPr lang="en-US" altLang="ko-KR" sz="1600" dirty="0"/>
              <a:t>	AP2: </a:t>
            </a:r>
            <a:r>
              <a:rPr lang="en-US" altLang="ko-KR" sz="1600" dirty="0" smtClean="0"/>
              <a:t>10.4%)</a:t>
            </a:r>
            <a:endParaRPr lang="en-US" altLang="ko-KR" sz="1600" dirty="0"/>
          </a:p>
          <a:p>
            <a:pPr lvl="1"/>
            <a:r>
              <a:rPr lang="en-US" altLang="ko-KR" sz="1600" dirty="0"/>
              <a:t>UE4:	(1500kbps, 	AP1: </a:t>
            </a:r>
            <a:r>
              <a:rPr lang="en-US" altLang="ko-KR" sz="1600" dirty="0" smtClean="0"/>
              <a:t>85.5%, </a:t>
            </a:r>
            <a:r>
              <a:rPr lang="en-US" altLang="ko-KR" sz="1600" dirty="0"/>
              <a:t>	AP2: </a:t>
            </a:r>
            <a:r>
              <a:rPr lang="en-US" altLang="ko-KR" sz="1600" dirty="0" smtClean="0"/>
              <a:t>14.5%)</a:t>
            </a:r>
            <a:endParaRPr lang="en-US" altLang="ko-KR" sz="1600" dirty="0"/>
          </a:p>
          <a:p>
            <a:pPr lvl="1"/>
            <a:r>
              <a:rPr lang="en-US" altLang="ko-KR" sz="1600" dirty="0"/>
              <a:t>UE5:	(1500kbps, 	AP1: </a:t>
            </a:r>
            <a:r>
              <a:rPr lang="en-US" altLang="ko-KR" sz="1600" dirty="0" smtClean="0"/>
              <a:t>71.9%, </a:t>
            </a:r>
            <a:r>
              <a:rPr lang="en-US" altLang="ko-KR" sz="1600" dirty="0"/>
              <a:t>	AP2: </a:t>
            </a:r>
            <a:r>
              <a:rPr lang="en-US" altLang="ko-KR" sz="1600" dirty="0" smtClean="0"/>
              <a:t>28.1%)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A94A089-C17F-4C8D-B42D-C2F1C38A8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490"/>
            <a:ext cx="9144000" cy="36886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97314C7-92BD-4C45-AAF1-8BF19AA2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Situation</a:t>
            </a:r>
            <a:endParaRPr lang="ko-KR" altLang="en-US" dirty="0"/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="" xmlns:a16="http://schemas.microsoft.com/office/drawing/2014/main" id="{E02D7933-6B92-4213-9EE1-6FAA1EF292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3975C27-C0BA-416E-906F-F3CA83CDBEFD}"/>
              </a:ext>
            </a:extLst>
          </p:cNvPr>
          <p:cNvSpPr txBox="1"/>
          <p:nvPr/>
        </p:nvSpPr>
        <p:spPr bwMode="auto">
          <a:xfrm>
            <a:off x="429092" y="3529086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71dB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4A8CEC5-7348-45DE-8BBB-814DFF399551}"/>
              </a:ext>
            </a:extLst>
          </p:cNvPr>
          <p:cNvSpPr txBox="1"/>
          <p:nvPr/>
        </p:nvSpPr>
        <p:spPr bwMode="auto">
          <a:xfrm>
            <a:off x="2123728" y="3518147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69dB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68B1D62-A93B-4D17-A87B-55B62A0C4882}"/>
              </a:ext>
            </a:extLst>
          </p:cNvPr>
          <p:cNvSpPr txBox="1"/>
          <p:nvPr/>
        </p:nvSpPr>
        <p:spPr bwMode="auto">
          <a:xfrm>
            <a:off x="4932040" y="3549799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B5471B0-78DA-448C-A778-D8E042E0CC71}"/>
              </a:ext>
            </a:extLst>
          </p:cNvPr>
          <p:cNvSpPr txBox="1"/>
          <p:nvPr/>
        </p:nvSpPr>
        <p:spPr bwMode="auto">
          <a:xfrm>
            <a:off x="5492834" y="3930215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64dB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66A454C-569C-4667-9827-26E2108F56E2}"/>
              </a:ext>
            </a:extLst>
          </p:cNvPr>
          <p:cNvSpPr txBox="1"/>
          <p:nvPr/>
        </p:nvSpPr>
        <p:spPr bwMode="auto">
          <a:xfrm>
            <a:off x="7478713" y="4103837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A40C666-415E-477D-8431-A706724AA571}"/>
              </a:ext>
            </a:extLst>
          </p:cNvPr>
          <p:cNvSpPr txBox="1"/>
          <p:nvPr/>
        </p:nvSpPr>
        <p:spPr bwMode="auto">
          <a:xfrm>
            <a:off x="883778" y="4129335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-60dB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455C8F1-401D-46DF-92A6-F1C5436EB962}"/>
              </a:ext>
            </a:extLst>
          </p:cNvPr>
          <p:cNvSpPr txBox="1"/>
          <p:nvPr/>
        </p:nvSpPr>
        <p:spPr bwMode="auto">
          <a:xfrm>
            <a:off x="2950117" y="3919191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76dB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9FA3E77-CE10-4BC1-8D86-8B9E033CB9A4}"/>
              </a:ext>
            </a:extLst>
          </p:cNvPr>
          <p:cNvSpPr txBox="1"/>
          <p:nvPr/>
        </p:nvSpPr>
        <p:spPr bwMode="auto">
          <a:xfrm>
            <a:off x="3477591" y="3549798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83DFD3A-7292-421B-8727-609E354AB8B4}"/>
              </a:ext>
            </a:extLst>
          </p:cNvPr>
          <p:cNvSpPr txBox="1"/>
          <p:nvPr/>
        </p:nvSpPr>
        <p:spPr bwMode="auto">
          <a:xfrm>
            <a:off x="7927415" y="3527749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E49930A-521C-4B8E-A165-62750D5234B2}"/>
              </a:ext>
            </a:extLst>
          </p:cNvPr>
          <p:cNvSpPr txBox="1"/>
          <p:nvPr/>
        </p:nvSpPr>
        <p:spPr bwMode="auto">
          <a:xfrm>
            <a:off x="6357913" y="3516197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7">
            <a:extLst>
              <a:ext uri="{FF2B5EF4-FFF2-40B4-BE49-F238E27FC236}">
                <a16:creationId xmlns="" xmlns:a16="http://schemas.microsoft.com/office/drawing/2014/main" id="{AC851CB9-9F55-47B9-B1B3-401AFC94E5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1578136"/>
              </p:ext>
            </p:extLst>
          </p:nvPr>
        </p:nvGraphicFramePr>
        <p:xfrm>
          <a:off x="251520" y="2695312"/>
          <a:ext cx="8784974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98634">
                  <a:extLst>
                    <a:ext uri="{9D8B030D-6E8A-4147-A177-3AD203B41FA5}">
                      <a16:colId xmlns="" xmlns:a16="http://schemas.microsoft.com/office/drawing/2014/main" val="3153524541"/>
                    </a:ext>
                  </a:extLst>
                </a:gridCol>
                <a:gridCol w="798634">
                  <a:extLst>
                    <a:ext uri="{9D8B030D-6E8A-4147-A177-3AD203B41FA5}">
                      <a16:colId xmlns="" xmlns:a16="http://schemas.microsoft.com/office/drawing/2014/main" val="2152249377"/>
                    </a:ext>
                  </a:extLst>
                </a:gridCol>
                <a:gridCol w="798634">
                  <a:extLst>
                    <a:ext uri="{9D8B030D-6E8A-4147-A177-3AD203B41FA5}">
                      <a16:colId xmlns="" xmlns:a16="http://schemas.microsoft.com/office/drawing/2014/main" val="3550909733"/>
                    </a:ext>
                  </a:extLst>
                </a:gridCol>
                <a:gridCol w="798634">
                  <a:extLst>
                    <a:ext uri="{9D8B030D-6E8A-4147-A177-3AD203B41FA5}">
                      <a16:colId xmlns="" xmlns:a16="http://schemas.microsoft.com/office/drawing/2014/main" val="664720329"/>
                    </a:ext>
                  </a:extLst>
                </a:gridCol>
                <a:gridCol w="798634">
                  <a:extLst>
                    <a:ext uri="{9D8B030D-6E8A-4147-A177-3AD203B41FA5}">
                      <a16:colId xmlns="" xmlns:a16="http://schemas.microsoft.com/office/drawing/2014/main" val="257566764"/>
                    </a:ext>
                  </a:extLst>
                </a:gridCol>
                <a:gridCol w="798634">
                  <a:extLst>
                    <a:ext uri="{9D8B030D-6E8A-4147-A177-3AD203B41FA5}">
                      <a16:colId xmlns="" xmlns:a16="http://schemas.microsoft.com/office/drawing/2014/main" val="967269921"/>
                    </a:ext>
                  </a:extLst>
                </a:gridCol>
                <a:gridCol w="798634"/>
                <a:gridCol w="798634"/>
                <a:gridCol w="798634"/>
                <a:gridCol w="798634"/>
                <a:gridCol w="798634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#1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#2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#3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#4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#5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#6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#7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#8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#9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#10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691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Single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40.51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38.96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39.77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40.74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39.39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40.54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37.56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41.79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41.15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36.99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37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Multi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41.12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38.9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40.05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41.34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39.63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40.58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40.41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41.71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42.35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39.75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120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68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2A3FE46-79F0-444C-A9A3-A92840C79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" y="2276872"/>
            <a:ext cx="8291264" cy="44908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내용 개체 틀 2">
                <a:extLst>
                  <a:ext uri="{FF2B5EF4-FFF2-40B4-BE49-F238E27FC236}">
                    <a16:creationId xmlns="" xmlns:a16="http://schemas.microsoft.com/office/drawing/2014/main" id="{C0337827-BDAB-4B1B-B9C1-1C3A7D633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</p:spPr>
            <p:txBody>
              <a:bodyPr/>
              <a:lstStyle/>
              <a:p>
                <a:r>
                  <a:rPr lang="en-US" altLang="ko-KR" dirty="0"/>
                  <a:t>Loop</a:t>
                </a:r>
              </a:p>
              <a:p>
                <a:pPr lvl="1"/>
                <a:r>
                  <a:rPr lang="en-US" altLang="ko-KR" dirty="0"/>
                  <a:t>Outer:	adjust </a:t>
                </a:r>
                <a:r>
                  <a:rPr lang="en-US" altLang="ko-KR" i="1" dirty="0"/>
                  <a:t>λ</a:t>
                </a:r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Inner:	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6" name="내용 개체 틀 2">
                <a:extLst>
                  <a:ext uri="{FF2B5EF4-FFF2-40B4-BE49-F238E27FC236}">
                    <a16:creationId xmlns:a16="http://schemas.microsoft.com/office/drawing/2014/main" id="{C0337827-BDAB-4B1B-B9C1-1C3A7D633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  <a:blipFill>
                <a:blip r:embed="rId4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A74B7DB5-536B-419A-B1C8-EB5AAC3BF919}"/>
              </a:ext>
            </a:extLst>
          </p:cNvPr>
          <p:cNvSpPr/>
          <p:nvPr/>
        </p:nvSpPr>
        <p:spPr>
          <a:xfrm>
            <a:off x="395536" y="2996951"/>
            <a:ext cx="4968552" cy="1334517"/>
          </a:xfrm>
          <a:prstGeom prst="round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920A24E0-8741-493E-88E2-3FFE11534249}"/>
              </a:ext>
            </a:extLst>
          </p:cNvPr>
          <p:cNvSpPr/>
          <p:nvPr/>
        </p:nvSpPr>
        <p:spPr>
          <a:xfrm>
            <a:off x="251520" y="2564903"/>
            <a:ext cx="8640960" cy="3422749"/>
          </a:xfrm>
          <a:prstGeom prst="roundRect">
            <a:avLst/>
          </a:prstGeom>
          <a:ln w="38100">
            <a:solidFill>
              <a:srgbClr val="FF0000"/>
            </a:solidFill>
            <a:prstDash val="sysDot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="" xmlns:a16="http://schemas.microsoft.com/office/drawing/2014/main" id="{FC9309A7-1280-4A26-A5CB-10971FB4F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488384" y="2164793"/>
            <a:ext cx="311304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rgbClr val="FF0000"/>
                </a:solidFill>
              </a:rPr>
              <a:t>λ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 bwMode="auto">
              <a:xfrm>
                <a:off x="5364088" y="2952004"/>
                <a:ext cx="559897" cy="42479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2952004"/>
                <a:ext cx="559897" cy="424796"/>
              </a:xfrm>
              <a:prstGeom prst="rect">
                <a:avLst/>
              </a:prstGeom>
              <a:blipFill rotWithShape="1">
                <a:blip r:embed="rId5"/>
                <a:stretch>
                  <a:fillRect b="-857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667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36" name="내용 개체 틀 2">
            <a:extLst>
              <a:ext uri="{FF2B5EF4-FFF2-40B4-BE49-F238E27FC236}">
                <a16:creationId xmlns="" xmlns:a16="http://schemas.microsoft.com/office/drawing/2014/main" id="{C0337827-BDAB-4B1B-B9C1-1C3A7D633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184775"/>
          </a:xfrm>
        </p:spPr>
        <p:txBody>
          <a:bodyPr/>
          <a:lstStyle/>
          <a:p>
            <a:r>
              <a:rPr lang="en-US" altLang="ko-KR" dirty="0" smtClean="0"/>
              <a:t>Improve algorithm</a:t>
            </a:r>
          </a:p>
          <a:p>
            <a:pPr lvl="1"/>
            <a:r>
              <a:rPr lang="en-US" altLang="ko-KR" smtClean="0"/>
              <a:t>x </a:t>
            </a:r>
            <a:r>
              <a:rPr lang="en-US" altLang="ko-KR" dirty="0" smtClean="0"/>
              <a:t>adjustment</a:t>
            </a:r>
            <a:endParaRPr lang="en-US" altLang="ko-KR" dirty="0"/>
          </a:p>
        </p:txBody>
      </p:sp>
      <p:sp>
        <p:nvSpPr>
          <p:cNvPr id="39" name="슬라이드 번호 개체 틀 3">
            <a:extLst>
              <a:ext uri="{FF2B5EF4-FFF2-40B4-BE49-F238E27FC236}">
                <a16:creationId xmlns="" xmlns:a16="http://schemas.microsoft.com/office/drawing/2014/main" id="{24183317-8CD0-47FB-AF93-B95A4E2B40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96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EEDA6C2D-ABEC-42D7-9AEC-4411CF49E513}"/>
                  </a:ext>
                </a:extLst>
              </p:cNvPr>
              <p:cNvSpPr/>
              <p:nvPr/>
            </p:nvSpPr>
            <p:spPr>
              <a:xfrm>
                <a:off x="3074819" y="1428096"/>
                <a:ext cx="1378904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EDA6C2D-ABEC-42D7-9AEC-4411CF49E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819" y="1428096"/>
                <a:ext cx="1378904" cy="294504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순서도: 판단 6">
                <a:extLst>
                  <a:ext uri="{FF2B5EF4-FFF2-40B4-BE49-F238E27FC236}">
                    <a16:creationId xmlns="" xmlns:a16="http://schemas.microsoft.com/office/drawing/2014/main" id="{8AC5A95D-61FD-480D-A135-266FC953E7CD}"/>
                  </a:ext>
                </a:extLst>
              </p:cNvPr>
              <p:cNvSpPr/>
              <p:nvPr/>
            </p:nvSpPr>
            <p:spPr>
              <a:xfrm>
                <a:off x="1066910" y="5884662"/>
                <a:ext cx="5394717" cy="640682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1)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순서도: 판단 6">
                <a:extLst>
                  <a:ext uri="{FF2B5EF4-FFF2-40B4-BE49-F238E27FC236}">
                    <a16:creationId xmlns:a16="http://schemas.microsoft.com/office/drawing/2014/main" id="{8AC5A95D-61FD-480D-A135-266FC953E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10" y="5884662"/>
                <a:ext cx="5394717" cy="640682"/>
              </a:xfrm>
              <a:prstGeom prst="flowChartDecision">
                <a:avLst/>
              </a:prstGeom>
              <a:blipFill>
                <a:blip r:embed="rId4"/>
                <a:stretch>
                  <a:fillRect t="-9346" b="-42056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순서도: 판단 46">
                <a:extLst>
                  <a:ext uri="{FF2B5EF4-FFF2-40B4-BE49-F238E27FC236}">
                    <a16:creationId xmlns="" xmlns:a16="http://schemas.microsoft.com/office/drawing/2014/main" id="{E2F6918B-52F0-4B34-80D5-949406E6A3F9}"/>
                  </a:ext>
                </a:extLst>
              </p:cNvPr>
              <p:cNvSpPr/>
              <p:nvPr/>
            </p:nvSpPr>
            <p:spPr>
              <a:xfrm>
                <a:off x="1066910" y="3339165"/>
                <a:ext cx="5394717" cy="1097947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i="1" ker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순서도: 판단 46">
                <a:extLst>
                  <a:ext uri="{FF2B5EF4-FFF2-40B4-BE49-F238E27FC236}">
                    <a16:creationId xmlns:a16="http://schemas.microsoft.com/office/drawing/2014/main" id="{E2F6918B-52F0-4B34-80D5-949406E6A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10" y="3339165"/>
                <a:ext cx="5394717" cy="1097947"/>
              </a:xfrm>
              <a:prstGeom prst="flowChartDecision">
                <a:avLst/>
              </a:prstGeom>
              <a:blipFill>
                <a:blip r:embed="rId5"/>
                <a:stretch>
                  <a:fillRect b="-13736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순서도: 판단 13">
                <a:extLst>
                  <a:ext uri="{FF2B5EF4-FFF2-40B4-BE49-F238E27FC236}">
                    <a16:creationId xmlns="" xmlns:a16="http://schemas.microsoft.com/office/drawing/2014/main" id="{7A6FB031-E73D-40E0-A17F-3EABCA15F701}"/>
                  </a:ext>
                </a:extLst>
              </p:cNvPr>
              <p:cNvSpPr/>
              <p:nvPr/>
            </p:nvSpPr>
            <p:spPr>
              <a:xfrm>
                <a:off x="7318345" y="5664943"/>
                <a:ext cx="4670479" cy="1073111"/>
              </a:xfrm>
              <a:prstGeom prst="flowChartDecision">
                <a:avLst/>
              </a:prstGeom>
              <a:solidFill>
                <a:srgbClr val="FFABAB"/>
              </a:solidFill>
              <a:ln>
                <a:solidFill>
                  <a:srgbClr val="FF0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200" i="1" ker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200" i="1" kern="10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ko-KR" altLang="ko-KR" sz="1200" i="1" ker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200" i="1" ker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200" i="1" ker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ko-KR" altLang="ko-KR" sz="1200" i="1" ker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200" i="1" ker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200" i="1" ker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 ker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1200" i="1" kern="10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sz="12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순서도: 판단 13">
                <a:extLst>
                  <a:ext uri="{FF2B5EF4-FFF2-40B4-BE49-F238E27FC236}">
                    <a16:creationId xmlns:a16="http://schemas.microsoft.com/office/drawing/2014/main" id="{7A6FB031-E73D-40E0-A17F-3EABCA15F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345" y="5664943"/>
                <a:ext cx="4670479" cy="1073111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39850127-0B23-424E-8133-C185EF94B11D}"/>
                  </a:ext>
                </a:extLst>
              </p:cNvPr>
              <p:cNvSpPr/>
              <p:nvPr/>
            </p:nvSpPr>
            <p:spPr>
              <a:xfrm>
                <a:off x="2223951" y="2629515"/>
                <a:ext cx="3087577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Calculate </a:t>
                </a:r>
                <a:r>
                  <a:rPr lang="en-US" altLang="ko-KR" sz="1200" b="1" dirty="0">
                    <a:latin typeface="Cambria Math" panose="02040503050406030204" pitchFamily="18" charset="0"/>
                  </a:rPr>
                  <a:t>Virtual Bandwidth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on VAP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9850127-0B23-424E-8133-C185EF94B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951" y="2629515"/>
                <a:ext cx="3087577" cy="291875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388828AF-E3C8-480F-A7E6-FD274E42408C}"/>
              </a:ext>
            </a:extLst>
          </p:cNvPr>
          <p:cNvCxnSpPr>
            <a:cxnSpLocks/>
            <a:stCxn id="3" idx="2"/>
            <a:endCxn id="30" idx="0"/>
          </p:cNvCxnSpPr>
          <p:nvPr/>
        </p:nvCxnSpPr>
        <p:spPr bwMode="auto">
          <a:xfrm>
            <a:off x="3764271" y="1722600"/>
            <a:ext cx="4815" cy="2662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A7096C1-EF4B-4AC9-8A83-196D9E46B9B1}"/>
              </a:ext>
            </a:extLst>
          </p:cNvPr>
          <p:cNvSpPr txBox="1"/>
          <p:nvPr/>
        </p:nvSpPr>
        <p:spPr bwMode="auto">
          <a:xfrm>
            <a:off x="6529192" y="3944089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82C1B359-23B4-445E-8FE9-DBD033941847}"/>
              </a:ext>
            </a:extLst>
          </p:cNvPr>
          <p:cNvSpPr txBox="1"/>
          <p:nvPr/>
        </p:nvSpPr>
        <p:spPr bwMode="auto">
          <a:xfrm>
            <a:off x="3785368" y="4451828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D53BE05B-EB56-41C5-AB5C-2BDA6FC751F8}"/>
                  </a:ext>
                </a:extLst>
              </p:cNvPr>
              <p:cNvSpPr/>
              <p:nvPr/>
            </p:nvSpPr>
            <p:spPr>
              <a:xfrm>
                <a:off x="12340475" y="3143248"/>
                <a:ext cx="728469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53BE05B-EB56-41C5-AB5C-2BDA6FC75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0475" y="3143248"/>
                <a:ext cx="728469" cy="276999"/>
              </a:xfrm>
              <a:prstGeom prst="rect">
                <a:avLst/>
              </a:prstGeom>
              <a:blipFill>
                <a:blip r:embed="rId8"/>
                <a:stretch>
                  <a:fillRect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BE3C4728-DE11-46AD-94A5-51672E876CF1}"/>
                  </a:ext>
                </a:extLst>
              </p:cNvPr>
              <p:cNvSpPr/>
              <p:nvPr/>
            </p:nvSpPr>
            <p:spPr>
              <a:xfrm>
                <a:off x="7020272" y="3134496"/>
                <a:ext cx="821443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E3C4728-DE11-46AD-94A5-51672E876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3134496"/>
                <a:ext cx="821443" cy="294504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0B443A3B-9AF9-4F2F-A6F2-242792A928CA}"/>
              </a:ext>
            </a:extLst>
          </p:cNvPr>
          <p:cNvSpPr/>
          <p:nvPr/>
        </p:nvSpPr>
        <p:spPr>
          <a:xfrm>
            <a:off x="9413774" y="7598839"/>
            <a:ext cx="479619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ambria Math" panose="02040503050406030204" pitchFamily="18" charset="0"/>
              </a:rPr>
              <a:t>END</a:t>
            </a:r>
            <a:endParaRPr lang="ko-KR" altLang="en-US" sz="1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ACB85D89-3661-43BA-8483-CAF3370D1829}"/>
                  </a:ext>
                </a:extLst>
              </p:cNvPr>
              <p:cNvSpPr/>
              <p:nvPr/>
            </p:nvSpPr>
            <p:spPr>
              <a:xfrm>
                <a:off x="2871115" y="1988840"/>
                <a:ext cx="1795941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2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with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CB85D89-3661-43BA-8483-CAF3370D1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115" y="1988840"/>
                <a:ext cx="1795941" cy="276999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순서도: 판단 31">
                <a:extLst>
                  <a:ext uri="{FF2B5EF4-FFF2-40B4-BE49-F238E27FC236}">
                    <a16:creationId xmlns="" xmlns:a16="http://schemas.microsoft.com/office/drawing/2014/main" id="{584F840C-9A1C-4DA3-BB06-34298DB6E5CB}"/>
                  </a:ext>
                </a:extLst>
              </p:cNvPr>
              <p:cNvSpPr/>
              <p:nvPr/>
            </p:nvSpPr>
            <p:spPr>
              <a:xfrm>
                <a:off x="1066910" y="4804542"/>
                <a:ext cx="5394717" cy="640682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순서도: 판단 31">
                <a:extLst>
                  <a:ext uri="{FF2B5EF4-FFF2-40B4-BE49-F238E27FC236}">
                    <a16:creationId xmlns:a16="http://schemas.microsoft.com/office/drawing/2014/main" id="{584F840C-9A1C-4DA3-BB06-34298DB6E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10" y="4804542"/>
                <a:ext cx="5394717" cy="640682"/>
              </a:xfrm>
              <a:prstGeom prst="flowChartDecision">
                <a:avLst/>
              </a:prstGeom>
              <a:blipFill>
                <a:blip r:embed="rId11"/>
                <a:stretch>
                  <a:fillRect t="-10280" b="-41121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9A1BD42F-56B2-4C5B-8E95-6859E8F91069}"/>
              </a:ext>
            </a:extLst>
          </p:cNvPr>
          <p:cNvCxnSpPr>
            <a:cxnSpLocks/>
            <a:stCxn id="14" idx="2"/>
            <a:endCxn id="81" idx="0"/>
          </p:cNvCxnSpPr>
          <p:nvPr/>
        </p:nvCxnSpPr>
        <p:spPr bwMode="auto">
          <a:xfrm flipH="1">
            <a:off x="9653584" y="6738054"/>
            <a:ext cx="1" cy="8607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AF72C5C-2493-46F2-87AD-07D766CEB0B3}"/>
              </a:ext>
            </a:extLst>
          </p:cNvPr>
          <p:cNvSpPr txBox="1"/>
          <p:nvPr/>
        </p:nvSpPr>
        <p:spPr bwMode="auto">
          <a:xfrm>
            <a:off x="6529192" y="5157192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="" xmlns:a16="http://schemas.microsoft.com/office/drawing/2014/main" id="{C1E2A020-D4C9-4A89-A80F-46FEDCE55074}"/>
              </a:ext>
            </a:extLst>
          </p:cNvPr>
          <p:cNvCxnSpPr>
            <a:stCxn id="47" idx="3"/>
            <a:endCxn id="75" idx="2"/>
          </p:cNvCxnSpPr>
          <p:nvPr/>
        </p:nvCxnSpPr>
        <p:spPr bwMode="auto">
          <a:xfrm flipV="1">
            <a:off x="6461627" y="3429000"/>
            <a:ext cx="969367" cy="45913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1D6B2DA-F1F9-4D86-9373-0B5ADBFD2B6B}"/>
              </a:ext>
            </a:extLst>
          </p:cNvPr>
          <p:cNvSpPr txBox="1"/>
          <p:nvPr/>
        </p:nvSpPr>
        <p:spPr bwMode="auto">
          <a:xfrm>
            <a:off x="6524750" y="6250659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7BED644-C4E3-4CBF-AE1B-4B7E502E008A}"/>
              </a:ext>
            </a:extLst>
          </p:cNvPr>
          <p:cNvCxnSpPr>
            <a:stCxn id="30" idx="2"/>
            <a:endCxn id="49" idx="0"/>
          </p:cNvCxnSpPr>
          <p:nvPr/>
        </p:nvCxnSpPr>
        <p:spPr bwMode="auto">
          <a:xfrm flipH="1">
            <a:off x="3767740" y="2265839"/>
            <a:ext cx="1346" cy="3636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8DD20C2-1AFD-432B-81DC-1AD0ED0BBB78}"/>
              </a:ext>
            </a:extLst>
          </p:cNvPr>
          <p:cNvCxnSpPr>
            <a:stCxn id="49" idx="2"/>
            <a:endCxn id="47" idx="0"/>
          </p:cNvCxnSpPr>
          <p:nvPr/>
        </p:nvCxnSpPr>
        <p:spPr bwMode="auto">
          <a:xfrm flipH="1">
            <a:off x="3764269" y="2921390"/>
            <a:ext cx="3471" cy="4177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연결선: 꺾임 24">
            <a:extLst>
              <a:ext uri="{FF2B5EF4-FFF2-40B4-BE49-F238E27FC236}">
                <a16:creationId xmlns="" xmlns:a16="http://schemas.microsoft.com/office/drawing/2014/main" id="{4283CF48-40E1-44E3-B295-B22753193D42}"/>
              </a:ext>
            </a:extLst>
          </p:cNvPr>
          <p:cNvCxnSpPr>
            <a:stCxn id="75" idx="0"/>
            <a:endCxn id="49" idx="3"/>
          </p:cNvCxnSpPr>
          <p:nvPr/>
        </p:nvCxnSpPr>
        <p:spPr bwMode="auto">
          <a:xfrm rot="16200000" flipV="1">
            <a:off x="6191740" y="1895242"/>
            <a:ext cx="359043" cy="211946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B84C0988-92A8-4314-A306-4CB5CC6890B2}"/>
              </a:ext>
            </a:extLst>
          </p:cNvPr>
          <p:cNvCxnSpPr>
            <a:endCxn id="32" idx="0"/>
          </p:cNvCxnSpPr>
          <p:nvPr/>
        </p:nvCxnSpPr>
        <p:spPr bwMode="auto">
          <a:xfrm>
            <a:off x="3764265" y="4437112"/>
            <a:ext cx="4" cy="3674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2A7C5F04-08EA-4B22-BCA8-EBE67CCD0365}"/>
              </a:ext>
            </a:extLst>
          </p:cNvPr>
          <p:cNvCxnSpPr>
            <a:stCxn id="32" idx="2"/>
          </p:cNvCxnSpPr>
          <p:nvPr/>
        </p:nvCxnSpPr>
        <p:spPr bwMode="auto">
          <a:xfrm flipH="1">
            <a:off x="3764265" y="5445224"/>
            <a:ext cx="4" cy="4394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6AA84776-FD0F-40F1-8FAE-AED8EF544AD3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 bwMode="auto">
          <a:xfrm flipV="1">
            <a:off x="6461627" y="6201499"/>
            <a:ext cx="856718" cy="35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연결선: 꺾임 52">
            <a:extLst>
              <a:ext uri="{FF2B5EF4-FFF2-40B4-BE49-F238E27FC236}">
                <a16:creationId xmlns="" xmlns:a16="http://schemas.microsoft.com/office/drawing/2014/main" id="{DD7B9AF9-AD6C-44E2-B36E-F3A5DA9D7B34}"/>
              </a:ext>
            </a:extLst>
          </p:cNvPr>
          <p:cNvCxnSpPr>
            <a:stCxn id="32" idx="3"/>
            <a:endCxn id="68" idx="2"/>
          </p:cNvCxnSpPr>
          <p:nvPr/>
        </p:nvCxnSpPr>
        <p:spPr bwMode="auto">
          <a:xfrm flipV="1">
            <a:off x="6461627" y="3420247"/>
            <a:ext cx="6243083" cy="170463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연결선: 꺾임 55">
            <a:extLst>
              <a:ext uri="{FF2B5EF4-FFF2-40B4-BE49-F238E27FC236}">
                <a16:creationId xmlns="" xmlns:a16="http://schemas.microsoft.com/office/drawing/2014/main" id="{9D7489B1-6221-49B8-81D1-262AEC48EB08}"/>
              </a:ext>
            </a:extLst>
          </p:cNvPr>
          <p:cNvCxnSpPr>
            <a:stCxn id="68" idx="0"/>
            <a:endCxn id="30" idx="3"/>
          </p:cNvCxnSpPr>
          <p:nvPr/>
        </p:nvCxnSpPr>
        <p:spPr bwMode="auto">
          <a:xfrm rot="16200000" flipV="1">
            <a:off x="8177929" y="-1383533"/>
            <a:ext cx="1015908" cy="803765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연결선: 꺾임 57">
            <a:extLst>
              <a:ext uri="{FF2B5EF4-FFF2-40B4-BE49-F238E27FC236}">
                <a16:creationId xmlns="" xmlns:a16="http://schemas.microsoft.com/office/drawing/2014/main" id="{76A8E4F4-E760-4D8E-815B-456CEA0F0EA6}"/>
              </a:ext>
            </a:extLst>
          </p:cNvPr>
          <p:cNvCxnSpPr>
            <a:stCxn id="14" idx="3"/>
            <a:endCxn id="68" idx="2"/>
          </p:cNvCxnSpPr>
          <p:nvPr/>
        </p:nvCxnSpPr>
        <p:spPr bwMode="auto">
          <a:xfrm flipV="1">
            <a:off x="11988824" y="3420247"/>
            <a:ext cx="715886" cy="278125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7413E01F-4FCD-408B-931F-EB95488699B1}"/>
              </a:ext>
            </a:extLst>
          </p:cNvPr>
          <p:cNvSpPr txBox="1"/>
          <p:nvPr/>
        </p:nvSpPr>
        <p:spPr bwMode="auto">
          <a:xfrm>
            <a:off x="3779766" y="5528265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p:sp>
        <p:nvSpPr>
          <p:cNvPr id="36" name="내용 개체 틀 2">
            <a:extLst>
              <a:ext uri="{FF2B5EF4-FFF2-40B4-BE49-F238E27FC236}">
                <a16:creationId xmlns="" xmlns:a16="http://schemas.microsoft.com/office/drawing/2014/main" id="{C0337827-BDAB-4B1B-B9C1-1C3A7D633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184775"/>
          </a:xfrm>
        </p:spPr>
        <p:txBody>
          <a:bodyPr/>
          <a:lstStyle/>
          <a:p>
            <a:r>
              <a:rPr lang="en-US" altLang="ko-KR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136016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290F5D-A9B9-411C-920E-236D90D4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5903480-8DB3-466C-90D5-9D2E07EC1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</a:p>
          <a:p>
            <a:r>
              <a:rPr lang="en-US" altLang="ko-KR" dirty="0" smtClean="0"/>
              <a:t>Comparison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4A15846-EBC2-41AE-9B58-48115F1DF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921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36" name="내용 개체 틀 2">
            <a:extLst>
              <a:ext uri="{FF2B5EF4-FFF2-40B4-BE49-F238E27FC236}">
                <a16:creationId xmlns="" xmlns:a16="http://schemas.microsoft.com/office/drawing/2014/main" id="{C0337827-BDAB-4B1B-B9C1-1C3A7D633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184775"/>
          </a:xfrm>
        </p:spPr>
        <p:txBody>
          <a:bodyPr/>
          <a:lstStyle/>
          <a:p>
            <a:r>
              <a:rPr lang="en-US" altLang="ko-KR" dirty="0"/>
              <a:t>Loop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BB62A2DE-2F8A-41A8-95EE-6293F2DC6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" y="2276872"/>
            <a:ext cx="8291264" cy="4490827"/>
          </a:xfrm>
          <a:prstGeom prst="rect">
            <a:avLst/>
          </a:prstGeom>
        </p:spPr>
      </p:pic>
      <p:sp>
        <p:nvSpPr>
          <p:cNvPr id="39" name="슬라이드 번호 개체 틀 3">
            <a:extLst>
              <a:ext uri="{FF2B5EF4-FFF2-40B4-BE49-F238E27FC236}">
                <a16:creationId xmlns="" xmlns:a16="http://schemas.microsoft.com/office/drawing/2014/main" id="{24183317-8CD0-47FB-AF93-B95A4E2B40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754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2A3FE46-79F0-444C-A9A3-A92840C79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" y="2276872"/>
            <a:ext cx="8291264" cy="44908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내용 개체 틀 2">
                <a:extLst>
                  <a:ext uri="{FF2B5EF4-FFF2-40B4-BE49-F238E27FC236}">
                    <a16:creationId xmlns="" xmlns:a16="http://schemas.microsoft.com/office/drawing/2014/main" id="{C0337827-BDAB-4B1B-B9C1-1C3A7D633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</p:spPr>
            <p:txBody>
              <a:bodyPr/>
              <a:lstStyle/>
              <a:p>
                <a:r>
                  <a:rPr lang="en-US" altLang="ko-KR" dirty="0"/>
                  <a:t>Loop</a:t>
                </a:r>
              </a:p>
              <a:p>
                <a:pPr lvl="1"/>
                <a:r>
                  <a:rPr lang="en-US" altLang="ko-KR" dirty="0"/>
                  <a:t>Outer:	adjust </a:t>
                </a:r>
                <a:r>
                  <a:rPr lang="en-US" altLang="ko-KR" i="1" dirty="0"/>
                  <a:t>λ</a:t>
                </a:r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Inner:	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6" name="내용 개체 틀 2">
                <a:extLst>
                  <a:ext uri="{FF2B5EF4-FFF2-40B4-BE49-F238E27FC236}">
                    <a16:creationId xmlns:a16="http://schemas.microsoft.com/office/drawing/2014/main" id="{C0337827-BDAB-4B1B-B9C1-1C3A7D633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  <a:blipFill>
                <a:blip r:embed="rId4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A74B7DB5-536B-419A-B1C8-EB5AAC3BF919}"/>
              </a:ext>
            </a:extLst>
          </p:cNvPr>
          <p:cNvSpPr/>
          <p:nvPr/>
        </p:nvSpPr>
        <p:spPr>
          <a:xfrm>
            <a:off x="395536" y="2996951"/>
            <a:ext cx="4968552" cy="1334517"/>
          </a:xfrm>
          <a:prstGeom prst="round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920A24E0-8741-493E-88E2-3FFE11534249}"/>
              </a:ext>
            </a:extLst>
          </p:cNvPr>
          <p:cNvSpPr/>
          <p:nvPr/>
        </p:nvSpPr>
        <p:spPr>
          <a:xfrm>
            <a:off x="251520" y="2564903"/>
            <a:ext cx="8640960" cy="3422749"/>
          </a:xfrm>
          <a:prstGeom prst="round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="" xmlns:a16="http://schemas.microsoft.com/office/drawing/2014/main" id="{FC9309A7-1280-4A26-A5CB-10971FB4F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488384" y="2164793"/>
            <a:ext cx="311304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rgbClr val="FF0000"/>
                </a:solidFill>
              </a:rPr>
              <a:t>λ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 bwMode="auto">
              <a:xfrm>
                <a:off x="5364088" y="2952004"/>
                <a:ext cx="559897" cy="42479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2952004"/>
                <a:ext cx="559897" cy="424796"/>
              </a:xfrm>
              <a:prstGeom prst="rect">
                <a:avLst/>
              </a:prstGeom>
              <a:blipFill rotWithShape="1">
                <a:blip r:embed="rId5"/>
                <a:stretch>
                  <a:fillRect b="-857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21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4116FF06-2E68-4C63-89FA-03AB34AF5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" y="2276872"/>
            <a:ext cx="8291264" cy="44908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내용 개체 틀 2">
                <a:extLst>
                  <a:ext uri="{FF2B5EF4-FFF2-40B4-BE49-F238E27FC236}">
                    <a16:creationId xmlns="" xmlns:a16="http://schemas.microsoft.com/office/drawing/2014/main" id="{C0337827-BDAB-4B1B-B9C1-1C3A7D633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</p:spPr>
            <p:txBody>
              <a:bodyPr/>
              <a:lstStyle/>
              <a:p>
                <a:r>
                  <a:rPr lang="en-US" altLang="ko-KR" dirty="0"/>
                  <a:t>Loop</a:t>
                </a:r>
              </a:p>
              <a:p>
                <a:pPr lvl="1"/>
                <a:r>
                  <a:rPr lang="en-US" altLang="ko-KR" dirty="0"/>
                  <a:t>Outer:	adjust </a:t>
                </a:r>
                <a:r>
                  <a:rPr lang="en-US" altLang="ko-KR" i="1" dirty="0"/>
                  <a:t>λ</a:t>
                </a:r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Inner:	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6" name="내용 개체 틀 2">
                <a:extLst>
                  <a:ext uri="{FF2B5EF4-FFF2-40B4-BE49-F238E27FC236}">
                    <a16:creationId xmlns:a16="http://schemas.microsoft.com/office/drawing/2014/main" id="{C0337827-BDAB-4B1B-B9C1-1C3A7D633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513"/>
                <a:ext cx="8229600" cy="5184775"/>
              </a:xfrm>
              <a:blipFill>
                <a:blip r:embed="rId4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A74B7DB5-536B-419A-B1C8-EB5AAC3BF919}"/>
              </a:ext>
            </a:extLst>
          </p:cNvPr>
          <p:cNvSpPr/>
          <p:nvPr/>
        </p:nvSpPr>
        <p:spPr>
          <a:xfrm>
            <a:off x="395536" y="2996951"/>
            <a:ext cx="4968552" cy="1334517"/>
          </a:xfrm>
          <a:prstGeom prst="roundRect">
            <a:avLst/>
          </a:prstGeom>
          <a:ln w="38100">
            <a:solidFill>
              <a:srgbClr val="FF0000"/>
            </a:solidFill>
            <a:prstDash val="sysDot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920A24E0-8741-493E-88E2-3FFE11534249}"/>
              </a:ext>
            </a:extLst>
          </p:cNvPr>
          <p:cNvSpPr/>
          <p:nvPr/>
        </p:nvSpPr>
        <p:spPr>
          <a:xfrm>
            <a:off x="251520" y="2564903"/>
            <a:ext cx="8640960" cy="3422749"/>
          </a:xfrm>
          <a:prstGeom prst="roundRect">
            <a:avLst/>
          </a:prstGeom>
          <a:ln w="38100">
            <a:solidFill>
              <a:srgbClr val="FF0000"/>
            </a:solidFill>
            <a:prstDash val="sysDot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4E8BB4F5-1F40-41F2-8E91-A2C83C8CECBA}"/>
              </a:ext>
            </a:extLst>
          </p:cNvPr>
          <p:cNvSpPr/>
          <p:nvPr/>
        </p:nvSpPr>
        <p:spPr>
          <a:xfrm>
            <a:off x="4653242" y="4777953"/>
            <a:ext cx="3591165" cy="1459335"/>
          </a:xfrm>
          <a:prstGeom prst="round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="" xmlns:a16="http://schemas.microsoft.com/office/drawing/2014/main" id="{42509B04-1DC7-4A95-9813-E91B6576E3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218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290F5D-A9B9-411C-920E-236D90D4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Adjustment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id="{C5903480-8DB3-466C-90D5-9D2E07EC1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i="1" dirty="0" smtClean="0"/>
                  <a:t>λ</a:t>
                </a:r>
                <a:r>
                  <a:rPr lang="en-US" altLang="ko-KR" dirty="0" smtClean="0"/>
                  <a:t>: Bisection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  <m:r>
                      <a:rPr lang="en-US" altLang="ko-KR" b="0" i="1" kern="100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𝑎𝑛𝑑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ko-KR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kern="100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altLang="ko-KR" dirty="0" smtClean="0"/>
                  <a:t>Increase </a:t>
                </a:r>
                <a:r>
                  <a:rPr lang="en-US" altLang="ko-KR" i="1" dirty="0"/>
                  <a:t>λ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b="0" i="1" kern="100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𝑎𝑛𝑑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ko-KR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b="0" i="1" kern="100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en-US" altLang="ko-KR" i="1" dirty="0" smtClean="0"/>
                  <a:t> </a:t>
                </a:r>
              </a:p>
              <a:p>
                <a:pPr lvl="2"/>
                <a:r>
                  <a:rPr lang="en-US" altLang="ko-KR" dirty="0" smtClean="0"/>
                  <a:t>Decrease </a:t>
                </a:r>
                <a:r>
                  <a:rPr lang="en-US" altLang="ko-KR" i="1" dirty="0"/>
                  <a:t>λ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 smtClean="0"/>
                  <a:t>: Water filling</a:t>
                </a:r>
              </a:p>
              <a:p>
                <a:pPr lvl="1" algn="just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  <m:e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i="1" kern="10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ko-KR" i="1" kern="10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  <m:t>𝑠𝑙𝑜𝑡</m:t>
                                </m:r>
                              </m:sub>
                            </m:sSub>
                            <m:r>
                              <a:rPr lang="en-US" altLang="ko-KR" b="0" i="1" kern="10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b="0" i="1" kern="100" smtClean="0">
                                <a:latin typeface="Cambria Math"/>
                              </a:rPr>
                              <m:t>𝑎𝑛𝑑</m:t>
                            </m:r>
                            <m:r>
                              <a:rPr lang="en-US" altLang="ko-KR" b="0" i="1" kern="100" smtClean="0">
                                <a:latin typeface="Cambria Math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  <m:e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ko-KR" i="1" kern="10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  <m:t>𝑠𝑙𝑜𝑡</m:t>
                                </m:r>
                              </m:sub>
                            </m:sSub>
                          </m:e>
                          <m:e>
                            <m:nary>
                              <m:naryPr>
                                <m:chr m:val="∑"/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  <m:e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i="1" kern="10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ko-KR" i="1" kern="10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  <m:t>𝑠𝑙𝑜𝑡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𝑎𝑛𝑑</m:t>
                            </m:r>
                            <m:r>
                              <a:rPr lang="en-US" altLang="ko-KR" b="0" i="1" dirty="0" smtClean="0">
                                <a:latin typeface="Cambria Math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  <m:e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ko-KR" i="1" kern="10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  <m:t>𝑠𝑙𝑜𝑡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ko-KR" altLang="en-US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altLang="ko-KR" dirty="0" smtClean="0"/>
                  <a:t>Make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≅</m:t>
                    </m:r>
                    <m:nary>
                      <m:naryPr>
                        <m:chr m:val="∑"/>
                        <m:ctrlPr>
                          <a:rPr lang="ko-KR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 smtClean="0"/>
                  <a:t> using water filling method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5903480-8DB3-466C-90D5-9D2E07EC1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4A15846-EBC2-41AE-9B58-48115F1DF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559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97314C7-92BD-4C45-AAF1-8BF19AA2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Situation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id="{DE8BFF22-D990-4F51-B947-CAF4A8D16C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600" dirty="0"/>
                  <a:t>Random RSSI ~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(−70, 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Bandwidth model</a:t>
                </a:r>
              </a:p>
              <a:p>
                <a:pPr lvl="1"/>
                <a:r>
                  <a:rPr lang="en-US" altLang="ko-KR" sz="1400" dirty="0"/>
                  <a:t>A. Y. Ding et al., “Vision: Augmenting </a:t>
                </a:r>
                <a:r>
                  <a:rPr lang="en-US" altLang="ko-KR" sz="1400" dirty="0" err="1"/>
                  <a:t>WiFi</a:t>
                </a:r>
                <a:r>
                  <a:rPr lang="en-US" altLang="ko-KR" sz="1400" dirty="0"/>
                  <a:t> offloading with an opensource collaborative platform,” in Proc. MCS, 2015, pp. 44–48.</a:t>
                </a:r>
              </a:p>
              <a:p>
                <a:r>
                  <a:rPr lang="en-US" altLang="ko-KR" sz="1600" dirty="0"/>
                  <a:t>Video</a:t>
                </a:r>
              </a:p>
              <a:p>
                <a:pPr lvl="1"/>
                <a:r>
                  <a:rPr lang="en-US" altLang="ko-KR" sz="1200" dirty="0"/>
                  <a:t>Tears of steel:		</a:t>
                </a:r>
                <a:r>
                  <a:rPr lang="en-US" altLang="ko-KR" sz="1200" dirty="0" smtClean="0"/>
                  <a:t>UE3, UE5</a:t>
                </a:r>
                <a:endParaRPr lang="en-US" altLang="ko-KR" sz="1200" dirty="0"/>
              </a:p>
              <a:p>
                <a:pPr lvl="1"/>
                <a:r>
                  <a:rPr lang="en-US" altLang="ko-KR" sz="1200" dirty="0"/>
                  <a:t>Big buck bunny:		</a:t>
                </a:r>
                <a:r>
                  <a:rPr lang="en-US" altLang="ko-KR" sz="1200" dirty="0" smtClean="0"/>
                  <a:t>UE2, UE4</a:t>
                </a:r>
                <a:endParaRPr lang="en-US" altLang="ko-KR" sz="1200" dirty="0"/>
              </a:p>
              <a:p>
                <a:pPr lvl="1"/>
                <a:r>
                  <a:rPr lang="en-US" altLang="ko-KR" sz="1200" dirty="0"/>
                  <a:t>Elephants dream:	</a:t>
                </a:r>
                <a:r>
                  <a:rPr lang="en-US" altLang="ko-KR" sz="1200" dirty="0" smtClean="0"/>
                  <a:t>UE1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E8BFF22-D990-4F51-B947-CAF4A8D16C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" t="-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72CADD1-39CF-403F-8F0D-3931DFC4B0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A94A089-C17F-4C8D-B42D-C2F1C38A8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24722"/>
            <a:ext cx="9144000" cy="3688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3975C27-C0BA-416E-906F-F3CA83CDBEFD}"/>
              </a:ext>
            </a:extLst>
          </p:cNvPr>
          <p:cNvSpPr txBox="1"/>
          <p:nvPr/>
        </p:nvSpPr>
        <p:spPr bwMode="auto">
          <a:xfrm>
            <a:off x="429092" y="5662537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71dB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4A8CEC5-7348-45DE-8BBB-814DFF399551}"/>
              </a:ext>
            </a:extLst>
          </p:cNvPr>
          <p:cNvSpPr txBox="1"/>
          <p:nvPr/>
        </p:nvSpPr>
        <p:spPr bwMode="auto">
          <a:xfrm>
            <a:off x="2123728" y="5651598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69dB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68B1D62-A93B-4D17-A87B-55B62A0C4882}"/>
              </a:ext>
            </a:extLst>
          </p:cNvPr>
          <p:cNvSpPr txBox="1"/>
          <p:nvPr/>
        </p:nvSpPr>
        <p:spPr bwMode="auto">
          <a:xfrm>
            <a:off x="4932040" y="5683250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B5471B0-78DA-448C-A778-D8E042E0CC71}"/>
              </a:ext>
            </a:extLst>
          </p:cNvPr>
          <p:cNvSpPr txBox="1"/>
          <p:nvPr/>
        </p:nvSpPr>
        <p:spPr bwMode="auto">
          <a:xfrm>
            <a:off x="5492834" y="6063666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64dB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66A454C-569C-4667-9827-26E2108F56E2}"/>
              </a:ext>
            </a:extLst>
          </p:cNvPr>
          <p:cNvSpPr txBox="1"/>
          <p:nvPr/>
        </p:nvSpPr>
        <p:spPr bwMode="auto">
          <a:xfrm>
            <a:off x="7478713" y="6237288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A40C666-415E-477D-8431-A706724AA571}"/>
              </a:ext>
            </a:extLst>
          </p:cNvPr>
          <p:cNvSpPr txBox="1"/>
          <p:nvPr/>
        </p:nvSpPr>
        <p:spPr bwMode="auto">
          <a:xfrm>
            <a:off x="883778" y="6262786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-60dB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455C8F1-401D-46DF-92A6-F1C5436EB962}"/>
              </a:ext>
            </a:extLst>
          </p:cNvPr>
          <p:cNvSpPr txBox="1"/>
          <p:nvPr/>
        </p:nvSpPr>
        <p:spPr bwMode="auto">
          <a:xfrm>
            <a:off x="2950117" y="6052642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76dB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9FA3E77-CE10-4BC1-8D86-8B9E033CB9A4}"/>
              </a:ext>
            </a:extLst>
          </p:cNvPr>
          <p:cNvSpPr txBox="1"/>
          <p:nvPr/>
        </p:nvSpPr>
        <p:spPr bwMode="auto">
          <a:xfrm>
            <a:off x="3477591" y="5683249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83DFD3A-7292-421B-8727-609E354AB8B4}"/>
              </a:ext>
            </a:extLst>
          </p:cNvPr>
          <p:cNvSpPr txBox="1"/>
          <p:nvPr/>
        </p:nvSpPr>
        <p:spPr bwMode="auto">
          <a:xfrm>
            <a:off x="7927415" y="5661200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E49930A-521C-4B8E-A165-62750D5234B2}"/>
              </a:ext>
            </a:extLst>
          </p:cNvPr>
          <p:cNvSpPr txBox="1"/>
          <p:nvPr/>
        </p:nvSpPr>
        <p:spPr bwMode="auto">
          <a:xfrm>
            <a:off x="6357913" y="5649648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2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E8BFF22-D990-4F51-B947-CAF4A8D16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988840"/>
            <a:ext cx="8229600" cy="5184775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/>
              <a:t>Single:	</a:t>
            </a:r>
            <a:r>
              <a:rPr lang="en-US" altLang="ko-KR" sz="2000" dirty="0" smtClean="0"/>
              <a:t>39.49</a:t>
            </a:r>
            <a:endParaRPr lang="en-US" altLang="ko-KR" sz="2000" dirty="0"/>
          </a:p>
          <a:p>
            <a:pPr lvl="1"/>
            <a:r>
              <a:rPr lang="en-US" altLang="ko-KR" sz="1600" dirty="0"/>
              <a:t>AP1:	</a:t>
            </a:r>
            <a:r>
              <a:rPr lang="en-US" altLang="ko-KR" sz="1600" dirty="0" smtClean="0"/>
              <a:t>UE2 </a:t>
            </a:r>
            <a:r>
              <a:rPr lang="en-US" altLang="ko-KR" sz="1600" dirty="0"/>
              <a:t>(900kbps), </a:t>
            </a:r>
            <a:r>
              <a:rPr lang="en-US" altLang="ko-KR" sz="1600" dirty="0" smtClean="0"/>
              <a:t>UE3 </a:t>
            </a:r>
            <a:r>
              <a:rPr lang="en-US" altLang="ko-KR" sz="1600" dirty="0"/>
              <a:t>(900kbps), </a:t>
            </a:r>
            <a:r>
              <a:rPr lang="en-US" altLang="ko-KR" sz="1600" dirty="0" smtClean="0"/>
              <a:t>UE4 </a:t>
            </a:r>
            <a:r>
              <a:rPr lang="en-US" altLang="ko-KR" sz="1600" dirty="0"/>
              <a:t>(900kbps), </a:t>
            </a:r>
            <a:r>
              <a:rPr lang="en-US" altLang="ko-KR" sz="1600" dirty="0" smtClean="0"/>
              <a:t>UE5 </a:t>
            </a:r>
            <a:r>
              <a:rPr lang="en-US" altLang="ko-KR" sz="1600" dirty="0"/>
              <a:t>(900kbps),</a:t>
            </a:r>
          </a:p>
          <a:p>
            <a:pPr lvl="1"/>
            <a:r>
              <a:rPr lang="en-US" altLang="ko-KR" sz="1600" dirty="0"/>
              <a:t>AP2:	</a:t>
            </a:r>
            <a:r>
              <a:rPr lang="en-US" altLang="ko-KR" sz="1600" dirty="0" smtClean="0"/>
              <a:t>UE1 </a:t>
            </a:r>
            <a:r>
              <a:rPr lang="en-US" altLang="ko-KR" sz="1600" dirty="0"/>
              <a:t>(4000kbps)</a:t>
            </a:r>
          </a:p>
          <a:p>
            <a:r>
              <a:rPr lang="en-US" altLang="ko-KR" sz="2000" dirty="0"/>
              <a:t>Multi:		</a:t>
            </a:r>
            <a:r>
              <a:rPr lang="en-US" altLang="ko-KR" sz="2000" dirty="0" smtClean="0"/>
              <a:t>40.29</a:t>
            </a:r>
            <a:endParaRPr lang="en-US" altLang="ko-KR" sz="2000" dirty="0"/>
          </a:p>
          <a:p>
            <a:pPr lvl="1"/>
            <a:r>
              <a:rPr lang="en-US" altLang="ko-KR" sz="1600" dirty="0"/>
              <a:t>UE1:	(2000kbps, 	AP1: 0%, 		AP2: 100%)</a:t>
            </a:r>
          </a:p>
          <a:p>
            <a:pPr lvl="1"/>
            <a:r>
              <a:rPr lang="en-US" altLang="ko-KR" sz="1600" dirty="0"/>
              <a:t>UE2:	(900kbps, 		AP1: 14.3%, 	AP2: 85.7%)</a:t>
            </a:r>
          </a:p>
          <a:p>
            <a:pPr lvl="1"/>
            <a:r>
              <a:rPr lang="en-US" altLang="ko-KR" sz="1600" dirty="0"/>
              <a:t>UE3:	(1500kbps, 	AP1: 89.6%, 	AP2: 10.4%)</a:t>
            </a:r>
          </a:p>
          <a:p>
            <a:pPr lvl="1"/>
            <a:r>
              <a:rPr lang="en-US" altLang="ko-KR" sz="1600" dirty="0"/>
              <a:t>UE4:	(1500kbps, 	AP1: 85.5%, 	AP2: 14.5%)</a:t>
            </a:r>
          </a:p>
          <a:p>
            <a:pPr lvl="1"/>
            <a:r>
              <a:rPr lang="en-US" altLang="ko-KR" sz="1600" dirty="0"/>
              <a:t>UE5:	(1500kbps, 	AP1: 71.9%, 	AP2: 28.1%)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A94A089-C17F-4C8D-B42D-C2F1C38A8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490"/>
            <a:ext cx="9144000" cy="36886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97314C7-92BD-4C45-AAF1-8BF19AA2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Situation</a:t>
            </a:r>
            <a:endParaRPr lang="ko-KR" altLang="en-US" dirty="0"/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="" xmlns:a16="http://schemas.microsoft.com/office/drawing/2014/main" id="{E02D7933-6B92-4213-9EE1-6FAA1EF292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3975C27-C0BA-416E-906F-F3CA83CDBEFD}"/>
              </a:ext>
            </a:extLst>
          </p:cNvPr>
          <p:cNvSpPr txBox="1"/>
          <p:nvPr/>
        </p:nvSpPr>
        <p:spPr bwMode="auto">
          <a:xfrm>
            <a:off x="429092" y="3529086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71dB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4A8CEC5-7348-45DE-8BBB-814DFF399551}"/>
              </a:ext>
            </a:extLst>
          </p:cNvPr>
          <p:cNvSpPr txBox="1"/>
          <p:nvPr/>
        </p:nvSpPr>
        <p:spPr bwMode="auto">
          <a:xfrm>
            <a:off x="2123728" y="3518147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69dB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68B1D62-A93B-4D17-A87B-55B62A0C4882}"/>
              </a:ext>
            </a:extLst>
          </p:cNvPr>
          <p:cNvSpPr txBox="1"/>
          <p:nvPr/>
        </p:nvSpPr>
        <p:spPr bwMode="auto">
          <a:xfrm>
            <a:off x="4932040" y="3549799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B5471B0-78DA-448C-A778-D8E042E0CC71}"/>
              </a:ext>
            </a:extLst>
          </p:cNvPr>
          <p:cNvSpPr txBox="1"/>
          <p:nvPr/>
        </p:nvSpPr>
        <p:spPr bwMode="auto">
          <a:xfrm>
            <a:off x="5492834" y="3930215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64dB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66A454C-569C-4667-9827-26E2108F56E2}"/>
              </a:ext>
            </a:extLst>
          </p:cNvPr>
          <p:cNvSpPr txBox="1"/>
          <p:nvPr/>
        </p:nvSpPr>
        <p:spPr bwMode="auto">
          <a:xfrm>
            <a:off x="7478713" y="4103837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A40C666-415E-477D-8431-A706724AA571}"/>
              </a:ext>
            </a:extLst>
          </p:cNvPr>
          <p:cNvSpPr txBox="1"/>
          <p:nvPr/>
        </p:nvSpPr>
        <p:spPr bwMode="auto">
          <a:xfrm>
            <a:off x="883778" y="4129335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-60dB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455C8F1-401D-46DF-92A6-F1C5436EB962}"/>
              </a:ext>
            </a:extLst>
          </p:cNvPr>
          <p:cNvSpPr txBox="1"/>
          <p:nvPr/>
        </p:nvSpPr>
        <p:spPr bwMode="auto">
          <a:xfrm>
            <a:off x="2950117" y="3919191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76dB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9FA3E77-CE10-4BC1-8D86-8B9E033CB9A4}"/>
              </a:ext>
            </a:extLst>
          </p:cNvPr>
          <p:cNvSpPr txBox="1"/>
          <p:nvPr/>
        </p:nvSpPr>
        <p:spPr bwMode="auto">
          <a:xfrm>
            <a:off x="3477591" y="3549798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83DFD3A-7292-421B-8727-609E354AB8B4}"/>
              </a:ext>
            </a:extLst>
          </p:cNvPr>
          <p:cNvSpPr txBox="1"/>
          <p:nvPr/>
        </p:nvSpPr>
        <p:spPr bwMode="auto">
          <a:xfrm>
            <a:off x="7927415" y="3527749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E49930A-521C-4B8E-A165-62750D5234B2}"/>
              </a:ext>
            </a:extLst>
          </p:cNvPr>
          <p:cNvSpPr txBox="1"/>
          <p:nvPr/>
        </p:nvSpPr>
        <p:spPr bwMode="auto">
          <a:xfrm>
            <a:off x="6357913" y="3516197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7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E8BFF22-D990-4F51-B947-CAF4A8D16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988840"/>
            <a:ext cx="8229600" cy="5184775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/>
              <a:t>Single:	</a:t>
            </a:r>
            <a:r>
              <a:rPr lang="en-US" altLang="ko-KR" sz="2000" dirty="0" smtClean="0"/>
              <a:t>39.49</a:t>
            </a:r>
            <a:endParaRPr lang="en-US" altLang="ko-KR" sz="2000" dirty="0"/>
          </a:p>
          <a:p>
            <a:pPr lvl="1"/>
            <a:r>
              <a:rPr lang="en-US" altLang="ko-KR" sz="1600" dirty="0"/>
              <a:t>AP1:	</a:t>
            </a:r>
            <a:r>
              <a:rPr lang="en-US" altLang="ko-KR" sz="1600" dirty="0" smtClean="0"/>
              <a:t>UE2 </a:t>
            </a:r>
            <a:r>
              <a:rPr lang="en-US" altLang="ko-KR" sz="1600" dirty="0"/>
              <a:t>(900kbps), </a:t>
            </a:r>
            <a:r>
              <a:rPr lang="en-US" altLang="ko-KR" sz="1600" dirty="0" smtClean="0"/>
              <a:t>UE3 </a:t>
            </a:r>
            <a:r>
              <a:rPr lang="en-US" altLang="ko-KR" sz="1600" dirty="0"/>
              <a:t>(900kbps), </a:t>
            </a:r>
            <a:r>
              <a:rPr lang="en-US" altLang="ko-KR" sz="1600" dirty="0" smtClean="0"/>
              <a:t>UE4 </a:t>
            </a:r>
            <a:r>
              <a:rPr lang="en-US" altLang="ko-KR" sz="1600" dirty="0"/>
              <a:t>(900kbps), </a:t>
            </a:r>
            <a:r>
              <a:rPr lang="en-US" altLang="ko-KR" sz="1600" dirty="0" smtClean="0"/>
              <a:t>UE5 </a:t>
            </a:r>
            <a:r>
              <a:rPr lang="en-US" altLang="ko-KR" sz="1600" dirty="0"/>
              <a:t>(900kbps),</a:t>
            </a:r>
          </a:p>
          <a:p>
            <a:pPr lvl="1"/>
            <a:r>
              <a:rPr lang="en-US" altLang="ko-KR" sz="1600" dirty="0"/>
              <a:t>AP2:	</a:t>
            </a:r>
            <a:r>
              <a:rPr lang="en-US" altLang="ko-KR" sz="1600" dirty="0" smtClean="0"/>
              <a:t>UE1 </a:t>
            </a:r>
            <a:r>
              <a:rPr lang="en-US" altLang="ko-KR" sz="1600" dirty="0"/>
              <a:t>(4000kbps)</a:t>
            </a:r>
          </a:p>
          <a:p>
            <a:r>
              <a:rPr lang="en-US" altLang="ko-KR" sz="2000" dirty="0"/>
              <a:t>Multi:		</a:t>
            </a:r>
            <a:r>
              <a:rPr lang="en-US" altLang="ko-KR" sz="2000" dirty="0" smtClean="0"/>
              <a:t>40.29</a:t>
            </a:r>
            <a:endParaRPr lang="en-US" altLang="ko-KR" sz="2000" dirty="0"/>
          </a:p>
          <a:p>
            <a:pPr lvl="1"/>
            <a:r>
              <a:rPr lang="en-US" altLang="ko-KR" sz="1600" dirty="0"/>
              <a:t>UE1:	(2000kbps, 	AP1: 0%, 		AP2: 100%)</a:t>
            </a:r>
          </a:p>
          <a:p>
            <a:pPr lvl="1"/>
            <a:r>
              <a:rPr lang="en-US" altLang="ko-KR" sz="1600" dirty="0"/>
              <a:t>UE2:	(900kbps, 		AP1: 14.3%, 	AP2: 85.7%)</a:t>
            </a:r>
          </a:p>
          <a:p>
            <a:pPr lvl="1"/>
            <a:r>
              <a:rPr lang="en-US" altLang="ko-KR" sz="1600" dirty="0"/>
              <a:t>UE3:	(1500kbps, 	AP1: 89.6%, 	AP2: 10.4%)</a:t>
            </a:r>
          </a:p>
          <a:p>
            <a:pPr lvl="1"/>
            <a:r>
              <a:rPr lang="en-US" altLang="ko-KR" sz="1600" dirty="0"/>
              <a:t>UE4:	(1500kbps, 	AP1: 85.5%, 	AP2: 14.5%)</a:t>
            </a:r>
          </a:p>
          <a:p>
            <a:pPr lvl="1"/>
            <a:r>
              <a:rPr lang="en-US" altLang="ko-KR" sz="1600" dirty="0"/>
              <a:t>UE5:	(1500kbps, 	AP1: 71.9%, 	AP2: 28.1%)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A94A089-C17F-4C8D-B42D-C2F1C38A8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490"/>
            <a:ext cx="9144000" cy="36886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97314C7-92BD-4C45-AAF1-8BF19AA2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Situation</a:t>
            </a:r>
            <a:endParaRPr lang="ko-KR" altLang="en-US" dirty="0"/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="" xmlns:a16="http://schemas.microsoft.com/office/drawing/2014/main" id="{E02D7933-6B92-4213-9EE1-6FAA1EF292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3975C27-C0BA-416E-906F-F3CA83CDBEFD}"/>
              </a:ext>
            </a:extLst>
          </p:cNvPr>
          <p:cNvSpPr txBox="1"/>
          <p:nvPr/>
        </p:nvSpPr>
        <p:spPr bwMode="auto">
          <a:xfrm>
            <a:off x="429092" y="3529086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71dB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4A8CEC5-7348-45DE-8BBB-814DFF399551}"/>
              </a:ext>
            </a:extLst>
          </p:cNvPr>
          <p:cNvSpPr txBox="1"/>
          <p:nvPr/>
        </p:nvSpPr>
        <p:spPr bwMode="auto">
          <a:xfrm>
            <a:off x="2123728" y="3518147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69dB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68B1D62-A93B-4D17-A87B-55B62A0C4882}"/>
              </a:ext>
            </a:extLst>
          </p:cNvPr>
          <p:cNvSpPr txBox="1"/>
          <p:nvPr/>
        </p:nvSpPr>
        <p:spPr bwMode="auto">
          <a:xfrm>
            <a:off x="4932040" y="3549799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B5471B0-78DA-448C-A778-D8E042E0CC71}"/>
              </a:ext>
            </a:extLst>
          </p:cNvPr>
          <p:cNvSpPr txBox="1"/>
          <p:nvPr/>
        </p:nvSpPr>
        <p:spPr bwMode="auto">
          <a:xfrm>
            <a:off x="5492834" y="3930215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64dB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66A454C-569C-4667-9827-26E2108F56E2}"/>
              </a:ext>
            </a:extLst>
          </p:cNvPr>
          <p:cNvSpPr txBox="1"/>
          <p:nvPr/>
        </p:nvSpPr>
        <p:spPr bwMode="auto">
          <a:xfrm>
            <a:off x="7478713" y="4103837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A40C666-415E-477D-8431-A706724AA571}"/>
              </a:ext>
            </a:extLst>
          </p:cNvPr>
          <p:cNvSpPr txBox="1"/>
          <p:nvPr/>
        </p:nvSpPr>
        <p:spPr bwMode="auto">
          <a:xfrm>
            <a:off x="883778" y="4129335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-60dB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455C8F1-401D-46DF-92A6-F1C5436EB962}"/>
              </a:ext>
            </a:extLst>
          </p:cNvPr>
          <p:cNvSpPr txBox="1"/>
          <p:nvPr/>
        </p:nvSpPr>
        <p:spPr bwMode="auto">
          <a:xfrm>
            <a:off x="2950117" y="3919191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76dB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9FA3E77-CE10-4BC1-8D86-8B9E033CB9A4}"/>
              </a:ext>
            </a:extLst>
          </p:cNvPr>
          <p:cNvSpPr txBox="1"/>
          <p:nvPr/>
        </p:nvSpPr>
        <p:spPr bwMode="auto">
          <a:xfrm>
            <a:off x="3477591" y="3549798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83DFD3A-7292-421B-8727-609E354AB8B4}"/>
              </a:ext>
            </a:extLst>
          </p:cNvPr>
          <p:cNvSpPr txBox="1"/>
          <p:nvPr/>
        </p:nvSpPr>
        <p:spPr bwMode="auto">
          <a:xfrm>
            <a:off x="7927415" y="3527749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-67dB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E49930A-521C-4B8E-A165-62750D5234B2}"/>
              </a:ext>
            </a:extLst>
          </p:cNvPr>
          <p:cNvSpPr txBox="1"/>
          <p:nvPr/>
        </p:nvSpPr>
        <p:spPr bwMode="auto">
          <a:xfrm>
            <a:off x="6357913" y="3516197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67dB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272" y="5157192"/>
            <a:ext cx="3163656" cy="28803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24014" y="5602882"/>
            <a:ext cx="1340274" cy="125511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519750" y="4901098"/>
            <a:ext cx="1152880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800" b="1" i="1" dirty="0" smtClean="0">
                <a:solidFill>
                  <a:srgbClr val="FF0000"/>
                </a:solidFill>
              </a:rPr>
              <a:t>λ =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47.97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7505816" y="5234880"/>
            <a:ext cx="1152880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800" b="1" i="1" dirty="0" smtClean="0">
                <a:solidFill>
                  <a:srgbClr val="FF0000"/>
                </a:solidFill>
              </a:rPr>
              <a:t>λ =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12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.16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519750" y="5949280"/>
            <a:ext cx="1152880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800" b="1" i="1" dirty="0" smtClean="0">
                <a:solidFill>
                  <a:srgbClr val="FF0000"/>
                </a:solidFill>
              </a:rPr>
              <a:t>λ =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29.68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65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12123</TotalTime>
  <Words>783</Words>
  <Application>Microsoft Office PowerPoint</Application>
  <PresentationFormat>화면 슬라이드 쇼(4:3)</PresentationFormat>
  <Paragraphs>221</Paragraphs>
  <Slides>13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pres</vt:lpstr>
      <vt:lpstr>Research   Jae Jun Ha  Media Computing and Networking Laboratory POSTCH  2020-01-21</vt:lpstr>
      <vt:lpstr>Contents</vt:lpstr>
      <vt:lpstr>Algorithm</vt:lpstr>
      <vt:lpstr>Algorithm</vt:lpstr>
      <vt:lpstr>Algorithm</vt:lpstr>
      <vt:lpstr>Adjustment</vt:lpstr>
      <vt:lpstr>Situation</vt:lpstr>
      <vt:lpstr>Situation</vt:lpstr>
      <vt:lpstr>Situation</vt:lpstr>
      <vt:lpstr>Situation</vt:lpstr>
      <vt:lpstr>Algorithm</vt:lpstr>
      <vt:lpstr>Future Work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jaejun ha</cp:lastModifiedBy>
  <cp:revision>567</cp:revision>
  <dcterms:created xsi:type="dcterms:W3CDTF">2020-01-02T02:20:46Z</dcterms:created>
  <dcterms:modified xsi:type="dcterms:W3CDTF">2020-02-20T23:00:46Z</dcterms:modified>
</cp:coreProperties>
</file>