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handoutMasterIdLst>
    <p:handoutMasterId r:id="rId16"/>
  </p:handoutMasterIdLst>
  <p:sldIdLst>
    <p:sldId id="849" r:id="rId2"/>
    <p:sldId id="858" r:id="rId3"/>
    <p:sldId id="865" r:id="rId4"/>
    <p:sldId id="866" r:id="rId5"/>
    <p:sldId id="864" r:id="rId6"/>
    <p:sldId id="870" r:id="rId7"/>
    <p:sldId id="871" r:id="rId8"/>
    <p:sldId id="862" r:id="rId9"/>
    <p:sldId id="859" r:id="rId10"/>
    <p:sldId id="869" r:id="rId11"/>
    <p:sldId id="860" r:id="rId12"/>
    <p:sldId id="861" r:id="rId13"/>
    <p:sldId id="867" r:id="rId1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6699"/>
    <a:srgbClr val="F1F1F1"/>
    <a:srgbClr val="F8F8F8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8" autoAdjust="0"/>
    <p:restoredTop sz="83236" autoAdjust="0"/>
  </p:normalViewPr>
  <p:slideViewPr>
    <p:cSldViewPr>
      <p:cViewPr varScale="1">
        <p:scale>
          <a:sx n="73" d="100"/>
          <a:sy n="73" d="100"/>
        </p:scale>
        <p:origin x="177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저널 언급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해당 내용에서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두 가지로 정의했는데 이게 제 논문과 가장 유사하다</a:t>
            </a:r>
            <a:endParaRPr lang="en-US" altLang="ko-KR" dirty="0" smtClean="0"/>
          </a:p>
          <a:p>
            <a:r>
              <a:rPr lang="ko-KR" altLang="en-US" dirty="0" smtClean="0"/>
              <a:t>추후에 더</a:t>
            </a:r>
            <a:r>
              <a:rPr lang="ko-KR" altLang="en-US" baseline="0" dirty="0" smtClean="0"/>
              <a:t> 찾아보겠다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47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Bn</a:t>
            </a:r>
            <a:r>
              <a:rPr lang="ko-KR" altLang="en-US" dirty="0" smtClean="0"/>
              <a:t>과 상관 있게 </a:t>
            </a:r>
            <a:r>
              <a:rPr lang="en-US" altLang="ko-KR" dirty="0" smtClean="0"/>
              <a:t>uniform</a:t>
            </a:r>
            <a:r>
              <a:rPr lang="en-US" altLang="ko-KR" baseline="0" dirty="0" smtClean="0"/>
              <a:t> distribution</a:t>
            </a:r>
            <a:r>
              <a:rPr lang="ko-KR" altLang="en-US" baseline="0" dirty="0" smtClean="0"/>
              <a:t>따름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러닝 안쓰고 </a:t>
            </a:r>
            <a:r>
              <a:rPr lang="en-US" altLang="ko-KR" baseline="0" dirty="0" smtClean="0"/>
              <a:t>DQN </a:t>
            </a:r>
            <a:r>
              <a:rPr lang="ko-KR" altLang="en-US" baseline="0" dirty="0" smtClean="0"/>
              <a:t>쓰는 이유가 </a:t>
            </a:r>
            <a:r>
              <a:rPr lang="ko-KR" altLang="en-US" baseline="0" dirty="0" err="1" smtClean="0"/>
              <a:t>스테이트가</a:t>
            </a:r>
            <a:r>
              <a:rPr lang="ko-KR" altLang="en-US" baseline="0" dirty="0" smtClean="0"/>
              <a:t> 무수하게 많은데 그 많은 </a:t>
            </a:r>
            <a:r>
              <a:rPr lang="ko-KR" altLang="en-US" baseline="0" dirty="0" err="1" smtClean="0"/>
              <a:t>스테이트를</a:t>
            </a:r>
            <a:r>
              <a:rPr lang="ko-KR" altLang="en-US" baseline="0" dirty="0" smtClean="0"/>
              <a:t> 저장하기에는 메모리 부족으로 </a:t>
            </a:r>
            <a:r>
              <a:rPr lang="en-US" altLang="ko-KR" baseline="0" dirty="0" smtClean="0"/>
              <a:t>Q </a:t>
            </a:r>
            <a:r>
              <a:rPr lang="ko-KR" altLang="en-US" baseline="0" dirty="0" smtClean="0"/>
              <a:t>러닝 방법은 일부만 저장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결과가 전체가 아닌 일부만 메모리 저장해서 결과가 부정확</a:t>
            </a:r>
            <a:endParaRPr lang="en-US" altLang="ko-KR" baseline="0" dirty="0" smtClean="0"/>
          </a:p>
          <a:p>
            <a:r>
              <a:rPr lang="en-US" altLang="ko-KR" baseline="0" dirty="0" smtClean="0"/>
              <a:t>DQN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뉴럴</a:t>
            </a:r>
            <a:r>
              <a:rPr lang="ko-KR" altLang="en-US" baseline="0" dirty="0" smtClean="0"/>
              <a:t> 네트워크를 이용하여 메모리를 추상적으로 저장하여 한계에 </a:t>
            </a:r>
            <a:r>
              <a:rPr lang="ko-KR" altLang="en-US" baseline="0" dirty="0" err="1" smtClean="0"/>
              <a:t>부딛히지</a:t>
            </a:r>
            <a:r>
              <a:rPr lang="ko-KR" altLang="en-US" baseline="0" dirty="0" smtClean="0"/>
              <a:t> 않음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번째에서 </a:t>
            </a:r>
            <a:r>
              <a:rPr lang="en-US" altLang="ko-KR" dirty="0" smtClean="0"/>
              <a:t>full offload</a:t>
            </a:r>
            <a:r>
              <a:rPr lang="ko-KR" altLang="en-US" dirty="0" smtClean="0"/>
              <a:t>가 큰 이유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capacit</a:t>
            </a:r>
            <a:r>
              <a:rPr lang="ko-KR" altLang="en-US" dirty="0" smtClean="0"/>
              <a:t>가 작으면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큰차이가</a:t>
            </a:r>
            <a:r>
              <a:rPr lang="ko-KR" altLang="en-US" dirty="0" smtClean="0"/>
              <a:t> 없는데</a:t>
            </a:r>
            <a:r>
              <a:rPr lang="ko-KR" altLang="en-US" baseline="0" dirty="0" smtClean="0"/>
              <a:t> 데이터 </a:t>
            </a:r>
            <a:r>
              <a:rPr lang="ko-KR" altLang="en-US" baseline="0" dirty="0" err="1" smtClean="0"/>
              <a:t>전송하는데에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time </a:t>
            </a:r>
            <a:r>
              <a:rPr lang="ko-KR" altLang="en-US" baseline="0" dirty="0" smtClean="0"/>
              <a:t>소모 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UE</a:t>
            </a:r>
            <a:r>
              <a:rPr lang="ko-KR" altLang="en-US" baseline="0" dirty="0" smtClean="0"/>
              <a:t>개수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라는 것을 언급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107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619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eNB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? LTE</a:t>
            </a:r>
            <a:r>
              <a:rPr lang="ko-KR" altLang="en-US" baseline="0" dirty="0" smtClean="0"/>
              <a:t>혹은 무선에서의 </a:t>
            </a:r>
            <a:r>
              <a:rPr lang="en-US" altLang="ko-KR" baseline="0" dirty="0" smtClean="0"/>
              <a:t>UE</a:t>
            </a:r>
            <a:r>
              <a:rPr lang="ko-KR" altLang="en-US" baseline="0" dirty="0" smtClean="0"/>
              <a:t>와 연결되는 기지국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65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19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강화학습을 사용하기 위한 주요 요소들을 설명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강화학습을 사용하기 위해서는 </a:t>
            </a:r>
            <a:r>
              <a:rPr lang="en-US" altLang="ko-KR" dirty="0" smtClean="0"/>
              <a:t>State,</a:t>
            </a:r>
            <a:r>
              <a:rPr lang="en-US" altLang="ko-KR" baseline="0" dirty="0" smtClean="0"/>
              <a:t> Action, Reward </a:t>
            </a:r>
            <a:r>
              <a:rPr lang="ko-KR" altLang="en-US" baseline="0" dirty="0" smtClean="0"/>
              <a:t>등이 정의되어야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State</a:t>
            </a:r>
            <a:r>
              <a:rPr lang="ko-KR" altLang="en-US" dirty="0" smtClean="0"/>
              <a:t>는 두 가지 요소로 이루어져있습니다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Reward</a:t>
            </a:r>
            <a:r>
              <a:rPr lang="ko-KR" altLang="en-US" dirty="0" smtClean="0"/>
              <a:t>를 설명 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Reward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formulation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objective function </a:t>
            </a:r>
            <a:r>
              <a:rPr lang="ko-KR" altLang="en-US" dirty="0" smtClean="0"/>
              <a:t>넣음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pit.kr/torch-dqn-%EA%B0%95%ED%99%94%ED%95%99%EC%8A%B5-%EC%86%8C%EA%B0%9C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Deep Reinforcement Learning based Computation Offloading and Resource Allocation for MEC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Ji Li, Hui Gao, </a:t>
            </a:r>
            <a:r>
              <a:rPr lang="en-US" altLang="ko-KR" sz="2400" dirty="0" err="1" smtClean="0">
                <a:solidFill>
                  <a:schemeClr val="tx1"/>
                </a:solidFill>
                <a:effectLst/>
              </a:rPr>
              <a:t>Tiejun</a:t>
            </a: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effectLst/>
              </a:rPr>
              <a:t>Lv</a:t>
            </a: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, and </a:t>
            </a:r>
            <a:r>
              <a:rPr lang="en-US" altLang="ko-KR" sz="2400" dirty="0" err="1" smtClean="0">
                <a:solidFill>
                  <a:schemeClr val="tx1"/>
                </a:solidFill>
                <a:effectLst/>
              </a:rPr>
              <a:t>Yueming</a:t>
            </a: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 Lu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 IEEE Wireless Communications and Networking Conference (WCNC)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DQN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1026" name="Picture 2" descr="dqn ìê³ ë¦¬ì¦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71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7113" y="5382848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dirty="0" smtClean="0"/>
              <a:t>&lt; </a:t>
            </a:r>
            <a:r>
              <a:rPr lang="en-US" altLang="ko-KR" sz="600" dirty="0" smtClean="0">
                <a:hlinkClick r:id="rId4"/>
              </a:rPr>
              <a:t>https</a:t>
            </a:r>
            <a:r>
              <a:rPr lang="en-US" altLang="ko-KR" sz="600" dirty="0">
                <a:hlinkClick r:id="rId4"/>
              </a:rPr>
              <a:t>://www.popit.kr/torch-dqn-%EA%B0%95%ED%99%94%ED%95%99%EC%8A%B5-%EC%86%8C%EA%B0%9C</a:t>
            </a:r>
            <a:r>
              <a:rPr lang="en-US" altLang="ko-KR" sz="600" dirty="0" smtClean="0">
                <a:hlinkClick r:id="rId4"/>
              </a:rPr>
              <a:t>/</a:t>
            </a:r>
            <a:r>
              <a:rPr lang="en-US" altLang="ko-KR" sz="600" dirty="0" smtClean="0"/>
              <a:t> &gt;</a:t>
            </a:r>
            <a:endParaRPr lang="ko-KR" altLang="en-US" sz="600" dirty="0"/>
          </a:p>
        </p:txBody>
      </p:sp>
      <p:sp>
        <p:nvSpPr>
          <p:cNvPr id="6" name="직사각형 5"/>
          <p:cNvSpPr/>
          <p:nvPr/>
        </p:nvSpPr>
        <p:spPr>
          <a:xfrm>
            <a:off x="4477172" y="1844824"/>
            <a:ext cx="1679004" cy="3600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Environment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The number of UEs is 5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ko-KR" b="1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altLang="ko-KR" b="1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Computation capacity of the MEC server is 5GHz/sec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𝑮𝑯𝒛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endParaRPr lang="en-US" altLang="ko-KR" b="1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altLang="ko-KR" b="1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CPU frequency of each UE is 1GHz/sec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𝑮𝑯𝒛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endParaRPr lang="en-US" altLang="ko-KR" b="1" i="1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altLang="ko-KR" b="1" i="1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UE’s transmission power and idle power is 500mW, 100mW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/>
                    </m:sSubSup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𝒎𝑾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𝒎𝑾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Data size of computation offloading obeys uniform distribution between (300, 500), the number of CPU cycles between(900, 1100)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/>
                    </m:sSubSup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𝒌𝒃𝒊𝒕𝒔</m:t>
                    </m:r>
                  </m:oMath>
                </a14:m>
                <a:endParaRPr lang="en-US" altLang="ko-KR" b="1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/>
                    </m:sSubSup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𝟗𝟎𝟎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𝑴𝒄𝒚𝒄𝒍𝒆𝒔</m:t>
                    </m:r>
                  </m:oMath>
                </a14:m>
                <a:endParaRPr lang="en-US" altLang="ko-KR" b="1" dirty="0"/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Decision weight each UE is set to be 0.5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𝒆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𝟓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74" t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2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63" y="1412776"/>
            <a:ext cx="3249652" cy="257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05936"/>
            <a:ext cx="3312368" cy="252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85624"/>
            <a:ext cx="3351999" cy="260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8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</a:p>
          <a:p>
            <a:r>
              <a:rPr lang="en-US" altLang="ko-KR" dirty="0" smtClean="0"/>
              <a:t>More survey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76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I choose </a:t>
            </a:r>
            <a:r>
              <a:rPr lang="en-US" altLang="ko-KR" dirty="0"/>
              <a:t>this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It is challenging to obtain an optimal solution in NP-hard problem like knapsack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Used DQN to solve this problem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Action consists of two component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MEC </a:t>
            </a:r>
            <a:r>
              <a:rPr lang="en-US" altLang="ko-KR" dirty="0">
                <a:sym typeface="Wingdings" panose="05000000000000000000" pitchFamily="2" charset="2"/>
              </a:rPr>
              <a:t>o</a:t>
            </a:r>
            <a:r>
              <a:rPr lang="en-US" altLang="ko-KR" dirty="0" smtClean="0">
                <a:sym typeface="Wingdings" panose="05000000000000000000" pitchFamily="2" charset="2"/>
              </a:rPr>
              <a:t>ffloading + resource allocation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47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5G networks are now emerging to support massive connections among humans, machines and things with diverse services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Meanwhile, more and more </a:t>
            </a:r>
            <a:r>
              <a:rPr lang="en-US" altLang="ko-KR" b="1" dirty="0" smtClean="0">
                <a:sym typeface="Wingdings" panose="05000000000000000000" pitchFamily="2" charset="2"/>
              </a:rPr>
              <a:t>computational-intensive</a:t>
            </a:r>
            <a:r>
              <a:rPr lang="en-US" altLang="ko-KR" dirty="0" smtClean="0">
                <a:sym typeface="Wingdings" panose="05000000000000000000" pitchFamily="2" charset="2"/>
              </a:rPr>
              <a:t> applications in 5G require </a:t>
            </a:r>
            <a:r>
              <a:rPr lang="en-US" altLang="ko-KR" b="1" dirty="0" smtClean="0">
                <a:sym typeface="Wingdings" panose="05000000000000000000" pitchFamily="2" charset="2"/>
              </a:rPr>
              <a:t>low delay</a:t>
            </a:r>
            <a:r>
              <a:rPr lang="en-US" altLang="ko-KR" dirty="0" smtClean="0">
                <a:sym typeface="Wingdings" panose="05000000000000000000" pitchFamily="2" charset="2"/>
              </a:rPr>
              <a:t>, such as interactive game, augmented reality (AR), virtual reality (VR), </a:t>
            </a:r>
            <a:r>
              <a:rPr lang="en-US" altLang="ko-KR" dirty="0" err="1" smtClean="0">
                <a:sym typeface="Wingdings" panose="05000000000000000000" pitchFamily="2" charset="2"/>
              </a:rPr>
              <a:t>etc</a:t>
            </a:r>
            <a:r>
              <a:rPr lang="en-US" altLang="ko-KR" dirty="0" smtClean="0">
                <a:sym typeface="Wingdings" panose="05000000000000000000" pitchFamily="2" charset="2"/>
              </a:rPr>
              <a:t>, which are also </a:t>
            </a:r>
            <a:r>
              <a:rPr lang="en-US" altLang="ko-KR" b="1" dirty="0" smtClean="0">
                <a:sym typeface="Wingdings" panose="05000000000000000000" pitchFamily="2" charset="2"/>
              </a:rPr>
              <a:t>energy-consuming</a:t>
            </a:r>
            <a:r>
              <a:rPr lang="en-US" altLang="ko-KR" dirty="0" smtClean="0">
                <a:sym typeface="Wingdings" panose="05000000000000000000" pitchFamily="2" charset="2"/>
              </a:rPr>
              <a:t> applications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Noting the </a:t>
            </a:r>
            <a:r>
              <a:rPr lang="en-US" altLang="ko-KR" b="1" dirty="0" smtClean="0">
                <a:sym typeface="Wingdings" panose="05000000000000000000" pitchFamily="2" charset="2"/>
              </a:rPr>
              <a:t>limited battery power</a:t>
            </a:r>
            <a:r>
              <a:rPr lang="en-US" altLang="ko-KR" dirty="0" smtClean="0">
                <a:sym typeface="Wingdings" panose="05000000000000000000" pitchFamily="2" charset="2"/>
              </a:rPr>
              <a:t> and </a:t>
            </a:r>
            <a:r>
              <a:rPr lang="en-US" altLang="ko-KR" b="1" dirty="0" smtClean="0">
                <a:sym typeface="Wingdings" panose="05000000000000000000" pitchFamily="2" charset="2"/>
              </a:rPr>
              <a:t>computing capacity</a:t>
            </a:r>
            <a:r>
              <a:rPr lang="en-US" altLang="ko-KR" dirty="0" smtClean="0">
                <a:sym typeface="Wingdings" panose="05000000000000000000" pitchFamily="2" charset="2"/>
              </a:rPr>
              <a:t>, it is difficult for mobile user equipment (UE) to meet these requirements.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Aiming to tackle the contradiction between UEs and applications, </a:t>
            </a:r>
            <a:r>
              <a:rPr lang="en-US" altLang="ko-KR" b="1" dirty="0" smtClean="0">
                <a:sym typeface="Wingdings" panose="05000000000000000000" pitchFamily="2" charset="2"/>
              </a:rPr>
              <a:t>Mobile </a:t>
            </a:r>
            <a:r>
              <a:rPr lang="en-US" altLang="ko-KR" b="1" dirty="0">
                <a:sym typeface="Wingdings" panose="05000000000000000000" pitchFamily="2" charset="2"/>
              </a:rPr>
              <a:t>E</a:t>
            </a:r>
            <a:r>
              <a:rPr lang="en-US" altLang="ko-KR" b="1" dirty="0" smtClean="0">
                <a:sym typeface="Wingdings" panose="05000000000000000000" pitchFamily="2" charset="2"/>
              </a:rPr>
              <a:t>dge </a:t>
            </a:r>
            <a:r>
              <a:rPr lang="en-US" altLang="ko-KR" b="1" dirty="0">
                <a:sym typeface="Wingdings" panose="05000000000000000000" pitchFamily="2" charset="2"/>
              </a:rPr>
              <a:t>C</a:t>
            </a:r>
            <a:r>
              <a:rPr lang="en-US" altLang="ko-KR" b="1" dirty="0" smtClean="0">
                <a:sym typeface="Wingdings" panose="05000000000000000000" pitchFamily="2" charset="2"/>
              </a:rPr>
              <a:t>omputing (MEC) </a:t>
            </a:r>
            <a:r>
              <a:rPr lang="en-US" altLang="ko-KR" dirty="0" smtClean="0">
                <a:sym typeface="Wingdings" panose="05000000000000000000" pitchFamily="2" charset="2"/>
              </a:rPr>
              <a:t>has been recently proposed as viable solution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71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MEC is a new paradigm which can enhance the computation capacity at the edge of mobile network </a:t>
            </a:r>
            <a:r>
              <a:rPr lang="en-US" altLang="ko-KR" b="1" dirty="0">
                <a:sym typeface="Wingdings" panose="05000000000000000000" pitchFamily="2" charset="2"/>
              </a:rPr>
              <a:t>by deploying high-performance servers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The MEC servers are densely distributed close to mobile users, and the </a:t>
            </a:r>
            <a:r>
              <a:rPr lang="en-US" altLang="ko-KR" b="1" dirty="0">
                <a:sym typeface="Wingdings" panose="05000000000000000000" pitchFamily="2" charset="2"/>
              </a:rPr>
              <a:t>user devices can offload computing tasks to the MEC servers</a:t>
            </a:r>
            <a:r>
              <a:rPr lang="en-US" altLang="ko-KR" dirty="0">
                <a:sym typeface="Wingdings" panose="05000000000000000000" pitchFamily="2" charset="2"/>
              </a:rPr>
              <a:t> through wireless channel.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Through computation offloading, mobile users can observably </a:t>
            </a:r>
            <a:r>
              <a:rPr lang="en-US" altLang="ko-KR" b="1" dirty="0">
                <a:sym typeface="Wingdings" panose="05000000000000000000" pitchFamily="2" charset="2"/>
              </a:rPr>
              <a:t>reduce the experienced delay of applications and improve the Quality of Service (</a:t>
            </a:r>
            <a:r>
              <a:rPr lang="en-US" altLang="ko-KR" b="1" dirty="0" err="1">
                <a:sym typeface="Wingdings" panose="05000000000000000000" pitchFamily="2" charset="2"/>
              </a:rPr>
              <a:t>QoS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Therefore, the </a:t>
            </a:r>
            <a:r>
              <a:rPr lang="en-US" altLang="ko-KR" b="1" dirty="0">
                <a:sym typeface="Wingdings" panose="05000000000000000000" pitchFamily="2" charset="2"/>
              </a:rPr>
              <a:t>computation offloading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b="1" dirty="0">
                <a:sym typeface="Wingdings" panose="05000000000000000000" pitchFamily="2" charset="2"/>
              </a:rPr>
              <a:t>computational resource allocation</a:t>
            </a:r>
            <a:r>
              <a:rPr lang="en-US" altLang="ko-KR" dirty="0">
                <a:sym typeface="Wingdings" panose="05000000000000000000" pitchFamily="2" charset="2"/>
              </a:rPr>
              <a:t> themes have attracted great interests as a key point in the MEC system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81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3766606"/>
            <a:ext cx="8229600" cy="247090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One </a:t>
            </a:r>
            <a:r>
              <a:rPr lang="en-US" altLang="ko-KR" dirty="0" err="1" smtClean="0">
                <a:sym typeface="Wingdings" panose="05000000000000000000" pitchFamily="2" charset="2"/>
              </a:rPr>
              <a:t>eNodeB</a:t>
            </a:r>
            <a:r>
              <a:rPr lang="en-US" altLang="ko-KR" dirty="0" smtClean="0">
                <a:sym typeface="Wingdings" panose="05000000000000000000" pitchFamily="2" charset="2"/>
              </a:rPr>
              <a:t> (</a:t>
            </a:r>
            <a:r>
              <a:rPr lang="en-US" altLang="ko-KR" dirty="0" err="1" smtClean="0">
                <a:sym typeface="Wingdings" panose="05000000000000000000" pitchFamily="2" charset="2"/>
              </a:rPr>
              <a:t>eNB</a:t>
            </a:r>
            <a:r>
              <a:rPr lang="en-US" altLang="ko-KR" dirty="0" smtClean="0">
                <a:sym typeface="Wingdings" panose="05000000000000000000" pitchFamily="2" charset="2"/>
              </a:rPr>
              <a:t>) and </a:t>
            </a:r>
            <a:r>
              <a:rPr lang="en-US" altLang="ko-KR" b="1" dirty="0" smtClean="0">
                <a:sym typeface="Wingdings" panose="05000000000000000000" pitchFamily="2" charset="2"/>
              </a:rPr>
              <a:t>N UEs</a:t>
            </a:r>
            <a:r>
              <a:rPr lang="en-US" altLang="ko-KR" dirty="0" smtClean="0">
                <a:sym typeface="Wingdings" panose="05000000000000000000" pitchFamily="2" charset="2"/>
              </a:rPr>
              <a:t> in one small cell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MEC server</a:t>
            </a:r>
            <a:r>
              <a:rPr lang="en-US" altLang="ko-KR" dirty="0" smtClean="0">
                <a:sym typeface="Wingdings" panose="05000000000000000000" pitchFamily="2" charset="2"/>
              </a:rPr>
              <a:t> is deployed with the </a:t>
            </a:r>
            <a:r>
              <a:rPr lang="en-US" altLang="ko-KR" dirty="0" err="1" smtClean="0">
                <a:sym typeface="Wingdings" panose="05000000000000000000" pitchFamily="2" charset="2"/>
              </a:rPr>
              <a:t>eNB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Each UE can offload the task to the </a:t>
            </a:r>
            <a:r>
              <a:rPr lang="en-US" altLang="ko-KR" b="1" dirty="0" smtClean="0">
                <a:sym typeface="Wingdings" panose="05000000000000000000" pitchFamily="2" charset="2"/>
              </a:rPr>
              <a:t>MEC server</a:t>
            </a:r>
            <a:r>
              <a:rPr lang="en-US" altLang="ko-KR" dirty="0" smtClean="0">
                <a:sym typeface="Wingdings" panose="05000000000000000000" pitchFamily="2" charset="2"/>
              </a:rPr>
              <a:t> through wireless or execute it </a:t>
            </a:r>
            <a:r>
              <a:rPr lang="en-US" altLang="ko-KR" b="1" dirty="0" smtClean="0">
                <a:sym typeface="Wingdings" panose="05000000000000000000" pitchFamily="2" charset="2"/>
              </a:rPr>
              <a:t>locally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 capacity of MEC server is limited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3368799" cy="256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5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As an optimization problem, the objective of this paper is to minimize the sum cost combining </a:t>
            </a:r>
            <a:r>
              <a:rPr lang="en-US" altLang="ko-KR" b="1" dirty="0" smtClean="0">
                <a:sym typeface="Wingdings" panose="05000000000000000000" pitchFamily="2" charset="2"/>
              </a:rPr>
              <a:t>execution delay</a:t>
            </a:r>
            <a:r>
              <a:rPr lang="en-US" altLang="ko-KR" dirty="0" smtClean="0">
                <a:sym typeface="Wingdings" panose="05000000000000000000" pitchFamily="2" charset="2"/>
              </a:rPr>
              <a:t> and </a:t>
            </a:r>
            <a:r>
              <a:rPr lang="en-US" altLang="ko-KR" b="1" dirty="0" smtClean="0">
                <a:sym typeface="Wingdings" panose="05000000000000000000" pitchFamily="2" charset="2"/>
              </a:rPr>
              <a:t>energy consumption</a:t>
            </a:r>
            <a:r>
              <a:rPr lang="en-US" altLang="ko-KR" dirty="0" smtClean="0">
                <a:sym typeface="Wingdings" panose="05000000000000000000" pitchFamily="2" charset="2"/>
              </a:rPr>
              <a:t> of all users in MEC system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0668667"/>
                  </p:ext>
                </p:extLst>
              </p:nvPr>
            </p:nvGraphicFramePr>
            <p:xfrm>
              <a:off x="683568" y="2852936"/>
              <a:ext cx="6096000" cy="30932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92671">
                      <a:extLst>
                        <a:ext uri="{9D8B030D-6E8A-4147-A177-3AD203B41FA5}">
                          <a16:colId xmlns:a16="http://schemas.microsoft.com/office/drawing/2014/main" val="3203300617"/>
                        </a:ext>
                      </a:extLst>
                    </a:gridCol>
                    <a:gridCol w="5003329">
                      <a:extLst>
                        <a:ext uri="{9D8B030D-6E8A-4147-A177-3AD203B41FA5}">
                          <a16:colId xmlns:a16="http://schemas.microsoft.com/office/drawing/2014/main" val="33654779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𝐦𝐢𝐧</m:t>
                                        </m:r>
                                      </m:e>
                                      <m:lim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lim>
                                    </m:limLow>
                                  </m:fName>
                                  <m:e/>
                                </m:fun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  <m:sup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sup>
                                    </m:sSubSup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  <m:sup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774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s.t.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C1: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78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C2: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ko-KR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915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C3: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∀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518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C4: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∀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894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0804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(Using</a:t>
                          </a:r>
                          <a:r>
                            <a:rPr lang="en-US" altLang="ko-KR" sz="1600" baseline="0" dirty="0" smtClean="0">
                              <a:solidFill>
                                <a:schemeClr val="tx1"/>
                              </a:solidFill>
                            </a:rPr>
                            <a:t> constraints, reduce action size)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943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0668667"/>
                  </p:ext>
                </p:extLst>
              </p:nvPr>
            </p:nvGraphicFramePr>
            <p:xfrm>
              <a:off x="683568" y="2852936"/>
              <a:ext cx="6096000" cy="30932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92671">
                      <a:extLst>
                        <a:ext uri="{9D8B030D-6E8A-4147-A177-3AD203B41FA5}">
                          <a16:colId xmlns:a16="http://schemas.microsoft.com/office/drawing/2014/main" val="3203300617"/>
                        </a:ext>
                      </a:extLst>
                    </a:gridCol>
                    <a:gridCol w="5003329">
                      <a:extLst>
                        <a:ext uri="{9D8B030D-6E8A-4147-A177-3AD203B41FA5}">
                          <a16:colId xmlns:a16="http://schemas.microsoft.com/office/drawing/2014/main" val="3365477944"/>
                        </a:ext>
                      </a:extLst>
                    </a:gridCol>
                  </a:tblGrid>
                  <a:tr h="8682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9" t="-1399" r="-461453" b="-260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1898" t="-1399" r="-487" b="-260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74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s.t.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1898" t="-241667" r="-487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78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1898" t="-336066" r="-487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915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1898" t="-436066" r="-487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518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1898" t="-536066" r="-487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2894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0804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(Using</a:t>
                          </a:r>
                          <a:r>
                            <a:rPr lang="en-US" altLang="ko-KR" sz="1600" baseline="0" dirty="0" smtClean="0">
                              <a:solidFill>
                                <a:schemeClr val="tx1"/>
                              </a:solidFill>
                            </a:rPr>
                            <a:t> constraints, reduce action size)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9430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057566"/>
                  </p:ext>
                </p:extLst>
              </p:nvPr>
            </p:nvGraphicFramePr>
            <p:xfrm>
              <a:off x="5759589" y="2276872"/>
              <a:ext cx="3204899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3112">
                      <a:extLst>
                        <a:ext uri="{9D8B030D-6E8A-4147-A177-3AD203B41FA5}">
                          <a16:colId xmlns:a16="http://schemas.microsoft.com/office/drawing/2014/main" val="3651648198"/>
                        </a:ext>
                      </a:extLst>
                    </a:gridCol>
                    <a:gridCol w="2381787">
                      <a:extLst>
                        <a:ext uri="{9D8B030D-6E8A-4147-A177-3AD203B41FA5}">
                          <a16:colId xmlns:a16="http://schemas.microsoft.com/office/drawing/2014/main" val="18902401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Notation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477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Offloading decision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vector</a:t>
                          </a: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200" b="0" dirty="0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= 0: local computing</a:t>
                          </a: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= 1: </a:t>
                          </a:r>
                          <a:r>
                            <a:rPr lang="en-US" altLang="ko-KR" sz="1200" b="0" baseline="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computing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9045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Resource allocation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vector</a:t>
                          </a: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sz="12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 allocated computational resource (CPU cycles per sec)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5799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dirty="0" smtClean="0">
                              <a:solidFill>
                                <a:schemeClr val="tx1"/>
                              </a:solidFill>
                            </a:rPr>
                            <a:t>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Total cost of </a:t>
                          </a: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 local computing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6601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of </a:t>
                          </a:r>
                          <a:r>
                            <a:rPr lang="en-US" altLang="ko-KR" sz="1200" baseline="0" dirty="0" err="1" smtClean="0">
                              <a:solidFill>
                                <a:schemeClr val="tx1"/>
                              </a:solidFill>
                            </a:rPr>
                            <a:t>Ues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183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dirty="0" smtClean="0">
                              <a:solidFill>
                                <a:schemeClr val="tx1"/>
                              </a:solidFill>
                            </a:rPr>
                            <a:t>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local execute delay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911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Maximum tolerable delay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2197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Entire resource of MEC server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6055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057566"/>
                  </p:ext>
                </p:extLst>
              </p:nvPr>
            </p:nvGraphicFramePr>
            <p:xfrm>
              <a:off x="5759589" y="2276872"/>
              <a:ext cx="3204899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3112">
                      <a:extLst>
                        <a:ext uri="{9D8B030D-6E8A-4147-A177-3AD203B41FA5}">
                          <a16:colId xmlns:a16="http://schemas.microsoft.com/office/drawing/2014/main" val="3651648198"/>
                        </a:ext>
                      </a:extLst>
                    </a:gridCol>
                    <a:gridCol w="2381787">
                      <a:extLst>
                        <a:ext uri="{9D8B030D-6E8A-4147-A177-3AD203B41FA5}">
                          <a16:colId xmlns:a16="http://schemas.microsoft.com/office/drawing/2014/main" val="18902401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Notation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47736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45926" r="-291852" b="-3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94" t="-45926" r="-510" b="-3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04518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145926" r="-291852" b="-2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94" t="-145926" r="-510" b="-2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7991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442667" r="-291852" b="-3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Total cost of </a:t>
                          </a: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 local computing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6601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667213" r="-2918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of </a:t>
                          </a:r>
                          <a:r>
                            <a:rPr lang="en-US" altLang="ko-KR" sz="1200" baseline="0" dirty="0" err="1" smtClean="0">
                              <a:solidFill>
                                <a:schemeClr val="tx1"/>
                              </a:solidFill>
                            </a:rPr>
                            <a:t>Ues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183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767213" r="-2918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local execute delay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911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867213" r="-2918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Maximum tolerable delay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2197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967213" r="-2918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Entire resource of MEC server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60554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21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Combining the time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delay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and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energy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consumption</a:t>
                </a:r>
                <a:endParaRPr lang="en-US" altLang="ko-KR" b="1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𝒍</m:t>
                        </m:r>
                      </m:sup>
                    </m:sSubSup>
                    <m:r>
                      <a:rPr lang="en-US" altLang="ko-KR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  <m:r>
                      <a:rPr lang="en-US" altLang="ko-KR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𝑶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sup>
                    </m:sSubSup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sup>
                    </m:sSubSup>
                    <m:r>
                      <a:rPr lang="en-US" altLang="ko-KR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b="1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b="1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23928" y="1628800"/>
              <a:ext cx="4819013" cy="47091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9574">
                      <a:extLst>
                        <a:ext uri="{9D8B030D-6E8A-4147-A177-3AD203B41FA5}">
                          <a16:colId xmlns:a16="http://schemas.microsoft.com/office/drawing/2014/main" val="3651648198"/>
                        </a:ext>
                      </a:extLst>
                    </a:gridCol>
                    <a:gridCol w="3489439">
                      <a:extLst>
                        <a:ext uri="{9D8B030D-6E8A-4147-A177-3AD203B41FA5}">
                          <a16:colId xmlns:a16="http://schemas.microsoft.com/office/drawing/2014/main" val="18902401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Notation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477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dirty="0" smtClean="0">
                              <a:solidFill>
                                <a:schemeClr val="tx1"/>
                              </a:solidFill>
                            </a:rPr>
                            <a:t>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Total cost of </a:t>
                          </a: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 local computing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6601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dirty="0" smtClean="0">
                              <a:solidFill>
                                <a:schemeClr val="tx1"/>
                              </a:solidFill>
                            </a:rPr>
                            <a:t>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Weights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of time and energy cost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= 1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7199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dirty="0" smtClean="0">
                              <a:solidFill>
                                <a:schemeClr val="tx1"/>
                              </a:solidFill>
                            </a:rPr>
                            <a:t>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local execute delay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5494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dirty="0" smtClean="0">
                              <a:solidFill>
                                <a:schemeClr val="tx1"/>
                              </a:solidFill>
                            </a:rPr>
                            <a:t>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local energy consumption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2118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Total number of CPU cycles to finish task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6369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Computation capacity of UE n 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(CPU cycles per sec)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2381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Energy consumption per CPU cycle to finish task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17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Size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of computation input data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183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Uploading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data rate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2197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dirty="0" smtClean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Transmission / idle power consumption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8786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allocated computational resource 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(CPU cycles per sec)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6055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483635"/>
                  </p:ext>
                </p:extLst>
              </p:nvPr>
            </p:nvGraphicFramePr>
            <p:xfrm>
              <a:off x="3923928" y="1628800"/>
              <a:ext cx="4819013" cy="47091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9574">
                      <a:extLst>
                        <a:ext uri="{9D8B030D-6E8A-4147-A177-3AD203B41FA5}">
                          <a16:colId xmlns:a16="http://schemas.microsoft.com/office/drawing/2014/main" val="3651648198"/>
                        </a:ext>
                      </a:extLst>
                    </a:gridCol>
                    <a:gridCol w="3489439">
                      <a:extLst>
                        <a:ext uri="{9D8B030D-6E8A-4147-A177-3AD203B41FA5}">
                          <a16:colId xmlns:a16="http://schemas.microsoft.com/office/drawing/2014/main" val="18902401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Notation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477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101639" r="-262557" b="-10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Total cost of </a:t>
                          </a: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 local computing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6601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164000" r="-262557" b="-7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394" t="-164000" r="-349" b="-7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199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324590" r="-262557" b="-8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local execute delay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5494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424590" r="-262557" b="-7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>
                              <a:solidFill>
                                <a:schemeClr val="tx1"/>
                              </a:solidFill>
                            </a:rPr>
                            <a:t>Floading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/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local 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energy consumption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2118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533333" r="-262557" b="-6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Total number of CPU cycles to finish task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63692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506667" r="-262557" b="-4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Computation capacity of UE n 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CPU cycles per sec)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2381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745902" r="-262557" b="-4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Energy consumption per CPU cycle to finish task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17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845902" r="-262557" b="-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Size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of computation input data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183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945902" r="-262557" b="-2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Uploading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data rate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2197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1045902" r="-262557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Transmission / idle power consumption</a:t>
                          </a:r>
                          <a:endParaRPr lang="ko-KR" altLang="en-US" sz="12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87865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7" t="-932000" r="-262557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allocated computational resource 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CPU cycles per sec)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60554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4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element in RL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𝑡𝑐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𝑎𝑐</m:t>
                        </m:r>
                      </m:e>
                    </m:d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𝑡𝑐</m:t>
                    </m:r>
                  </m:oMath>
                </a14:m>
                <a:r>
                  <a:rPr lang="en-US" altLang="ko-KR" b="0" dirty="0" smtClean="0">
                    <a:sym typeface="Wingdings" panose="05000000000000000000" pitchFamily="2" charset="2"/>
                  </a:rPr>
                  <a:t>: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sum cost of the entire system</a:t>
                </a:r>
                <a:endPara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𝑎𝑐</m:t>
                    </m:r>
                  </m:oMath>
                </a14:m>
                <a:r>
                  <a:rPr lang="en-US" altLang="ko-KR" b="0" dirty="0" smtClean="0">
                    <a:sym typeface="Wingdings" panose="05000000000000000000" pitchFamily="2" charset="2"/>
                  </a:rPr>
                  <a:t>: available computational capacity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𝑎𝑐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Action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Consist of two parts</a:t>
                </a:r>
              </a:p>
              <a:p>
                <a:pPr lvl="2"/>
                <a:r>
                  <a:rPr lang="en-US" altLang="ko-KR" b="0" dirty="0" smtClean="0">
                    <a:sym typeface="Wingdings" panose="05000000000000000000" pitchFamily="2" charset="2"/>
                  </a:rPr>
                  <a:t>Offloading decision: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Resource allocation: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=[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ko-KR" alt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44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element in RL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Reward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Reward function </a:t>
                </a:r>
                <a:r>
                  <a:rPr lang="en-US" altLang="ko-KR" b="1" dirty="0" smtClean="0">
                    <a:sym typeface="Wingdings" panose="05000000000000000000" pitchFamily="2" charset="2"/>
                  </a:rPr>
                  <a:t>should be related to the object function</a:t>
                </a:r>
              </a:p>
              <a:p>
                <a:pPr lvl="1"/>
                <a:endParaRPr lang="en-US" altLang="ko-KR" b="1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The objective function of this optimization problem is to get </a:t>
                </a:r>
                <a:r>
                  <a:rPr lang="en-US" altLang="ko-KR" b="1" dirty="0" smtClean="0">
                    <a:sym typeface="Wingdings" panose="05000000000000000000" pitchFamily="2" charset="2"/>
                  </a:rPr>
                  <a:t>minimal sum cost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The goal of RL is </a:t>
                </a:r>
                <a:r>
                  <a:rPr lang="en-US" altLang="ko-KR" b="1" dirty="0" smtClean="0">
                    <a:sym typeface="Wingdings" panose="05000000000000000000" pitchFamily="2" charset="2"/>
                  </a:rPr>
                  <a:t>get the maximum reward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The value of reward </a:t>
                </a:r>
                <a:r>
                  <a:rPr lang="en-US" altLang="ko-KR" b="1" dirty="0" smtClean="0">
                    <a:sym typeface="Wingdings" panose="05000000000000000000" pitchFamily="2" charset="2"/>
                  </a:rPr>
                  <a:t>should be negatively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correlated to the size of the sum cost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So, defined immediate reward as normalized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𝑡𝑐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𝑙𝑜𝑐𝑎𝑙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𝑡𝑐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𝑡𝑐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𝑙𝑜𝑐𝑎𝑙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𝑡𝑐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: the sum cost of all tasks executed by local computing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𝑡𝑐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: give the actual sum cost of current state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ko-KR" alt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5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101528</TotalTime>
  <Words>752</Words>
  <Application>Microsoft Office PowerPoint</Application>
  <PresentationFormat>화면 슬라이드 쇼(4:3)</PresentationFormat>
  <Paragraphs>185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Arial</vt:lpstr>
      <vt:lpstr>Cambria Math</vt:lpstr>
      <vt:lpstr>Wingdings</vt:lpstr>
      <vt:lpstr>pres</vt:lpstr>
      <vt:lpstr>Deep Reinforcement Learning based Computation Offloading and Resource Allocation for MEC  Ji Li, Hui Gao, Tiejun Lv, and Yueming Lu  2018 IEEE Wireless Communications and Networking Conference (WCNC)</vt:lpstr>
      <vt:lpstr>Why I choose this paper</vt:lpstr>
      <vt:lpstr>Background</vt:lpstr>
      <vt:lpstr>Background</vt:lpstr>
      <vt:lpstr>Network Model</vt:lpstr>
      <vt:lpstr>Formulation</vt:lpstr>
      <vt:lpstr>Cost</vt:lpstr>
      <vt:lpstr>Key element in RL</vt:lpstr>
      <vt:lpstr>Key element in RL</vt:lpstr>
      <vt:lpstr>Algorithm</vt:lpstr>
      <vt:lpstr>Simulation</vt:lpstr>
      <vt:lpstr>Result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MCNL_PPTX</cp:lastModifiedBy>
  <cp:revision>7523</cp:revision>
  <cp:lastPrinted>2018-08-16T16:32:18Z</cp:lastPrinted>
  <dcterms:created xsi:type="dcterms:W3CDTF">2010-07-29T14:05:23Z</dcterms:created>
  <dcterms:modified xsi:type="dcterms:W3CDTF">2019-08-09T00:55:36Z</dcterms:modified>
</cp:coreProperties>
</file>