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678" r:id="rId2"/>
    <p:sldId id="679" r:id="rId3"/>
    <p:sldId id="676" r:id="rId4"/>
    <p:sldId id="682" r:id="rId5"/>
    <p:sldId id="681" r:id="rId6"/>
    <p:sldId id="677" r:id="rId7"/>
    <p:sldId id="683" r:id="rId8"/>
    <p:sldId id="684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0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78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오늘 발표의 내용은 다음과 같습니다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에서는 현재까지 정리된 보이겠습니다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Algorithm</a:t>
            </a:r>
            <a:r>
              <a:rPr kumimoji="0" lang="ko-KR" altLang="en-US" kern="0" dirty="0" smtClean="0">
                <a:sym typeface="굴림" pitchFamily="50" charset="-127"/>
              </a:rPr>
              <a:t>은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제안한 알고리즘을 설명 드리겠습니다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3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의미상 중복 될만한 것은 </a:t>
            </a:r>
            <a:r>
              <a:rPr kumimoji="0" lang="en-US" altLang="ko-KR" kern="0" baseline="0" smtClean="0">
                <a:sym typeface="굴림" pitchFamily="50" charset="-127"/>
              </a:rPr>
              <a:t>(5)</a:t>
            </a:r>
            <a:r>
              <a:rPr kumimoji="0" lang="ko-KR" altLang="en-US" kern="0" baseline="0" smtClean="0">
                <a:sym typeface="굴림" pitchFamily="50" charset="-127"/>
              </a:rPr>
              <a:t>번과 중복</a:t>
            </a:r>
            <a:endParaRPr kumimoji="0" lang="en-US" altLang="ko-KR" kern="0" baseline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은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를 정해 줄 때 기본적으로 사용자가 요구하는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와 </a:t>
            </a:r>
            <a:r>
              <a:rPr kumimoji="0" lang="en-US" altLang="ko-KR" kern="0" baseline="0" dirty="0" smtClean="0">
                <a:sym typeface="굴림" pitchFamily="50" charset="-127"/>
              </a:rPr>
              <a:t>MPD</a:t>
            </a:r>
            <a:r>
              <a:rPr kumimoji="0" lang="ko-KR" altLang="en-US" kern="0" baseline="0" dirty="0" smtClean="0">
                <a:sym typeface="굴림" pitchFamily="50" charset="-127"/>
              </a:rPr>
              <a:t>를 참고하여 정합니다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하지만 상황에 따라서는 무선 자원이 부족하여 요구하는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와 </a:t>
            </a:r>
            <a:r>
              <a:rPr kumimoji="0" lang="en-US" altLang="ko-KR" kern="0" baseline="0" dirty="0" smtClean="0">
                <a:sym typeface="굴림" pitchFamily="50" charset="-127"/>
              </a:rPr>
              <a:t>MPD</a:t>
            </a:r>
            <a:r>
              <a:rPr kumimoji="0" lang="ko-KR" altLang="en-US" kern="0" baseline="0" dirty="0" smtClean="0">
                <a:sym typeface="굴림" pitchFamily="50" charset="-127"/>
              </a:rPr>
              <a:t>를 참고해서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를 정할 수 는 없습니다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이럴 경우 사용되는 제약 조건입니다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이는 </a:t>
            </a:r>
            <a:r>
              <a:rPr kumimoji="0" lang="en-US" altLang="ko-KR" kern="0" baseline="0" dirty="0" smtClean="0">
                <a:sym typeface="굴림" pitchFamily="50" charset="-127"/>
              </a:rPr>
              <a:t>(5)</a:t>
            </a:r>
            <a:r>
              <a:rPr kumimoji="0" lang="ko-KR" altLang="en-US" kern="0" baseline="0" dirty="0" smtClean="0">
                <a:sym typeface="굴림" pitchFamily="50" charset="-127"/>
              </a:rPr>
              <a:t>와 유사한 의미를 가지고 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 (5)</a:t>
            </a:r>
            <a:r>
              <a:rPr kumimoji="0" lang="ko-KR" altLang="en-US" kern="0" baseline="0" dirty="0" smtClean="0">
                <a:sym typeface="굴림" pitchFamily="50" charset="-127"/>
              </a:rPr>
              <a:t>의 경우는 이용 가능한 데이터 양을 기반으로 하여 </a:t>
            </a: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을 정하는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의 범위를 제한합니다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(4)</a:t>
            </a:r>
            <a:r>
              <a:rPr kumimoji="0" lang="ko-KR" altLang="en-US" kern="0" baseline="0" dirty="0" smtClean="0">
                <a:sym typeface="굴림" pitchFamily="50" charset="-127"/>
              </a:rPr>
              <a:t>는 과거의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자체를 기반으로 미래의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예측하며 </a:t>
            </a:r>
            <a:r>
              <a:rPr kumimoji="0" lang="en-US" altLang="ko-KR" kern="0" baseline="0" dirty="0" smtClean="0">
                <a:sym typeface="굴림" pitchFamily="50" charset="-127"/>
              </a:rPr>
              <a:t>(5)</a:t>
            </a:r>
            <a:r>
              <a:rPr kumimoji="0" lang="ko-KR" altLang="en-US" kern="0" baseline="0" dirty="0" smtClean="0">
                <a:sym typeface="굴림" pitchFamily="50" charset="-127"/>
              </a:rPr>
              <a:t>의 경우 과거의 </a:t>
            </a:r>
            <a:r>
              <a:rPr kumimoji="0" lang="en-US" altLang="ko-KR" kern="0" baseline="0" dirty="0" smtClean="0">
                <a:sym typeface="굴림" pitchFamily="50" charset="-127"/>
              </a:rPr>
              <a:t>RSSI </a:t>
            </a:r>
            <a:r>
              <a:rPr kumimoji="0" lang="ko-KR" altLang="en-US" kern="0" baseline="0" dirty="0" smtClean="0">
                <a:sym typeface="굴림" pitchFamily="50" charset="-127"/>
              </a:rPr>
              <a:t>값을 기반으로 하여 미래의 </a:t>
            </a:r>
            <a:r>
              <a:rPr kumimoji="0" lang="en-US" altLang="ko-KR" kern="0" baseline="0" dirty="0" smtClean="0">
                <a:sym typeface="굴림" pitchFamily="50" charset="-127"/>
              </a:rPr>
              <a:t>RSSI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예측해 결국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결국 두 방법 모두 접근 방법만 다를 뿐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예측하는 데에는 큰 차이점이 없습니다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1" kern="0" baseline="0" dirty="0" smtClean="0">
                <a:sym typeface="굴림" pitchFamily="50" charset="-127"/>
              </a:rPr>
              <a:t>뭔가 큰 차이점이 있고 </a:t>
            </a:r>
            <a:r>
              <a:rPr kumimoji="0" lang="en-US" altLang="ko-KR" b="1" kern="0" baseline="0" dirty="0" smtClean="0">
                <a:sym typeface="굴림" pitchFamily="50" charset="-127"/>
              </a:rPr>
              <a:t>(4)</a:t>
            </a:r>
            <a:r>
              <a:rPr kumimoji="0" lang="ko-KR" altLang="en-US" b="1" kern="0" baseline="0" dirty="0" smtClean="0">
                <a:sym typeface="굴림" pitchFamily="50" charset="-127"/>
              </a:rPr>
              <a:t>가 안 좋은 점이 있어 </a:t>
            </a:r>
            <a:r>
              <a:rPr kumimoji="0" lang="en-US" altLang="ko-KR" b="1" kern="0" baseline="0" dirty="0" smtClean="0">
                <a:sym typeface="굴림" pitchFamily="50" charset="-127"/>
              </a:rPr>
              <a:t>(4)</a:t>
            </a:r>
            <a:r>
              <a:rPr kumimoji="0" lang="ko-KR" altLang="en-US" b="1" kern="0" baseline="0" dirty="0" smtClean="0">
                <a:sym typeface="굴림" pitchFamily="50" charset="-127"/>
              </a:rPr>
              <a:t>를 지웠다는 식으로 작성</a:t>
            </a:r>
            <a:endParaRPr kumimoji="0" lang="en-US" altLang="ko-KR" b="1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3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저번 시간에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소개하면서 제 문제가 </a:t>
            </a:r>
            <a:r>
              <a:rPr kumimoji="0" lang="en-US" altLang="ko-KR" b="0" kern="0" baseline="0" dirty="0" smtClean="0">
                <a:sym typeface="굴림" pitchFamily="50" charset="-127"/>
              </a:rPr>
              <a:t>0/1 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과 유사하다고 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제 연구의 각 요소들을 대입시키시면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가방을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각 짐들을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무게를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가치를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Quality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로 동일시 둘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하지만 완전히 적용하기 위해서는 몇가지 확장해야하는 점이 있는데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첫번째로 기존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은 짐들을 가방에 넣어 가방의 가치를 최대화 하는 것이 주 목적입니다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하지만 제 연구는 앞에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Problem Formulation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보듯이 사용자들이 처음 원하는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Quality</a:t>
            </a:r>
            <a:r>
              <a:rPr kumimoji="0" lang="ko-KR" altLang="en-US" b="0" kern="0" baseline="0" dirty="0" smtClean="0">
                <a:sym typeface="굴림" pitchFamily="50" charset="-127"/>
              </a:rPr>
              <a:t>랑 최대한 가깝게 해야합니다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두번째는 기존의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가방을 하나로 하는 데에 반해 저의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은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가방에 대응되므로 여러 개의 가방을 수용할 수 있는 알고리즘으로 확장해야 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73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이는 저번에 설명 드린</a:t>
            </a:r>
            <a:r>
              <a:rPr kumimoji="0" lang="ko-KR" altLang="en-US" kern="0" baseline="0" dirty="0" smtClean="0">
                <a:sym typeface="굴림" pitchFamily="50" charset="-127"/>
              </a:rPr>
              <a:t> 확장된 </a:t>
            </a:r>
            <a:r>
              <a:rPr kumimoji="0" lang="en-US" altLang="ko-KR" kern="0" baseline="0" dirty="0" smtClean="0">
                <a:sym typeface="굴림" pitchFamily="50" charset="-127"/>
              </a:rPr>
              <a:t>Knapsack Problem </a:t>
            </a:r>
            <a:r>
              <a:rPr kumimoji="0" lang="ko-KR" altLang="en-US" kern="0" baseline="0" dirty="0" smtClean="0">
                <a:sym typeface="굴림" pitchFamily="50" charset="-127"/>
              </a:rPr>
              <a:t>알고리즘의 </a:t>
            </a:r>
            <a:r>
              <a:rPr kumimoji="0" lang="en-US" altLang="ko-KR" kern="0" baseline="0" dirty="0" smtClean="0">
                <a:sym typeface="굴림" pitchFamily="50" charset="-127"/>
              </a:rPr>
              <a:t>Pseudo Code</a:t>
            </a:r>
            <a:r>
              <a:rPr kumimoji="0" lang="ko-KR" altLang="en-US" kern="0" baseline="0" dirty="0" smtClean="0">
                <a:sym typeface="굴림" pitchFamily="50" charset="-127"/>
              </a:rPr>
              <a:t>입니다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실제로 구현을 해본 결과 구현이 올바르게 되지 않았고 구현이 되지 않은 문제점을 보니 두가지 문제점이 있었습니다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먼저 </a:t>
            </a:r>
            <a:r>
              <a:rPr kumimoji="0" lang="ko-KR" altLang="en-US" kern="0" dirty="0" smtClean="0">
                <a:sym typeface="굴림" pitchFamily="50" charset="-127"/>
              </a:rPr>
              <a:t>기본적으로 </a:t>
            </a:r>
            <a:r>
              <a:rPr kumimoji="0" lang="en-US" altLang="ko-KR" kern="0" dirty="0" smtClean="0">
                <a:sym typeface="굴림" pitchFamily="50" charset="-127"/>
              </a:rPr>
              <a:t>0/1 Knapsack Problem</a:t>
            </a:r>
            <a:r>
              <a:rPr kumimoji="0" lang="ko-KR" altLang="en-US" kern="0" dirty="0" smtClean="0">
                <a:sym typeface="굴림" pitchFamily="50" charset="-127"/>
              </a:rPr>
              <a:t>은 </a:t>
            </a:r>
            <a:r>
              <a:rPr kumimoji="0" lang="en-US" altLang="ko-KR" kern="0" dirty="0" smtClean="0">
                <a:sym typeface="굴림" pitchFamily="50" charset="-127"/>
              </a:rPr>
              <a:t>Dynamic Problem</a:t>
            </a:r>
            <a:r>
              <a:rPr kumimoji="0" lang="ko-KR" altLang="en-US" kern="0" dirty="0" smtClean="0">
                <a:sym typeface="굴림" pitchFamily="50" charset="-127"/>
              </a:rPr>
              <a:t>입니다</a:t>
            </a:r>
            <a:r>
              <a:rPr kumimoji="0" lang="en-US" altLang="ko-KR" kern="0" dirty="0" smtClean="0">
                <a:sym typeface="굴림" pitchFamily="50" charset="-127"/>
              </a:rPr>
              <a:t>. Dynamic Problem</a:t>
            </a:r>
            <a:r>
              <a:rPr kumimoji="0" lang="ko-KR" altLang="en-US" kern="0" dirty="0" smtClean="0">
                <a:sym typeface="굴림" pitchFamily="50" charset="-127"/>
              </a:rPr>
              <a:t>은 메모리를 이용하여 모든 결과를 저장하고 항상 최적의 값을 도출하는 방법입니다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기존의 </a:t>
            </a:r>
            <a:r>
              <a:rPr kumimoji="0" lang="en-US" altLang="ko-KR" kern="0" dirty="0" smtClean="0">
                <a:sym typeface="굴림" pitchFamily="50" charset="-127"/>
              </a:rPr>
              <a:t>0/1 Knapsack Problem</a:t>
            </a:r>
            <a:r>
              <a:rPr kumimoji="0" lang="ko-KR" altLang="en-US" kern="0" dirty="0" smtClean="0">
                <a:sym typeface="굴림" pitchFamily="50" charset="-127"/>
              </a:rPr>
              <a:t>은 가방이 하나이기 때문에 위 솔루션처럼 </a:t>
            </a:r>
            <a:r>
              <a:rPr kumimoji="0" lang="en-US" altLang="ko-KR" kern="0" dirty="0" smtClean="0">
                <a:sym typeface="굴림" pitchFamily="50" charset="-127"/>
              </a:rPr>
              <a:t>2</a:t>
            </a:r>
            <a:r>
              <a:rPr kumimoji="0" lang="ko-KR" altLang="en-US" kern="0" dirty="0" smtClean="0">
                <a:sym typeface="굴림" pitchFamily="50" charset="-127"/>
              </a:rPr>
              <a:t>차원 </a:t>
            </a:r>
            <a:r>
              <a:rPr kumimoji="0" lang="en-US" altLang="ko-KR" kern="0" dirty="0" smtClean="0">
                <a:sym typeface="굴림" pitchFamily="50" charset="-127"/>
              </a:rPr>
              <a:t>array</a:t>
            </a:r>
            <a:r>
              <a:rPr kumimoji="0" lang="ko-KR" altLang="en-US" kern="0" dirty="0" smtClean="0">
                <a:sym typeface="굴림" pitchFamily="50" charset="-127"/>
              </a:rPr>
              <a:t>로 가능하지만 만약 가방이 여러 개일 경우 수 많은 메모리와 지수 시간 복잡도가 필요하게 되어 </a:t>
            </a:r>
            <a:r>
              <a:rPr kumimoji="0" lang="en-US" altLang="ko-KR" kern="0" dirty="0" smtClean="0">
                <a:sym typeface="굴림" pitchFamily="50" charset="-127"/>
              </a:rPr>
              <a:t>Dynamic Problem</a:t>
            </a:r>
            <a:r>
              <a:rPr kumimoji="0" lang="ko-KR" altLang="en-US" kern="0" dirty="0" smtClean="0">
                <a:sym typeface="굴림" pitchFamily="50" charset="-127"/>
              </a:rPr>
              <a:t>으로 풀 수 가 없습니다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실제적으로 코드를 보면 아시겠지만 </a:t>
            </a:r>
            <a:r>
              <a:rPr kumimoji="0" lang="en-US" altLang="ko-KR" kern="0" dirty="0" smtClean="0">
                <a:sym typeface="굴림" pitchFamily="50" charset="-127"/>
              </a:rPr>
              <a:t>AP 1</a:t>
            </a:r>
            <a:r>
              <a:rPr kumimoji="0" lang="ko-KR" altLang="en-US" kern="0" dirty="0" smtClean="0">
                <a:sym typeface="굴림" pitchFamily="50" charset="-127"/>
              </a:rPr>
              <a:t>개 마다 차원이 하나씩 늘어납니다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두번째는</a:t>
            </a:r>
            <a:r>
              <a:rPr kumimoji="0" lang="en-US" altLang="ko-KR" kern="0" dirty="0" smtClean="0">
                <a:sym typeface="굴림" pitchFamily="50" charset="-127"/>
              </a:rPr>
              <a:t> </a:t>
            </a:r>
            <a:r>
              <a:rPr kumimoji="0" lang="ko-KR" altLang="en-US" kern="0" dirty="0" smtClean="0">
                <a:sym typeface="굴림" pitchFamily="50" charset="-127"/>
              </a:rPr>
              <a:t>목적 자체가 다릅니다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기존의 </a:t>
            </a:r>
            <a:r>
              <a:rPr kumimoji="0" lang="en-US" altLang="ko-KR" kern="0" dirty="0" smtClean="0">
                <a:sym typeface="굴림" pitchFamily="50" charset="-127"/>
              </a:rPr>
              <a:t>0/1 Knapsack Problem</a:t>
            </a:r>
            <a:r>
              <a:rPr kumimoji="0" lang="ko-KR" altLang="en-US" kern="0" dirty="0" smtClean="0">
                <a:sym typeface="굴림" pitchFamily="50" charset="-127"/>
              </a:rPr>
              <a:t>은 항상 퀄리티를 최대화 하는 쪽으로 </a:t>
            </a:r>
            <a:r>
              <a:rPr kumimoji="0" lang="en-US" altLang="ko-KR" kern="0" dirty="0" smtClean="0">
                <a:sym typeface="굴림" pitchFamily="50" charset="-127"/>
              </a:rPr>
              <a:t>Dynamic</a:t>
            </a:r>
            <a:r>
              <a:rPr kumimoji="0" lang="en-US" altLang="ko-KR" kern="0" baseline="0" dirty="0" smtClean="0">
                <a:sym typeface="굴림" pitchFamily="50" charset="-127"/>
              </a:rPr>
              <a:t> Solution</a:t>
            </a:r>
            <a:r>
              <a:rPr kumimoji="0" lang="ko-KR" altLang="en-US" kern="0" baseline="0" dirty="0" smtClean="0">
                <a:sym typeface="굴림" pitchFamily="50" charset="-127"/>
              </a:rPr>
              <a:t>을 사용하기 때문에 제 연구의 목적인 차이를 최소화하는 데에는 한계가 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결과를 저장하는 배열에 단순히</a:t>
            </a:r>
            <a:r>
              <a:rPr kumimoji="0" lang="ko-KR" altLang="en-US" kern="0" baseline="0" dirty="0" smtClean="0">
                <a:sym typeface="굴림" pitchFamily="50" charset="-127"/>
              </a:rPr>
              <a:t> </a:t>
            </a:r>
            <a:r>
              <a:rPr kumimoji="0" lang="en-US" altLang="ko-KR" kern="0" baseline="0" dirty="0" smtClean="0">
                <a:sym typeface="굴림" pitchFamily="50" charset="-127"/>
              </a:rPr>
              <a:t>AP </a:t>
            </a:r>
            <a:r>
              <a:rPr kumimoji="0" lang="ko-KR" altLang="en-US" kern="0" baseline="0" dirty="0" smtClean="0">
                <a:sym typeface="굴림" pitchFamily="50" charset="-127"/>
              </a:rPr>
              <a:t>정보를 저장하는 차원을 하나 추가해서 가방 여러 개 있는 </a:t>
            </a:r>
            <a:r>
              <a:rPr kumimoji="0" lang="en-US" altLang="ko-KR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kern="0" baseline="0" dirty="0" smtClean="0">
                <a:sym typeface="굴림" pitchFamily="50" charset="-127"/>
              </a:rPr>
              <a:t>에 적용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69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실질적으로 조사를 해보니 가방이 여러 개일 때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 </a:t>
            </a:r>
            <a:r>
              <a:rPr kumimoji="0" lang="ko-KR" altLang="en-US" b="0" kern="0" baseline="0" dirty="0" smtClean="0">
                <a:sym typeface="굴림" pitchFamily="50" charset="-127"/>
              </a:rPr>
              <a:t>문제를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Multiple 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이라고 부르고</a:t>
            </a:r>
            <a:r>
              <a:rPr kumimoji="0" lang="en-US" altLang="ko-KR" b="0" kern="0" baseline="0" dirty="0" smtClean="0">
                <a:sym typeface="굴림" pitchFamily="50" charset="-127"/>
              </a:rPr>
              <a:t> Branch and Bound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알고리즘으로 많이 해결 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Branch and Bound method</a:t>
            </a:r>
            <a:r>
              <a:rPr kumimoji="0" lang="ko-KR" altLang="en-US" b="0" kern="0" baseline="0" dirty="0" smtClean="0">
                <a:sym typeface="굴림" pitchFamily="50" charset="-127"/>
              </a:rPr>
              <a:t>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Full Search </a:t>
            </a:r>
            <a:r>
              <a:rPr kumimoji="0" lang="ko-KR" altLang="en-US" b="0" kern="0" baseline="0" dirty="0" smtClean="0">
                <a:sym typeface="굴림" pitchFamily="50" charset="-127"/>
              </a:rPr>
              <a:t>방식을 기반으로 하되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필요 없는 부분은 가지치기를 하여 시간 절약을 하여 최적의 솔루션을 구하는 과정입니다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그림을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보시면 아시듯이 다음과 같은 그래프에서 모든 단말 노드까지 일일이 탐색하는 것은 노드 수 만큼 많은 탐색을 해야합니다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하지만 </a:t>
            </a:r>
            <a:r>
              <a:rPr kumimoji="0" lang="en-US" altLang="ko-KR" b="0" kern="0" baseline="0" dirty="0" smtClean="0">
                <a:sym typeface="굴림" pitchFamily="50" charset="-127"/>
              </a:rPr>
              <a:t>Bound and method </a:t>
            </a:r>
            <a:r>
              <a:rPr kumimoji="0" lang="ko-KR" altLang="en-US" b="0" kern="0" baseline="0" dirty="0" smtClean="0">
                <a:sym typeface="굴림" pitchFamily="50" charset="-127"/>
              </a:rPr>
              <a:t>방식은 조건에 어긋나는 방법은 제외하여 필요한 노드만 탐색함으로써 시간복잡도도 줄이고 항상 최적의 솔루션을 구할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33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첫번째는 모든 유저가 탐색을 한 경우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이전에 탐색했던 결과와 비교하여 이전 결과 보다 작으면 답 갱신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두번째 박스는 해당 유저에서 모든 </a:t>
            </a:r>
            <a:r>
              <a:rPr kumimoji="0" lang="en-US" altLang="ko-KR" b="0" kern="0" baseline="0" dirty="0" smtClean="0">
                <a:sym typeface="굴림" pitchFamily="50" charset="-127"/>
              </a:rPr>
              <a:t>AP </a:t>
            </a:r>
            <a:r>
              <a:rPr kumimoji="0" lang="ko-KR" altLang="en-US" b="0" kern="0" baseline="0" dirty="0" smtClean="0">
                <a:sym typeface="굴림" pitchFamily="50" charset="-127"/>
              </a:rPr>
              <a:t>연결 가능성 탐색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만약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와 연결을 할 수 없거나 특정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모두 찬 경우 가지치기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 </a:t>
            </a:r>
            <a:r>
              <a:rPr kumimoji="0" lang="ko-KR" altLang="en-US" b="0" kern="0" baseline="0" smtClean="0">
                <a:sym typeface="굴림" pitchFamily="50" charset="-127"/>
              </a:rPr>
              <a:t>외는 상황에 맞는 퀄리티를 구하고 다른 유저 탐색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75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테스트를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C</a:t>
            </a:r>
            <a:r>
              <a:rPr kumimoji="0" lang="ko-KR" altLang="en-US" b="0" kern="0" baseline="0" dirty="0" smtClean="0">
                <a:sym typeface="굴림" pitchFamily="50" charset="-127"/>
              </a:rPr>
              <a:t>언어로 알고리즘을 구현해 간단하게 여러 값들을 넣어 최적의 결과가 나오는 정도까지 테스트 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다음 번에는 실제 테스트 베드 상에서 동작을 제대로 하는지 확인해볼 계획입니다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ckexchange.com/questions/77026/multiple-knapsack-using-dynamic-programmin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zerocho.com/category/Algorithm/post/584b979a580277001862f18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2018-10-20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Knapsack Problem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0/1 </a:t>
            </a:r>
            <a:r>
              <a:rPr lang="en-US" altLang="ko-KR" sz="2000" dirty="0" smtClean="0"/>
              <a:t>Multiple Knapsack Problem (MKP)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6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20879"/>
              </p:ext>
            </p:extLst>
          </p:nvPr>
        </p:nvGraphicFramePr>
        <p:xfrm>
          <a:off x="6516216" y="1438084"/>
          <a:ext cx="576064" cy="332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x-none" sz="1100" kern="100" spc="-5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x-none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1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5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/>
                          </a:solidFill>
                          <a:effectLst/>
                        </a:rPr>
                        <a:t>(2)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(3)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(4)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(5)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(6)</a:t>
                      </a:r>
                      <a:endParaRPr lang="ko-KR" sz="1000" kern="100" spc="-5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2145"/>
                  </a:ext>
                </a:extLst>
              </a:tr>
            </a:tbl>
          </a:graphicData>
        </a:graphic>
      </p:graphicFrame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32904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2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32904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625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30857"/>
              </p:ext>
            </p:extLst>
          </p:nvPr>
        </p:nvGraphicFramePr>
        <p:xfrm>
          <a:off x="1163032" y="1438084"/>
          <a:ext cx="1536760" cy="2169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bg2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2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subject </a:t>
                      </a:r>
                      <a:r>
                        <a:rPr lang="en-US" sz="1400" kern="1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to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2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5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-116362" y="3626336"/>
                <a:ext cx="9008842" cy="903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(4)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SDN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조절한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추정한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Bandwidth(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𝐛𝐰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𝐞𝐬𝐭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같거나 작도록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</a:t>
                </a:r>
                <a:endParaRPr lang="en-US" altLang="ko-KR" sz="14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(5)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𝐫𝐞𝐪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이 이용 가능한 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𝐬𝐥𝐨𝐭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𝐛𝐰</m:t>
                    </m:r>
                    <m:d>
                      <m:d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𝐑𝐒𝐒𝐈</m:t>
                            </m:r>
                          </m:e>
                          <m:sub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sz="1400" b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같거나 작도록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    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 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62" y="3626336"/>
                <a:ext cx="9008842" cy="903068"/>
              </a:xfrm>
              <a:prstGeom prst="rect">
                <a:avLst/>
              </a:prstGeom>
              <a:blipFill>
                <a:blip r:embed="rId4"/>
                <a:stretch>
                  <a:fillRect t="-1351" b="-6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8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0/1 Knapsack Problem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Definition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Given </a:t>
            </a:r>
            <a:r>
              <a:rPr lang="en-US" altLang="ko-KR" sz="1400" dirty="0"/>
              <a:t>a set of items, each with a weight and a value, determine the number of each item to include in a collection so that the total weight is less than or equal to a given limit and the total value is as large as possible</a:t>
            </a:r>
            <a:endParaRPr lang="en-US" altLang="ko-KR" sz="14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 types of algorithms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problem, Unbounded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</a:t>
            </a:r>
            <a:endParaRPr lang="en-US" altLang="ko-KR" sz="14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this study</a:t>
            </a:r>
            <a:endParaRPr lang="en-US" altLang="ko-KR" sz="18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knapsack problem can be utilized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(existing) One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accesses to one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(expanding) One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can accesses to multiple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050" name="Picture 2" descr="Knapsac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38" y="1191160"/>
            <a:ext cx="2237296" cy="19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8489" y="3027471"/>
            <a:ext cx="66784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ko.wikipedia.org/wiki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배낭_문제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707904" y="1017317"/>
            <a:ext cx="5425105" cy="2111811"/>
            <a:chOff x="3707904" y="1017317"/>
            <a:chExt cx="5425105" cy="211181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3409" y="1972819"/>
              <a:ext cx="609600" cy="4191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683" y="1195623"/>
              <a:ext cx="888637" cy="9372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9368" y="1923302"/>
              <a:ext cx="888637" cy="9372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3953" y="1916578"/>
              <a:ext cx="888637" cy="93723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2080" y="1017317"/>
              <a:ext cx="809625" cy="5429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3075" y="1113609"/>
              <a:ext cx="742950" cy="5524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0357" y="2074322"/>
              <a:ext cx="514350" cy="361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5791" y="2690978"/>
              <a:ext cx="771525" cy="438150"/>
            </a:xfrm>
            <a:prstGeom prst="rect">
              <a:avLst/>
            </a:prstGeom>
          </p:spPr>
        </p:pic>
        <p:sp>
          <p:nvSpPr>
            <p:cNvPr id="14" name="오른쪽 화살표 13"/>
            <p:cNvSpPr/>
            <p:nvPr/>
          </p:nvSpPr>
          <p:spPr>
            <a:xfrm>
              <a:off x="3707904" y="1972819"/>
              <a:ext cx="576064" cy="412376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4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2736"/>
            <a:ext cx="7467600" cy="3124200"/>
          </a:xfrm>
          <a:prstGeom prst="rect">
            <a:avLst/>
          </a:prstGeom>
        </p:spPr>
      </p:pic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0/1 Knapsack Problem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4149080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4"/>
              </a:rPr>
              <a:t>https</a:t>
            </a:r>
            <a:r>
              <a:rPr lang="en-US" altLang="ko-KR" sz="1000" b="1" dirty="0">
                <a:hlinkClick r:id="rId4"/>
              </a:rPr>
              <a:t>://</a:t>
            </a:r>
            <a:r>
              <a:rPr lang="en-US" altLang="ko-KR" sz="1000" b="1" dirty="0" smtClean="0">
                <a:hlinkClick r:id="rId4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6361584" y="2149086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876256" y="2110780"/>
            <a:ext cx="16561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AP loop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340252" y="3229467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865640" y="3284984"/>
            <a:ext cx="70354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Loop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가 끝날 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ko-KR" altLang="en-US" sz="1000" b="1" dirty="0" smtClean="0">
                <a:solidFill>
                  <a:srgbClr val="FF0000"/>
                </a:solidFill>
              </a:rPr>
              <a:t>어떤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퀄리티가 최대인지 판단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8948" y="2149085"/>
            <a:ext cx="4749972" cy="13684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363357"/>
            <a:ext cx="12358226" cy="1799762"/>
            <a:chOff x="755576" y="4363357"/>
            <a:chExt cx="12358226" cy="17997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5065" y="4941168"/>
              <a:ext cx="5235327" cy="9590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55576" y="4363357"/>
              <a:ext cx="7632848" cy="917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"/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Dynamic Programming</a:t>
              </a:r>
            </a:p>
            <a:p>
              <a:pPr marL="800100" lvl="1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l"/>
              </a:pPr>
              <a:r>
                <a:rPr lang="en-US" altLang="ko-KR" sz="1400" dirty="0" smtClean="0"/>
                <a:t>AP 1</a:t>
              </a:r>
              <a:r>
                <a:rPr lang="ko-KR" altLang="en-US" sz="1400" dirty="0" smtClean="0"/>
                <a:t>개 </a:t>
              </a:r>
              <a:r>
                <a:rPr lang="en-US" altLang="ko-KR" sz="1400" dirty="0" smtClean="0"/>
                <a:t>-&gt; </a:t>
              </a:r>
              <a:r>
                <a:rPr lang="ko-KR" altLang="en-US" sz="1400" dirty="0" smtClean="0"/>
                <a:t>배열</a:t>
              </a:r>
              <a:r>
                <a:rPr lang="en-US" altLang="ko-KR" sz="1400" dirty="0" smtClean="0"/>
                <a:t>[</a:t>
              </a:r>
              <a:r>
                <a:rPr lang="ko-KR" altLang="en-US" sz="1400" dirty="0" smtClean="0"/>
                <a:t>사용자</a:t>
              </a:r>
              <a:r>
                <a:rPr lang="en-US" altLang="ko-KR" sz="1400" dirty="0" smtClean="0"/>
                <a:t>][</a:t>
              </a:r>
              <a:r>
                <a:rPr lang="ko-KR" altLang="en-US" sz="1400" dirty="0" smtClean="0"/>
                <a:t>용량</a:t>
              </a:r>
              <a:r>
                <a:rPr lang="en-US" altLang="ko-KR" sz="1400" dirty="0" smtClean="0"/>
                <a:t>]</a:t>
              </a:r>
            </a:p>
            <a:p>
              <a:pPr marL="800100" lvl="1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l"/>
              </a:pPr>
              <a:r>
                <a: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AP 3</a:t>
              </a:r>
              <a:r>
                <a:rPr lang="ko-KR" altLang="en-US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개 예시 </a:t>
              </a:r>
              <a:r>
                <a: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-&gt; </a:t>
              </a:r>
              <a:endParaRPr lang="en-US" altLang="ko-KR" sz="14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63254" y="5824565"/>
              <a:ext cx="67505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/>
                <a:t>&lt; </a:t>
              </a:r>
              <a:r>
                <a:rPr lang="ko-KR" altLang="en-US" sz="800" dirty="0" smtClean="0">
                  <a:hlinkClick r:id="rId6"/>
                </a:rPr>
                <a:t>https</a:t>
              </a:r>
              <a:r>
                <a:rPr lang="ko-KR" altLang="en-US" sz="800" dirty="0">
                  <a:hlinkClick r:id="rId6"/>
                </a:rPr>
                <a:t>://</a:t>
              </a:r>
              <a:r>
                <a:rPr lang="ko-KR" altLang="en-US" sz="800" dirty="0" smtClean="0">
                  <a:hlinkClick r:id="rId6"/>
                </a:rPr>
                <a:t>cs.stackexchange.com/questions/77026/</a:t>
              </a:r>
              <a:endParaRPr lang="en-US" altLang="ko-KR" sz="800" dirty="0" smtClean="0">
                <a:hlinkClick r:id="rId6"/>
              </a:endParaRPr>
            </a:p>
            <a:p>
              <a:r>
                <a:rPr lang="ko-KR" altLang="en-US" sz="800" dirty="0" err="1" smtClean="0">
                  <a:hlinkClick r:id="rId6"/>
                </a:rPr>
                <a:t>multiple-knapsack-using-dynamic-programming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&gt;</a:t>
              </a:r>
              <a:endParaRPr lang="ko-KR" altLang="en-US" sz="8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53488" y="5592540"/>
            <a:ext cx="763284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Not maximize quality but minimize difference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9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0/1 Multiple Knapsack Problem (MKP)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Branch and Bound method 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Base: Full Search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Reducing Time Complexity: Branch and Bound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7" y="3316888"/>
            <a:ext cx="3601591" cy="211829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567255" y="5811801"/>
            <a:ext cx="20714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http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lazineer.tistory.com/111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075998" y="3212976"/>
            <a:ext cx="5049713" cy="2486395"/>
            <a:chOff x="4075998" y="3212976"/>
            <a:chExt cx="5049713" cy="248639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255" y="3212976"/>
              <a:ext cx="4240456" cy="2486395"/>
            </a:xfrm>
            <a:prstGeom prst="rect">
              <a:avLst/>
            </a:prstGeom>
          </p:spPr>
        </p:pic>
        <p:sp>
          <p:nvSpPr>
            <p:cNvPr id="34" name="오른쪽 화살표 33"/>
            <p:cNvSpPr/>
            <p:nvPr/>
          </p:nvSpPr>
          <p:spPr>
            <a:xfrm>
              <a:off x="4075998" y="4221088"/>
              <a:ext cx="712026" cy="360040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2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0/1 Multiple Knapsack Problem (MKP)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function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	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== N + 1: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sum = 0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for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from 1 to N: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sum += max(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reqQuality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].quality, 0)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sol = min(sum, sol)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for j from 1 to M: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p[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== False: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==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c[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True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 +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&lt;=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+=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</a:t>
            </a:r>
            <a:endParaRPr lang="en-US" altLang="ko-KR" sz="9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else: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T 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timeslot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T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+ 1)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c[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False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restore(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],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[j])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	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772816"/>
            <a:ext cx="3240359" cy="8640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1" y="2717876"/>
            <a:ext cx="4968553" cy="3591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Apply to testbed </a:t>
            </a:r>
          </a:p>
        </p:txBody>
      </p:sp>
    </p:spTree>
    <p:extLst>
      <p:ext uri="{BB962C8B-B14F-4D97-AF65-F5344CB8AC3E}">
        <p14:creationId xmlns:p14="http://schemas.microsoft.com/office/powerpoint/2010/main" val="2351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77013</TotalTime>
  <Words>845</Words>
  <Application>Microsoft Office PowerPoint</Application>
  <PresentationFormat>화면 슬라이드 쇼(4:3)</PresentationFormat>
  <Paragraphs>161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2018-10-20</vt:lpstr>
      <vt:lpstr>Contents</vt:lpstr>
      <vt:lpstr>Formulation</vt:lpstr>
      <vt:lpstr>0/1 Knapsack Problem</vt:lpstr>
      <vt:lpstr>0/1 Knapsack Problem</vt:lpstr>
      <vt:lpstr>0/1 Multiple Knapsack Problem (MKP)</vt:lpstr>
      <vt:lpstr>0/1 Multiple Knapsack Problem (MKP)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4688</cp:revision>
  <cp:lastPrinted>2018-08-16T16:32:18Z</cp:lastPrinted>
  <dcterms:created xsi:type="dcterms:W3CDTF">2010-07-29T14:05:23Z</dcterms:created>
  <dcterms:modified xsi:type="dcterms:W3CDTF">2018-10-19T16:56:24Z</dcterms:modified>
</cp:coreProperties>
</file>