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4"/>
  </p:notesMasterIdLst>
  <p:handoutMasterIdLst>
    <p:handoutMasterId r:id="rId15"/>
  </p:handoutMasterIdLst>
  <p:sldIdLst>
    <p:sldId id="611" r:id="rId2"/>
    <p:sldId id="624" r:id="rId3"/>
    <p:sldId id="639" r:id="rId4"/>
    <p:sldId id="641" r:id="rId5"/>
    <p:sldId id="644" r:id="rId6"/>
    <p:sldId id="646" r:id="rId7"/>
    <p:sldId id="645" r:id="rId8"/>
    <p:sldId id="648" r:id="rId9"/>
    <p:sldId id="649" r:id="rId10"/>
    <p:sldId id="650" r:id="rId11"/>
    <p:sldId id="623" r:id="rId12"/>
    <p:sldId id="643" r:id="rId1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>
      <p:cViewPr varScale="1">
        <p:scale>
          <a:sx n="100" d="100"/>
          <a:sy n="100" d="100"/>
        </p:scale>
        <p:origin x="28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81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baseline="0" dirty="0" err="1" smtClean="0">
                <a:sym typeface="굴림" pitchFamily="50" charset="-127"/>
              </a:rPr>
              <a:t>Hostapd</a:t>
            </a:r>
            <a:r>
              <a:rPr kumimoji="0" lang="ko-KR" altLang="en-US" b="0" kern="0" baseline="0" dirty="0" smtClean="0">
                <a:sym typeface="굴림" pitchFamily="50" charset="-127"/>
              </a:rPr>
              <a:t>로 만든 </a:t>
            </a:r>
            <a:r>
              <a:rPr kumimoji="0" lang="en-US" altLang="ko-KR" b="0" kern="0" baseline="0" dirty="0" err="1" smtClean="0">
                <a:sym typeface="굴림" pitchFamily="50" charset="-127"/>
              </a:rPr>
              <a:t>WiFi</a:t>
            </a:r>
            <a:r>
              <a:rPr kumimoji="0" lang="ko-KR" altLang="en-US" b="0" kern="0" baseline="0" dirty="0" smtClean="0">
                <a:sym typeface="굴림" pitchFamily="50" charset="-127"/>
              </a:rPr>
              <a:t>에서 외부 </a:t>
            </a:r>
            <a:r>
              <a:rPr kumimoji="0" lang="en-US" altLang="ko-KR" b="0" kern="0" baseline="0" dirty="0" smtClean="0">
                <a:sym typeface="굴림" pitchFamily="50" charset="-127"/>
              </a:rPr>
              <a:t>IP </a:t>
            </a:r>
            <a:r>
              <a:rPr kumimoji="0" lang="ko-KR" altLang="en-US" b="0" kern="0" baseline="0" dirty="0" smtClean="0">
                <a:sym typeface="굴림" pitchFamily="50" charset="-127"/>
              </a:rPr>
              <a:t>주소 접근 불가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핸드폰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노트북</a:t>
            </a:r>
            <a:r>
              <a:rPr kumimoji="0" lang="en-US" altLang="ko-KR" b="0" kern="0" baseline="0" dirty="0" smtClean="0">
                <a:sym typeface="굴림" pitchFamily="50" charset="-127"/>
              </a:rPr>
              <a:t>, Raspberry PI</a:t>
            </a:r>
            <a:r>
              <a:rPr kumimoji="0" lang="ko-KR" altLang="en-US" b="0" kern="0" baseline="0" dirty="0" smtClean="0">
                <a:sym typeface="굴림" pitchFamily="50" charset="-127"/>
              </a:rPr>
              <a:t> 등 테스트 해본 결과 </a:t>
            </a:r>
            <a:r>
              <a:rPr kumimoji="0" lang="en-US" altLang="ko-KR" b="0" kern="0" baseline="0" dirty="0" smtClean="0">
                <a:sym typeface="굴림" pitchFamily="50" charset="-127"/>
              </a:rPr>
              <a:t>User Entity</a:t>
            </a:r>
            <a:r>
              <a:rPr kumimoji="0" lang="ko-KR" altLang="en-US" b="0" kern="0" baseline="0" dirty="0" smtClean="0">
                <a:sym typeface="굴림" pitchFamily="50" charset="-127"/>
              </a:rPr>
              <a:t>로 사용하는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Raspberry PI</a:t>
            </a:r>
            <a:r>
              <a:rPr kumimoji="0" lang="ko-KR" altLang="en-US" b="0" kern="0" baseline="0" dirty="0" smtClean="0">
                <a:sym typeface="굴림" pitchFamily="50" charset="-127"/>
              </a:rPr>
              <a:t>만 이상이 있음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확인 결과 </a:t>
            </a:r>
            <a:r>
              <a:rPr kumimoji="0" lang="en-US" altLang="ko-KR" b="0" kern="0" baseline="0" dirty="0" smtClean="0">
                <a:sym typeface="굴림" pitchFamily="50" charset="-127"/>
              </a:rPr>
              <a:t>Raspberry Pi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문제가 아니라 </a:t>
            </a:r>
            <a:r>
              <a:rPr kumimoji="0" lang="en-US" altLang="ko-KR" b="0" kern="0" baseline="0" dirty="0" smtClean="0">
                <a:sym typeface="굴림" pitchFamily="50" charset="-127"/>
              </a:rPr>
              <a:t>OVS </a:t>
            </a:r>
            <a:r>
              <a:rPr kumimoji="0" lang="ko-KR" altLang="en-US" b="0" kern="0" baseline="0" dirty="0" smtClean="0">
                <a:sym typeface="굴림" pitchFamily="50" charset="-127"/>
              </a:rPr>
              <a:t>설치가 문제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08.09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메모</a:t>
            </a:r>
            <a:r>
              <a:rPr kumimoji="0" lang="en-US" altLang="ko-KR" b="0" kern="0" baseline="0" dirty="0" smtClean="0">
                <a:sym typeface="굴림" pitchFamily="50" charset="-127"/>
              </a:rPr>
              <a:t>(</a:t>
            </a:r>
            <a:r>
              <a:rPr kumimoji="0" lang="ko-KR" altLang="en-US" b="1" kern="0" baseline="0" dirty="0" smtClean="0">
                <a:solidFill>
                  <a:srgbClr val="FF0000"/>
                </a:solidFill>
                <a:sym typeface="굴림" pitchFamily="50" charset="-127"/>
              </a:rPr>
              <a:t>세미나 전날</a:t>
            </a:r>
            <a:r>
              <a:rPr kumimoji="0" lang="ko-KR" altLang="en-US" b="0" kern="0" baseline="0" dirty="0" smtClean="0">
                <a:solidFill>
                  <a:srgbClr val="FF0000"/>
                </a:solidFill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메모</a:t>
            </a:r>
            <a:r>
              <a:rPr kumimoji="0" lang="en-US" altLang="ko-KR" b="0" kern="0" baseline="0" dirty="0" smtClean="0">
                <a:sym typeface="굴림" pitchFamily="50" charset="-127"/>
              </a:rPr>
              <a:t>)</a:t>
            </a:r>
          </a:p>
          <a:p>
            <a:pPr marL="171450" indent="-171450">
              <a:buFontTx/>
              <a:buChar char="-"/>
              <a:defRPr/>
            </a:pPr>
            <a:r>
              <a:rPr kumimoji="0" lang="en-US" altLang="ko-KR" b="1" kern="0" baseline="0" dirty="0" smtClean="0">
                <a:sym typeface="굴림" pitchFamily="50" charset="-127"/>
              </a:rPr>
              <a:t>MDP </a:t>
            </a:r>
            <a:r>
              <a:rPr kumimoji="0" lang="ko-KR" altLang="en-US" b="1" kern="0" baseline="0" dirty="0" smtClean="0">
                <a:sym typeface="굴림" pitchFamily="50" charset="-127"/>
              </a:rPr>
              <a:t>굳이 사용할 필요 없다고 하심</a:t>
            </a:r>
            <a:r>
              <a:rPr kumimoji="0" lang="en-US" altLang="ko-KR" b="1" kern="0" baseline="0" dirty="0" smtClean="0">
                <a:sym typeface="굴림" pitchFamily="50" charset="-127"/>
              </a:rPr>
              <a:t>(</a:t>
            </a:r>
            <a:r>
              <a:rPr kumimoji="0" lang="ko-KR" altLang="en-US" b="1" kern="0" baseline="0" dirty="0" smtClean="0">
                <a:sym typeface="굴림" pitchFamily="50" charset="-127"/>
              </a:rPr>
              <a:t>다른 </a:t>
            </a:r>
            <a:r>
              <a:rPr kumimoji="0" lang="en-US" altLang="ko-KR" b="1" kern="0" baseline="0" dirty="0" smtClean="0">
                <a:sym typeface="굴림" pitchFamily="50" charset="-127"/>
              </a:rPr>
              <a:t>optimization </a:t>
            </a:r>
            <a:r>
              <a:rPr kumimoji="0" lang="ko-KR" altLang="en-US" b="1" kern="0" baseline="0" dirty="0" smtClean="0">
                <a:sym typeface="굴림" pitchFamily="50" charset="-127"/>
              </a:rPr>
              <a:t>방안이 효율적이면 그것 사용</a:t>
            </a:r>
            <a:r>
              <a:rPr kumimoji="0" lang="en-US" altLang="ko-KR" b="1" kern="0" baseline="0" dirty="0" smtClean="0">
                <a:sym typeface="굴림" pitchFamily="50" charset="-127"/>
              </a:rPr>
              <a:t>)</a:t>
            </a:r>
          </a:p>
          <a:p>
            <a:pPr marL="171450" indent="-171450">
              <a:buFontTx/>
              <a:buChar char="-"/>
              <a:defRPr/>
            </a:pPr>
            <a:r>
              <a:rPr kumimoji="0" lang="ko-KR" altLang="en-US" b="1" kern="0" baseline="0" dirty="0" smtClean="0">
                <a:sym typeface="굴림" pitchFamily="50" charset="-127"/>
              </a:rPr>
              <a:t>전통적인 것 써도 좋고</a:t>
            </a:r>
            <a:r>
              <a:rPr kumimoji="0" lang="en-US" altLang="ko-KR" b="1" kern="0" baseline="0" dirty="0" smtClean="0">
                <a:sym typeface="굴림" pitchFamily="50" charset="-127"/>
              </a:rPr>
              <a:t>,</a:t>
            </a:r>
            <a:r>
              <a:rPr kumimoji="0" lang="ko-KR" altLang="en-US" b="1" kern="0" baseline="0" dirty="0" smtClean="0">
                <a:sym typeface="굴림" pitchFamily="50" charset="-127"/>
              </a:rPr>
              <a:t> </a:t>
            </a:r>
            <a:r>
              <a:rPr kumimoji="0" lang="en-US" altLang="ko-KR" b="1" kern="0" baseline="0" dirty="0" smtClean="0">
                <a:sym typeface="굴림" pitchFamily="50" charset="-127"/>
              </a:rPr>
              <a:t>Knapsack, </a:t>
            </a:r>
            <a:r>
              <a:rPr kumimoji="0" lang="ko-KR" altLang="en-US" b="1" kern="0" baseline="0" dirty="0" smtClean="0">
                <a:sym typeface="굴림" pitchFamily="50" charset="-127"/>
              </a:rPr>
              <a:t>연구실 알고리즘 등 </a:t>
            </a:r>
            <a:r>
              <a:rPr kumimoji="0" lang="en-US" altLang="ko-KR" b="1" kern="0" baseline="0" dirty="0" smtClean="0">
                <a:sym typeface="굴림" pitchFamily="50" charset="-127"/>
              </a:rPr>
              <a:t>optimization </a:t>
            </a:r>
            <a:r>
              <a:rPr kumimoji="0" lang="ko-KR" altLang="en-US" b="1" kern="0" baseline="0" dirty="0" smtClean="0">
                <a:sym typeface="굴림" pitchFamily="50" charset="-127"/>
              </a:rPr>
              <a:t>알고리즘 찾아보기</a:t>
            </a:r>
            <a:endParaRPr kumimoji="0" lang="en-US" altLang="ko-KR" b="1" kern="0" baseline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altLang="ko-KR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RSSI</a:t>
            </a:r>
            <a:r>
              <a:rPr kumimoji="0" lang="ko-KR" altLang="en-US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을 </a:t>
            </a:r>
            <a:r>
              <a:rPr kumimoji="0" lang="en-US" altLang="ko-KR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AP</a:t>
            </a:r>
            <a:r>
              <a:rPr kumimoji="0" lang="ko-KR" altLang="en-US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에게 </a:t>
            </a:r>
            <a:r>
              <a:rPr kumimoji="0" lang="en-US" altLang="ko-KR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beacon</a:t>
            </a:r>
            <a:r>
              <a:rPr kumimoji="0" lang="ko-KR" altLang="en-US" b="1" kern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 메시지를 통해 물어봄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51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01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바꾼 부분 언급 하기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기존에는 사용자들이 </a:t>
            </a:r>
            <a:r>
              <a:rPr kumimoji="0" lang="en-US" altLang="ko-KR" b="0" kern="0" dirty="0" smtClean="0">
                <a:sym typeface="굴림" pitchFamily="50" charset="-127"/>
              </a:rPr>
              <a:t>MPD</a:t>
            </a:r>
            <a:r>
              <a:rPr kumimoji="0" lang="ko-KR" altLang="en-US" b="0" kern="0" dirty="0" smtClean="0">
                <a:sym typeface="굴림" pitchFamily="50" charset="-127"/>
              </a:rPr>
              <a:t>에서 사용할 수 있는 최대의 </a:t>
            </a:r>
            <a:r>
              <a:rPr kumimoji="0" lang="en-US" altLang="ko-KR" b="0" kern="0" dirty="0" smtClean="0">
                <a:sym typeface="굴림" pitchFamily="50" charset="-127"/>
              </a:rPr>
              <a:t>Bitrate</a:t>
            </a:r>
            <a:r>
              <a:rPr kumimoji="0" lang="ko-KR" altLang="en-US" b="0" kern="0" dirty="0" smtClean="0">
                <a:sym typeface="굴림" pitchFamily="50" charset="-127"/>
              </a:rPr>
              <a:t>를 요청한다고 가정했는데</a:t>
            </a:r>
            <a:r>
              <a:rPr kumimoji="0" lang="en-US" altLang="ko-KR" b="0" kern="0" dirty="0" smtClean="0">
                <a:sym typeface="굴림" pitchFamily="50" charset="-127"/>
              </a:rPr>
              <a:t>, </a:t>
            </a:r>
            <a:r>
              <a:rPr kumimoji="0" lang="ko-KR" altLang="en-US" b="0" kern="0" dirty="0" smtClean="0">
                <a:sym typeface="굴림" pitchFamily="50" charset="-127"/>
              </a:rPr>
              <a:t>이는 항상 사용자가 최대 값을 요구한다는 보장이 없으므로 변수로 사용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인덱스가 하나만을 의미하는게 아니므로 벡터로 사용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08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바꾼 부분들 언급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앞에서 언급했듯이 사용자가 항상 최고의 퀄리티를 원하는 것이 아니라서 변수 사용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음수 안 생기도록 </a:t>
            </a:r>
            <a:r>
              <a:rPr kumimoji="0" lang="en-US" altLang="ko-KR" b="0" kern="0" dirty="0" smtClean="0">
                <a:sym typeface="굴림" pitchFamily="50" charset="-127"/>
              </a:rPr>
              <a:t>max </a:t>
            </a:r>
            <a:r>
              <a:rPr kumimoji="0" lang="ko-KR" altLang="en-US" b="0" kern="0" dirty="0" smtClean="0">
                <a:sym typeface="굴림" pitchFamily="50" charset="-127"/>
              </a:rPr>
              <a:t>수식 사용</a:t>
            </a:r>
            <a:r>
              <a:rPr kumimoji="0" lang="en-US" altLang="ko-KR" b="0" kern="0" dirty="0" smtClean="0">
                <a:sym typeface="굴림" pitchFamily="50" charset="-127"/>
              </a:rPr>
              <a:t>, </a:t>
            </a:r>
            <a:r>
              <a:rPr kumimoji="0" lang="ko-KR" altLang="en-US" b="0" kern="0" dirty="0" smtClean="0">
                <a:sym typeface="굴림" pitchFamily="50" charset="-127"/>
              </a:rPr>
              <a:t>또한</a:t>
            </a:r>
            <a:r>
              <a:rPr kumimoji="0" lang="en-US" altLang="ko-KR" b="0" kern="0" dirty="0" smtClean="0">
                <a:sym typeface="굴림" pitchFamily="50" charset="-127"/>
              </a:rPr>
              <a:t> </a:t>
            </a:r>
            <a:r>
              <a:rPr kumimoji="0" lang="ko-KR" altLang="en-US" b="0" kern="0" dirty="0" smtClean="0">
                <a:sym typeface="굴림" pitchFamily="50" charset="-127"/>
              </a:rPr>
              <a:t>굳이 </a:t>
            </a:r>
            <a:r>
              <a:rPr kumimoji="0" lang="en-US" altLang="ko-KR" b="0" kern="0" dirty="0" smtClean="0">
                <a:sym typeface="굴림" pitchFamily="50" charset="-127"/>
              </a:rPr>
              <a:t>maximize </a:t>
            </a:r>
            <a:r>
              <a:rPr kumimoji="0" lang="ko-KR" altLang="en-US" b="0" kern="0" dirty="0" smtClean="0">
                <a:sym typeface="굴림" pitchFamily="50" charset="-127"/>
              </a:rPr>
              <a:t>할 필요 없음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15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03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저번에 보여드린 </a:t>
            </a:r>
            <a:r>
              <a:rPr kumimoji="0" lang="en-US" altLang="ko-KR" b="0" kern="0" dirty="0" smtClean="0">
                <a:sym typeface="굴림" pitchFamily="50" charset="-127"/>
              </a:rPr>
              <a:t>&lt; An</a:t>
            </a:r>
            <a:r>
              <a:rPr kumimoji="0" lang="en-US" altLang="ko-KR" b="0" kern="0" baseline="0" dirty="0" smtClean="0">
                <a:sym typeface="굴림" pitchFamily="50" charset="-127"/>
              </a:rPr>
              <a:t> SDN Platform for Traffic Offloading &gt; </a:t>
            </a:r>
            <a:r>
              <a:rPr kumimoji="0" lang="ko-KR" altLang="en-US" b="0" kern="0" baseline="0" dirty="0" smtClean="0">
                <a:sym typeface="굴림" pitchFamily="50" charset="-127"/>
              </a:rPr>
              <a:t>논문을 참조하여 </a:t>
            </a:r>
            <a:r>
              <a:rPr kumimoji="0" lang="en-US" altLang="ko-KR" b="0" kern="0" baseline="0" dirty="0" smtClean="0">
                <a:sym typeface="굴림" pitchFamily="50" charset="-127"/>
              </a:rPr>
              <a:t>RSSI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고려한 </a:t>
            </a:r>
            <a:r>
              <a:rPr kumimoji="0" lang="en-US" altLang="ko-KR" b="0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계산합니다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16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</a:rPr>
              <a:t>요청할 때마다 </a:t>
            </a:r>
            <a:r>
              <a:rPr lang="en-US" altLang="ko-KR" b="0" dirty="0" smtClean="0">
                <a:solidFill>
                  <a:schemeClr val="tx1"/>
                </a:solidFill>
              </a:rPr>
              <a:t>Bitrate </a:t>
            </a:r>
            <a:r>
              <a:rPr lang="ko-KR" altLang="en-US" b="0" dirty="0" smtClean="0">
                <a:solidFill>
                  <a:schemeClr val="tx1"/>
                </a:solidFill>
              </a:rPr>
              <a:t>조정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</a:rPr>
              <a:t>이전에 </a:t>
            </a:r>
            <a:r>
              <a:rPr lang="ko-KR" altLang="en-US" b="1" dirty="0" smtClean="0">
                <a:solidFill>
                  <a:srgbClr val="FF0000"/>
                </a:solidFill>
              </a:rPr>
              <a:t>설정된 </a:t>
            </a:r>
            <a:r>
              <a:rPr lang="en-US" altLang="ko-KR" b="1" dirty="0" smtClean="0">
                <a:solidFill>
                  <a:srgbClr val="FF0000"/>
                </a:solidFill>
              </a:rPr>
              <a:t>Bitrate</a:t>
            </a:r>
            <a:r>
              <a:rPr lang="ko-KR" altLang="en-US" b="0" dirty="0" smtClean="0">
                <a:solidFill>
                  <a:schemeClr val="tx1"/>
                </a:solidFill>
              </a:rPr>
              <a:t>가 있는 경우 </a:t>
            </a:r>
            <a:r>
              <a:rPr lang="en-US" altLang="ko-KR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아래에서 자세히 </a:t>
            </a:r>
            <a:r>
              <a:rPr lang="ko-KR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설명</a:t>
            </a: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MDP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비 효율적인</a:t>
            </a:r>
            <a:r>
              <a:rPr lang="ko-KR" altLang="en-US" b="1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 것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설명할 수 있어야함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…</a:t>
            </a:r>
            <a:endParaRPr lang="en-US" altLang="ko-KR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03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27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29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Multimedia Computing and Networking Lab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2018-08-10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Bandwidth Estimation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Scenario &amp;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61943"/>
                  </p:ext>
                </p:extLst>
              </p:nvPr>
            </p:nvGraphicFramePr>
            <p:xfrm>
              <a:off x="457200" y="1623790"/>
              <a:ext cx="4355976" cy="2932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Def </a:t>
                          </a:r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</a:rPr>
                            <a:t>calBitrate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(AP j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):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Available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Bandwidth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If Available Bandwidth &gt;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:</m:t>
                              </m:r>
                            </m:oMath>
                          </a14:m>
                          <a:endParaRPr lang="en-US" altLang="ko-KR" sz="1200" b="0" i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   UE </a:t>
                          </a:r>
                          <a:r>
                            <a:rPr lang="en-US" altLang="ko-KR" sz="1200" b="0" i="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를 요구한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그대로 사용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Else: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 있는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ko-KR" sz="12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ko-KR" sz="1200" b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비율을 유지하면서 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안에 오도록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조정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Else: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클러스터링을 통해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찾고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줄이면서 전체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End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Def</a:t>
                          </a:r>
                        </a:p>
                        <a:p>
                          <a:pPr latinLnBrk="1"/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61943"/>
                  </p:ext>
                </p:extLst>
              </p:nvPr>
            </p:nvGraphicFramePr>
            <p:xfrm>
              <a:off x="457200" y="1623790"/>
              <a:ext cx="4355976" cy="2932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326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0" t="-207" r="-280" b="-4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4572000" y="1628800"/>
                <a:ext cx="4790256" cy="3737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“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Jain Fairness Index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000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” means</a:t>
                </a: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some Bitrates are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aggressive</a:t>
                </a: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Find group of aggressive Bitrates, and Decrease Bitrates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until Jain Fairness Index ≈ 1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Adjust Bitrates according to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Ratio</a:t>
                </a: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of </a:t>
                </a:r>
                <a:r>
                  <a:rPr lang="en-US" altLang="ko-KR" sz="2000" b="1" kern="0" dirty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itrates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and </a:t>
                </a:r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Formulation</a:t>
                </a: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28800"/>
                <a:ext cx="4790256" cy="3737818"/>
              </a:xfrm>
              <a:prstGeom prst="rect">
                <a:avLst/>
              </a:prstGeom>
              <a:blipFill>
                <a:blip r:embed="rId4"/>
                <a:stretch>
                  <a:fillRect t="-8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7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Algorithm Verification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5535" y="1135063"/>
            <a:ext cx="82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Testbed Setting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Cannot access external IP address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OVS Setting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32929" y="3109413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1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264" y="4255049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 rot="19134987">
            <a:off x="3987788" y="4108890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554" y="3359787"/>
            <a:ext cx="504056" cy="5194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711103" y="3402650"/>
            <a:ext cx="1020507" cy="579825"/>
            <a:chOff x="4855242" y="3482255"/>
            <a:chExt cx="1020507" cy="57982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443435">
              <a:off x="4855242" y="3697620"/>
              <a:ext cx="1020507" cy="240742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 bwMode="auto">
            <a:xfrm flipH="1">
              <a:off x="5120950" y="3482255"/>
              <a:ext cx="489091" cy="57982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95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0891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Solve </a:t>
            </a: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problem about OVS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Verifying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 through implementation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Estimation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Algorithm</a:t>
            </a:r>
            <a:endParaRPr lang="en-US" altLang="ko-KR" sz="2000" dirty="0" smtClean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Verification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134222"/>
                  </p:ext>
                </p:extLst>
              </p:nvPr>
            </p:nvGraphicFramePr>
            <p:xfrm>
              <a:off x="971600" y="1124744"/>
              <a:ext cx="7200800" cy="50661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5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00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not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1: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   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is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6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i="0" dirty="0" smtClean="0"/>
                            <a:t>Bitrate 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i="0" dirty="0" smtClean="0"/>
                            <a:t> </a:t>
                          </a:r>
                          <a:r>
                            <a:rPr lang="en-US" altLang="ko-KR" sz="1500" i="0" dirty="0" smtClean="0"/>
                            <a:t>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56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sz="15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𝒓𝒆𝒒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i="0" dirty="0" smtClean="0"/>
                            <a:t>Requested Bitrate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sz="1500" b="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5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Utility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5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𝑰</m:t>
                                    </m:r>
                                  </m:e>
                                </m:acc>
                                <m:r>
                                  <a:rPr lang="en-US" altLang="ko-KR" sz="15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Accumulated Segment Size up to Index I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490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𝑰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𝒑𝒍𝒂𝒚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Segment Indexes</a:t>
                          </a:r>
                          <a:r>
                            <a:rPr lang="en-US" altLang="ko-KR" sz="1500" baseline="0" dirty="0" smtClean="0"/>
                            <a:t> </a:t>
                          </a:r>
                          <a:r>
                            <a:rPr lang="en-US" altLang="ko-KR" sz="1500" dirty="0" smtClean="0"/>
                            <a:t>up to 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1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𝑰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5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𝒃𝒖𝒇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Segment Indexes up to Buffered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Threshold to avoid Underflow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386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aseline="0" dirty="0" smtClean="0"/>
                            <a:t>Duration of Requested Segment at</a:t>
                          </a:r>
                          <a:r>
                            <a:rPr lang="en-US" altLang="ko-KR" sz="15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0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dirty="0" smtClean="0"/>
                            <a:t> </a:t>
                          </a:r>
                          <a:r>
                            <a:rPr lang="en-US" altLang="ko-KR" sz="1500" i="0" dirty="0" smtClean="0"/>
                            <a:t>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134222"/>
                  </p:ext>
                </p:extLst>
              </p:nvPr>
            </p:nvGraphicFramePr>
            <p:xfrm>
              <a:off x="971600" y="1124744"/>
              <a:ext cx="7200800" cy="50661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13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63265" r="-167720" b="-5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63265" r="-541" b="-598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416129" r="-167720" b="-8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416129" r="-541" b="-84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9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561404" r="-167720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561404" r="-541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711321" r="-167720" b="-78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Utility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477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754386" r="-167720" b="-628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Accumulated Segment Size up to Index I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90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785484" r="-167720" b="-4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785484" r="-541" b="-4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042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871429" r="-16772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871429" r="-541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176923" r="-167720" b="-3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1" dirty="0" smtClean="0">
                              <a:solidFill>
                                <a:srgbClr val="FF0000"/>
                              </a:solidFill>
                            </a:rPr>
                            <a:t>Threshold to avoid Underflow</a:t>
                          </a:r>
                          <a:endParaRPr lang="ko-KR" altLang="en-US" sz="15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164912" r="-167720" b="-2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164912" r="-541" b="-2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75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201667" r="-16772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201667" r="-541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473585" r="-167720" b="-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포인트가 7개인 별 4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73831" y="5703059"/>
            <a:ext cx="40141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 SDN-assisted HTTP Adaptive Streaming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over Wi-Fi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Determine</a:t>
                </a:r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𝑨𝑷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altLang="ko-KR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r>
                  <a:rPr lang="en-US" altLang="ko-KR" b="1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o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minimize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𝑵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𝒎𝒂𝒙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{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𝒓𝒆𝒒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</a:pPr>
                <a:endParaRPr lang="en-US" altLang="ko-KR" sz="20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Subject to</a:t>
                </a:r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𝑰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𝒑𝒍𝒂𝒚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𝑰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𝒃𝒖𝒇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𝑟𝑒𝑞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𝑎𝑣𝑎𝑖𝑙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918000" lvl="2">
                  <a:buClr>
                    <a:srgbClr val="A20000"/>
                  </a:buClr>
                </a:pPr>
                <a:endParaRPr lang="en-US" altLang="ko-KR" sz="12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  <a:blipFill>
                <a:blip r:embed="rId3"/>
                <a:stretch>
                  <a:fillRect l="-1037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포인트가 7개인 별 5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Bandwidth Estimation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optimize Bitrate, need to know 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40" name="포인트가 7개인 별 39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03848" y="2627474"/>
            <a:ext cx="3080212" cy="2420278"/>
            <a:chOff x="3203848" y="2627474"/>
            <a:chExt cx="3080212" cy="2420278"/>
          </a:xfrm>
        </p:grpSpPr>
        <p:grpSp>
          <p:nvGrpSpPr>
            <p:cNvPr id="3" name="그룹 2"/>
            <p:cNvGrpSpPr/>
            <p:nvPr/>
          </p:nvGrpSpPr>
          <p:grpSpPr>
            <a:xfrm>
              <a:off x="3203848" y="2636912"/>
              <a:ext cx="3080212" cy="2410840"/>
              <a:chOff x="3203848" y="2636912"/>
              <a:chExt cx="3080212" cy="241084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3203848" y="2636912"/>
                <a:ext cx="3080212" cy="2410840"/>
                <a:chOff x="1673478" y="1329974"/>
                <a:chExt cx="3789033" cy="2965625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1673478" y="2147656"/>
                  <a:ext cx="2147944" cy="2147943"/>
                </a:xfrm>
                <a:prstGeom prst="ellipse">
                  <a:avLst/>
                </a:prstGeom>
                <a:solidFill>
                  <a:srgbClr val="00B050">
                    <a:alpha val="2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3314567" y="1329974"/>
                  <a:ext cx="2147944" cy="2147943"/>
                </a:xfrm>
                <a:prstGeom prst="ellipse">
                  <a:avLst/>
                </a:prstGeom>
                <a:solidFill>
                  <a:srgbClr val="00B050">
                    <a:alpha val="2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27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8431" y="3017450"/>
                  <a:ext cx="249502" cy="6199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92581" y="1988840"/>
                  <a:ext cx="249502" cy="6199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오른쪽 화살표 29"/>
                <p:cNvSpPr/>
                <p:nvPr/>
              </p:nvSpPr>
              <p:spPr>
                <a:xfrm rot="21069168">
                  <a:off x="2140488" y="3329303"/>
                  <a:ext cx="553787" cy="170104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31" name="오른쪽 화살표 30"/>
                <p:cNvSpPr/>
                <p:nvPr/>
              </p:nvSpPr>
              <p:spPr>
                <a:xfrm rot="15361692">
                  <a:off x="2706577" y="3790701"/>
                  <a:ext cx="553785" cy="170104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33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1072" y="3283832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860" y="3799280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3" descr="C:\Users\dream\Desktop\client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9615" y="2739245"/>
                  <a:ext cx="205466" cy="4006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오른쪽 화살표 35"/>
                <p:cNvSpPr/>
                <p:nvPr/>
              </p:nvSpPr>
              <p:spPr>
                <a:xfrm rot="9022588">
                  <a:off x="2958699" y="3116270"/>
                  <a:ext cx="553787" cy="170104"/>
                </a:xfrm>
                <a:prstGeom prst="rightArrow">
                  <a:avLst/>
                </a:prstGeom>
                <a:solidFill>
                  <a:srgbClr val="00B0F0">
                    <a:alpha val="3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 bwMode="auto">
                <a:xfrm>
                  <a:off x="2038667" y="3159779"/>
                  <a:ext cx="609462" cy="200055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b="1" dirty="0" smtClean="0"/>
                    <a:t>1~20Kbps</a:t>
                  </a:r>
                  <a:endParaRPr lang="ko-KR" altLang="en-US" sz="900" b="1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 bwMode="auto">
                <a:xfrm>
                  <a:off x="2209577" y="3813935"/>
                  <a:ext cx="684803" cy="200055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b="1" dirty="0" smtClean="0"/>
                    <a:t>0.5~11Kbps</a:t>
                  </a:r>
                  <a:endParaRPr lang="ko-KR" altLang="en-US" sz="900" b="1" dirty="0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 bwMode="auto">
              <a:xfrm>
                <a:off x="4076910" y="3645872"/>
                <a:ext cx="349060" cy="46953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rgbClr val="FF0000"/>
                    </a:solidFill>
                  </a:rPr>
                  <a:t>?</a:t>
                </a:r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1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627474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519" y="3848982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389" y="2898316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391" y="3224024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오른쪽 화살표 51"/>
            <p:cNvSpPr/>
            <p:nvPr/>
          </p:nvSpPr>
          <p:spPr>
            <a:xfrm rot="9726345">
              <a:off x="5479607" y="3391009"/>
              <a:ext cx="450189" cy="138282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rot="14565061">
              <a:off x="5355017" y="3811497"/>
              <a:ext cx="450189" cy="138282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4" name="오른쪽 화살표 53"/>
            <p:cNvSpPr/>
            <p:nvPr/>
          </p:nvSpPr>
          <p:spPr>
            <a:xfrm rot="6236997">
              <a:off x="5317165" y="3119164"/>
              <a:ext cx="450189" cy="138282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5" name="오른쪽 화살표 54"/>
            <p:cNvSpPr/>
            <p:nvPr/>
          </p:nvSpPr>
          <p:spPr>
            <a:xfrm rot="1542165">
              <a:off x="4831136" y="3347608"/>
              <a:ext cx="450189" cy="138282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7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Bandwidth Estimation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optimize Bitrate, need to know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1269" y="4149080"/>
            <a:ext cx="6336704" cy="357901"/>
            <a:chOff x="1291269" y="3359131"/>
            <a:chExt cx="6336704" cy="357901"/>
          </a:xfrm>
        </p:grpSpPr>
        <p:sp>
          <p:nvSpPr>
            <p:cNvPr id="37" name="직사각형 36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2123879" y="3359131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4103823" y="3378478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203848" y="1556792"/>
            <a:ext cx="3080212" cy="2410840"/>
            <a:chOff x="3203848" y="2636912"/>
            <a:chExt cx="3080212" cy="2410840"/>
          </a:xfrm>
        </p:grpSpPr>
        <p:grpSp>
          <p:nvGrpSpPr>
            <p:cNvPr id="71" name="그룹 70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5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오른쪽 화살표 76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오른쪽 화살표 77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9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오른쪽 화살표 81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 bwMode="auto">
              <a:xfrm>
                <a:off x="2038667" y="3159779"/>
                <a:ext cx="609462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1~20Kbps</a:t>
                </a:r>
                <a:endParaRPr lang="ko-KR" altLang="en-US" sz="9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 bwMode="auto">
              <a:xfrm>
                <a:off x="2209577" y="3813935"/>
                <a:ext cx="684803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0.5~11Kbps</a:t>
                </a:r>
                <a:endParaRPr lang="ko-KR" altLang="en-US" sz="900" b="1" dirty="0"/>
              </a:p>
            </p:txBody>
          </p:sp>
        </p:grpSp>
        <p:sp>
          <p:nvSpPr>
            <p:cNvPr id="72" name="TextBox 71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5245861" y="5646509"/>
            <a:ext cx="4572000" cy="21544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800" dirty="0" smtClean="0"/>
              <a:t>&lt; An </a:t>
            </a:r>
            <a:r>
              <a:rPr lang="en-US" altLang="ko-KR" sz="800" dirty="0"/>
              <a:t>SDN Platform for Traffic </a:t>
            </a:r>
            <a:r>
              <a:rPr lang="en-US" altLang="ko-KR" sz="800" dirty="0" smtClean="0"/>
              <a:t>Offloading &gt;</a:t>
            </a:r>
            <a:endParaRPr lang="ko-KR" altLang="en-US" sz="800" dirty="0"/>
          </a:p>
        </p:txBody>
      </p:sp>
      <p:sp>
        <p:nvSpPr>
          <p:cNvPr id="88" name="자유형 87"/>
          <p:cNvSpPr/>
          <p:nvPr/>
        </p:nvSpPr>
        <p:spPr>
          <a:xfrm rot="10800000">
            <a:off x="5200650" y="4511401"/>
            <a:ext cx="2352675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6016947" y="4886069"/>
            <a:ext cx="720080" cy="936104"/>
          </a:xfrm>
          <a:prstGeom prst="downArrow">
            <a:avLst/>
          </a:prstGeom>
          <a:solidFill>
            <a:schemeClr val="tx1">
              <a:alpha val="3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3107" y="4973106"/>
            <a:ext cx="19672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noFill/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Consider </a:t>
            </a:r>
            <a:r>
              <a:rPr lang="en-US" altLang="ko-KR" sz="20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RSSI</a:t>
            </a:r>
            <a:endParaRPr lang="en-US" altLang="ko-KR" sz="2000" b="1" cap="none" spc="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61561" y="5822173"/>
            <a:ext cx="22703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UE3’s Bandwidth</a:t>
            </a:r>
            <a:endParaRPr lang="en-US" altLang="ko-KR" sz="2000" b="1" cap="none" spc="0" dirty="0">
              <a:ln w="12700">
                <a:solidFill>
                  <a:schemeClr val="bg1"/>
                </a:solidFill>
                <a:prstDash val="solid"/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6831702" y="5354121"/>
                <a:ext cx="1400319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kern="0" smtClean="0">
                          <a:solidFill>
                            <a:srgbClr val="FF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𝟏</m:t>
                      </m:r>
                      <m:r>
                        <a:rPr lang="en-US" altLang="ko-KR" sz="1600" b="1" i="1" kern="0" smtClean="0">
                          <a:solidFill>
                            <a:srgbClr val="FF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n-US" altLang="ko-KR" sz="16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굴림"/>
                              <a:cs typeface="Tahoma" panose="020B0604030504040204" pitchFamily="34" charset="0"/>
                            </a:rPr>
                            <m:t>𝑨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∙(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𝑺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+</m:t>
                          </m:r>
                          <m:r>
                            <a:rPr lang="en-US" altLang="ko-KR" sz="16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𝑩</m:t>
                          </m:r>
                          <m:r>
                            <a:rPr lang="en-US" altLang="ko-KR" sz="1600" b="1" i="1" ker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02" y="5354121"/>
                <a:ext cx="1400319" cy="34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Bandwidth Estimation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Scenario &amp;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906675"/>
                  </p:ext>
                </p:extLst>
              </p:nvPr>
            </p:nvGraphicFramePr>
            <p:xfrm>
              <a:off x="144016" y="1628800"/>
              <a:ext cx="4464496" cy="318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Def main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():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UE </a:t>
                          </a:r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가 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</a:rPr>
                            <a:t>특정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를 가지고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Streaming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</a:rPr>
                            <a:t>을 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</a:rPr>
                            <a:t>요청</a:t>
                          </a:r>
                          <a:endParaRPr lang="en-US" altLang="ko-KR" sz="1200" b="1" i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i="0" dirty="0" smtClean="0">
                              <a:solidFill>
                                <a:srgbClr val="FF0000"/>
                              </a:solidFill>
                            </a:rPr>
                            <a:t>  If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이전에 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</a:rPr>
                            <a:t>설정된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가 있는 경우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설정된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값으로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설정</a:t>
                          </a:r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For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j in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연결 가능한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AP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If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RSSI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가 충분하지 않는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 경우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continue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en-US" altLang="ko-KR" sz="1200" b="1" baseline="0" dirty="0" err="1" smtClean="0">
                              <a:solidFill>
                                <a:srgbClr val="FF0000"/>
                              </a:solidFill>
                            </a:rPr>
                            <a:t>calBitrate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(j)</a:t>
                          </a:r>
                        </a:p>
                        <a:p>
                          <a:pPr algn="just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=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|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𝑵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𝒎𝒂𝒙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{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ko-KR" sz="1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𝒓𝒆𝒒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ko-KR" sz="1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𝒔𝒖𝒑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𝟎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}</m:t>
                                  </m:r>
                                </m:e>
                              </m:nary>
                            </m:oMath>
                          </a14:m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 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just"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End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For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  <a:cs typeface="Tahoma" panose="020B0604030504040204" pitchFamily="34" charset="0"/>
                          </a:endParaRPr>
                        </a:p>
                        <a:p>
                          <a:pPr algn="just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에서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최솟값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을 찾고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그에 맞는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4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906675"/>
                  </p:ext>
                </p:extLst>
              </p:nvPr>
            </p:nvGraphicFramePr>
            <p:xfrm>
              <a:off x="144016" y="1628800"/>
              <a:ext cx="4464496" cy="318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3181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" t="-191" r="-409" b="-3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138405"/>
                  </p:ext>
                </p:extLst>
              </p:nvPr>
            </p:nvGraphicFramePr>
            <p:xfrm>
              <a:off x="4608512" y="1628800"/>
              <a:ext cx="4355976" cy="29396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Def </a:t>
                          </a:r>
                          <a:r>
                            <a:rPr lang="en-US" altLang="ko-KR" sz="1200" b="1" dirty="0" err="1" smtClean="0">
                              <a:solidFill>
                                <a:srgbClr val="FF0000"/>
                              </a:solidFill>
                            </a:rPr>
                            <a:t>calBitrate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(AP j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):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Available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Bandwidth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If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Available Bandwidth &gt;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𝒓𝒆𝒒</m:t>
                                  </m:r>
                                </m:sup>
                              </m:sSubSup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:</m:t>
                              </m:r>
                            </m:oMath>
                          </a14:m>
                          <a:endParaRPr lang="en-US" altLang="ko-KR" sz="1200" b="0" i="0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i="0" baseline="0" dirty="0" smtClean="0">
                              <a:solidFill>
                                <a:srgbClr val="FF0000"/>
                              </a:solidFill>
                            </a:rPr>
                            <a:t>   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UE </a:t>
                          </a:r>
                          <a:r>
                            <a:rPr lang="en-US" altLang="ko-KR" sz="1200" b="0" i="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를 요구한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그대로 사용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 있는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2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비율을 유지하면서 </a:t>
                          </a:r>
                          <a:endParaRPr lang="en-US" altLang="ko-KR" sz="1200" b="1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안에 오도록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조정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클러스터링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을 통해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Aggressive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한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들을 찾고</a:t>
                          </a:r>
                          <a:endParaRPr lang="en-US" altLang="ko-KR" sz="1200" b="1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줄이면서 전체 </a:t>
                          </a:r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End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Def</a:t>
                          </a:r>
                        </a:p>
                        <a:p>
                          <a:pPr latinLnBrk="1"/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138405"/>
                  </p:ext>
                </p:extLst>
              </p:nvPr>
            </p:nvGraphicFramePr>
            <p:xfrm>
              <a:off x="4608512" y="1628800"/>
              <a:ext cx="4355976" cy="29396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396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0" t="-207" r="-279" b="-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57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Bandwidth Estimation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Scenario &amp;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679256"/>
                  </p:ext>
                </p:extLst>
              </p:nvPr>
            </p:nvGraphicFramePr>
            <p:xfrm>
              <a:off x="457200" y="1623790"/>
              <a:ext cx="4355976" cy="2934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Def </a:t>
                          </a:r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</a:rPr>
                            <a:t>calBitrate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(AP j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):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Available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Bandwidth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baseline="0" dirty="0" smtClean="0">
                              <a:solidFill>
                                <a:srgbClr val="FF0000"/>
                              </a:solidFill>
                            </a:rPr>
                            <a:t>  If Available Bandwidth &gt;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𝒓𝒆𝒒</m:t>
                                  </m:r>
                                </m:sup>
                              </m:sSubSup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:</m:t>
                              </m:r>
                            </m:oMath>
                          </a14:m>
                          <a:endParaRPr lang="en-US" altLang="ko-KR" sz="1200" b="1" i="0" baseline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   UE </a:t>
                          </a:r>
                          <a:r>
                            <a:rPr lang="en-US" altLang="ko-KR" sz="1200" b="0" i="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를 요구한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그대로 사용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Else: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 있는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ko-KR" sz="12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ko-KR" sz="1200" b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비율을 유지하면서 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안에 오도록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조정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Else: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클러스터링을 통해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찾고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줄이면서 전체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End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Def</a:t>
                          </a:r>
                        </a:p>
                        <a:p>
                          <a:pPr latinLnBrk="1"/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679256"/>
                  </p:ext>
                </p:extLst>
              </p:nvPr>
            </p:nvGraphicFramePr>
            <p:xfrm>
              <a:off x="457200" y="1623790"/>
              <a:ext cx="4355976" cy="2934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347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0" t="-207" r="-280" b="-4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그룹 6"/>
          <p:cNvGrpSpPr/>
          <p:nvPr/>
        </p:nvGrpSpPr>
        <p:grpSpPr>
          <a:xfrm>
            <a:off x="5148064" y="2340981"/>
            <a:ext cx="3888432" cy="357901"/>
            <a:chOff x="1291269" y="3359131"/>
            <a:chExt cx="6336704" cy="357901"/>
          </a:xfrm>
        </p:grpSpPr>
        <p:sp>
          <p:nvSpPr>
            <p:cNvPr id="8" name="직사각형 7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915662" y="3359131"/>
              <a:ext cx="1018457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857944" y="3378478"/>
              <a:ext cx="1018457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자유형 12"/>
          <p:cNvSpPr/>
          <p:nvPr/>
        </p:nvSpPr>
        <p:spPr>
          <a:xfrm rot="10800000">
            <a:off x="7524328" y="2703302"/>
            <a:ext cx="1443687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8038846" y="3112703"/>
            <a:ext cx="565602" cy="735283"/>
          </a:xfrm>
          <a:prstGeom prst="downArrow">
            <a:avLst/>
          </a:prstGeom>
          <a:solidFill>
            <a:schemeClr val="tx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38600" y="3199740"/>
            <a:ext cx="178606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1" cap="none" spc="0" dirty="0" smtClean="0">
                <a:ln w="12700">
                  <a:noFill/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Consider </a:t>
            </a:r>
            <a:r>
              <a:rPr lang="en-US" altLang="ko-KR" sz="12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Formulation</a:t>
            </a:r>
            <a:endParaRPr lang="en-US" altLang="ko-KR" sz="1200" b="1" cap="none" spc="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07907" y="3828010"/>
            <a:ext cx="9957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Bitrate</a:t>
            </a:r>
            <a:endParaRPr lang="en-US" altLang="ko-KR" sz="2000" b="1" cap="none" spc="0" dirty="0">
              <a:ln w="12700">
                <a:solidFill>
                  <a:schemeClr val="bg1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968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Bandwidth Estimation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Scenario &amp;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636744"/>
                  </p:ext>
                </p:extLst>
              </p:nvPr>
            </p:nvGraphicFramePr>
            <p:xfrm>
              <a:off x="457200" y="1623790"/>
              <a:ext cx="4355976" cy="2937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Def </a:t>
                          </a:r>
                          <a:r>
                            <a:rPr lang="en-US" altLang="ko-KR" sz="1200" b="0" dirty="0" err="1" smtClean="0">
                              <a:solidFill>
                                <a:schemeClr val="tx1"/>
                              </a:solidFill>
                            </a:rPr>
                            <a:t>calBitrate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(AP j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):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Available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Bandwidth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파악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If Available Bandwidth &gt;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:</m:t>
                              </m:r>
                            </m:oMath>
                          </a14:m>
                          <a:endParaRPr lang="en-US" altLang="ko-KR" sz="1200" b="0" i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   UE </a:t>
                          </a:r>
                          <a:r>
                            <a:rPr lang="en-US" altLang="ko-KR" sz="1200" b="0" i="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를 요구한 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i="0" baseline="0" dirty="0" smtClean="0">
                              <a:solidFill>
                                <a:schemeClr val="tx1"/>
                              </a:solidFill>
                            </a:rPr>
                            <a:t>그대로 사용</a:t>
                          </a:r>
                          <a:r>
                            <a:rPr lang="en-US" altLang="ko-KR" sz="12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Else: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AP j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에 있는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들을 가지고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Jain Fairness Index J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계산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2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altLang="ko-KR" sz="1200" b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</a:rPr>
                            <a:t>각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UE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들의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비율을 유지하면서 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합이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Available Bandwidth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안에 오도록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조정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Else:</a:t>
                          </a: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클러스터링을 통해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찾고</a:t>
                          </a:r>
                          <a:endParaRPr lang="en-US" altLang="ko-KR" sz="1200" b="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        Aggressive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한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들을 줄이면서 전체 </a:t>
                          </a:r>
                          <a:r>
                            <a:rPr lang="en-US" altLang="ko-KR" sz="1200" b="0" baseline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재조정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End 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Def</a:t>
                          </a:r>
                        </a:p>
                        <a:p>
                          <a:pPr latinLnBrk="1"/>
                          <a:endParaRPr lang="en-US" altLang="ko-KR" sz="12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636744"/>
                  </p:ext>
                </p:extLst>
              </p:nvPr>
            </p:nvGraphicFramePr>
            <p:xfrm>
              <a:off x="457200" y="1623790"/>
              <a:ext cx="4355976" cy="2937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5976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3757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0" t="-207" r="-280" b="-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4572000" y="1628800"/>
            <a:ext cx="47902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“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Jain Fairness Index ≈ 1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” means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Bitrates are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reasonable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 Bitrates according to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Ratio</a:t>
            </a:r>
          </a:p>
          <a:p>
            <a:pPr marL="819450" lvl="2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 </a:t>
            </a:r>
            <a:r>
              <a:rPr lang="en-US" altLang="ko-KR" sz="20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itrates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and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Formulation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68568</TotalTime>
  <Words>521</Words>
  <Application>Microsoft Office PowerPoint</Application>
  <PresentationFormat>화면 슬라이드 쇼(4:3)</PresentationFormat>
  <Paragraphs>211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Research   Jae Jun Ha  Multimedia Computing and Networking Lab POSTECH  2018-08-10</vt:lpstr>
      <vt:lpstr>Contents</vt:lpstr>
      <vt:lpstr>Problem Formulation</vt:lpstr>
      <vt:lpstr>Problem Formulation</vt:lpstr>
      <vt:lpstr>Bandwidth Estimation</vt:lpstr>
      <vt:lpstr>Bandwidth Estimation</vt:lpstr>
      <vt:lpstr>Bandwidth Estimation</vt:lpstr>
      <vt:lpstr>Bandwidth Estimation</vt:lpstr>
      <vt:lpstr>Bandwidth Estimation</vt:lpstr>
      <vt:lpstr>Bandwidth Estimation</vt:lpstr>
      <vt:lpstr>Algorithm Verification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3114</cp:revision>
  <cp:lastPrinted>2018-05-17T20:14:53Z</cp:lastPrinted>
  <dcterms:created xsi:type="dcterms:W3CDTF">2010-07-29T14:05:23Z</dcterms:created>
  <dcterms:modified xsi:type="dcterms:W3CDTF">2018-08-09T16:31:09Z</dcterms:modified>
</cp:coreProperties>
</file>