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2" r:id="rId22"/>
    <p:sldId id="283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18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3F3C7D-C44F-4366-82B1-4C4A2D50ED83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333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2BC57F3-9C61-4DD8-BC82-791510D19AD4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B672A5-5BAE-46CA-A956-0A74255F87A1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2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4BE92F-BAFE-4705-AE57-F7ACE4712A3E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585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FDB3C7-5054-4286-85C3-4F59C1C046CC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942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810B068-B361-4947-BC31-3FFBE4975B8E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60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4D4F9BB-4132-4287-8CC8-8D855CD297EE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7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A288E1-115A-4383-9733-92AB1765EBDC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10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081693-AE98-47AF-BCDA-93D1F4898FF4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214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AA4EAC8-C441-4BE7-B3AD-00E7DB0BEFCE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5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D74842-A1D3-4A5D-B60D-F66EAD15763D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4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3746A07-4E39-4CFF-B8D7-EE6D080B9A38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3369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0B84D3C4-AC30-4BDB-A481-8CE9613C97F6}" type="datetime1">
              <a:rPr lang="ko-KR" altLang="en-US"/>
              <a:pPr lvl="0" latinLnBrk="1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AD22CD3B-FDDF-4998-970C-76E6E0BEC65F}" type="slidenum">
              <a:rPr lang="ko-KR" altLang="en-US"/>
              <a:pPr lvl="0" latinLnBrk="1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9" y="4847215"/>
            <a:ext cx="5785305" cy="946366"/>
          </a:xfrm>
        </p:spPr>
        <p:txBody>
          <a:bodyPr/>
          <a:p>
            <a:pPr lvl="0" algn="ctr">
              <a:defRPr/>
            </a:pPr>
            <a:r>
              <a:rPr lang="en-US" altLang="ko-KR" sz="2400" b="1">
                <a:latin typeface="나눔고딕"/>
                <a:ea typeface="나눔고딕"/>
              </a:rPr>
              <a:t>2023.06.29</a:t>
            </a:r>
            <a:r>
              <a:rPr lang="ko-KR" altLang="en-US" sz="2400" b="1">
                <a:latin typeface="나눔고딕"/>
                <a:ea typeface="나눔고딕"/>
              </a:rPr>
              <a:t> 팀원 김재현</a:t>
            </a:r>
            <a:r>
              <a:rPr lang="en-US" altLang="ko-KR" sz="2400" b="1">
                <a:latin typeface="나눔고딕"/>
                <a:ea typeface="나눔고딕"/>
              </a:rPr>
              <a:t>,</a:t>
            </a:r>
            <a:r>
              <a:rPr lang="ko-KR" altLang="en-US" sz="2400" b="1">
                <a:latin typeface="나눔고딕"/>
                <a:ea typeface="나눔고딕"/>
              </a:rPr>
              <a:t>김정훈</a:t>
            </a:r>
            <a:r>
              <a:rPr lang="en-US" altLang="ko-KR" sz="2400" b="1">
                <a:latin typeface="나눔고딕"/>
                <a:ea typeface="나눔고딕"/>
              </a:rPr>
              <a:t>,</a:t>
            </a:r>
            <a:r>
              <a:rPr lang="ko-KR" altLang="en-US" sz="2400" b="1">
                <a:latin typeface="나눔고딕"/>
                <a:ea typeface="나눔고딕"/>
              </a:rPr>
              <a:t>하진석</a:t>
            </a:r>
            <a:endParaRPr lang="ko-KR" altLang="en-US" sz="2400" b="1">
              <a:latin typeface="나눔고딕"/>
              <a:ea typeface="나눔고딕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800" y="1211029"/>
            <a:ext cx="8534399" cy="571504"/>
          </a:xfrm>
        </p:spPr>
        <p:txBody>
          <a:bodyPr/>
          <a:p>
            <a:pPr lvl="0" algn="ctr">
              <a:defRPr/>
            </a:pPr>
            <a:r>
              <a:rPr lang="ko-KR" altLang="en-US" sz="4800">
                <a:latin typeface="휴먼둥근헤드라인"/>
                <a:ea typeface="휴먼둥근헤드라인"/>
              </a:rPr>
              <a:t>데이터 수집 미니 프로젝트</a:t>
            </a:r>
            <a:endParaRPr lang="ko-KR" altLang="en-US" sz="4800"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07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83084" cy="6127789"/>
          </a:xfrm>
          <a:prstGeom prst="rect">
            <a:avLst/>
          </a:prstGeom>
        </p:spPr>
      </p:pic>
      <p:cxnSp>
        <p:nvCxnSpPr>
          <p:cNvPr id="12" name="화살표 11"/>
          <p:cNvCxnSpPr/>
          <p:nvPr/>
        </p:nvCxnSpPr>
        <p:spPr>
          <a:xfrm>
            <a:off x="3263899" y="4499882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469164" y="4334623"/>
            <a:ext cx="5067300" cy="568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pandas</a:t>
            </a:r>
            <a:r>
              <a:rPr lang="ko-KR" altLang="en-US" sz="1600">
                <a:solidFill>
                  <a:schemeClr val="lt1"/>
                </a:solidFill>
              </a:rPr>
              <a:t>자료형에서 </a:t>
            </a:r>
            <a:r>
              <a:rPr lang="en-US" altLang="ko-KR" sz="1600">
                <a:solidFill>
                  <a:schemeClr val="lt1"/>
                </a:solidFill>
              </a:rPr>
              <a:t>DataFrame </a:t>
            </a:r>
            <a:r>
              <a:rPr lang="ko-KR" altLang="en-US" sz="1600">
                <a:solidFill>
                  <a:schemeClr val="lt1"/>
                </a:solidFill>
              </a:rPr>
              <a:t>내보내기 수업 응용하여 엑셀 파일</a:t>
            </a:r>
            <a:r>
              <a:rPr lang="en-US" altLang="ko-KR" sz="1600">
                <a:solidFill>
                  <a:schemeClr val="lt1"/>
                </a:solidFill>
              </a:rPr>
              <a:t> </a:t>
            </a:r>
            <a:r>
              <a:rPr lang="ko-KR" altLang="en-US" sz="1600">
                <a:solidFill>
                  <a:schemeClr val="lt1"/>
                </a:solidFill>
              </a:rPr>
              <a:t>내용을 </a:t>
            </a:r>
            <a:r>
              <a:rPr lang="en-US" altLang="ko-KR" sz="1600">
                <a:solidFill>
                  <a:schemeClr val="lt1"/>
                </a:solidFill>
              </a:rPr>
              <a:t>mysql table</a:t>
            </a:r>
            <a:r>
              <a:rPr lang="ko-KR" altLang="en-US" sz="1600">
                <a:solidFill>
                  <a:schemeClr val="lt1"/>
                </a:solidFill>
              </a:rPr>
              <a:t>에 전송</a:t>
            </a:r>
            <a:endParaRPr lang="ko-KR" altLang="en-US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1275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37211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결과  </a:t>
            </a:r>
            <a:r>
              <a:rPr lang="en-US" altLang="ko-KR" sz="3400">
                <a:latin typeface="한컴 쿨재즈 B"/>
              </a:rPr>
              <a:t>bugs</a:t>
            </a:r>
            <a:r>
              <a:rPr lang="ko-KR" altLang="en-US" sz="3400">
                <a:latin typeface="한컴 쿨재즈 B"/>
              </a:rPr>
              <a:t> </a:t>
            </a:r>
            <a:r>
              <a:rPr lang="en-US" altLang="ko-KR" sz="3400">
                <a:latin typeface="한컴 쿨재즈 B"/>
              </a:rPr>
              <a:t>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flipV="1">
            <a:off x="2524125" y="1619250"/>
            <a:ext cx="2343150" cy="1809750"/>
          </a:xfrm>
          <a:prstGeom prst="bentConnector3">
            <a:avLst>
              <a:gd name="adj1" fmla="val 50000"/>
            </a:avLst>
          </a:prstGeom>
          <a:ln>
            <a:solidFill>
              <a:schemeClr val="lt1"/>
            </a:solidFill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067298" y="1314450"/>
            <a:ext cx="6800850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2.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docker</a:t>
            </a:r>
            <a:r>
              <a:rPr lang="ko-KR" altLang="en-US">
                <a:solidFill>
                  <a:schemeClr val="lt1"/>
                </a:solidFill>
              </a:rPr>
              <a:t>내에 있는 </a:t>
            </a:r>
            <a:r>
              <a:rPr lang="en-US" altLang="ko-KR">
                <a:solidFill>
                  <a:schemeClr val="lt1"/>
                </a:solidFill>
              </a:rPr>
              <a:t>mysql</a:t>
            </a:r>
            <a:r>
              <a:rPr lang="ko-KR" altLang="en-US">
                <a:solidFill>
                  <a:schemeClr val="lt1"/>
                </a:solidFill>
              </a:rPr>
              <a:t>에서 확인 결과 한글 설정이 제대로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않아 한글이 출력되지 않는 것을 볼 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cxnSp>
        <p:nvCxnSpPr>
          <p:cNvPr id="14" name="화살표 13"/>
          <p:cNvCxnSpPr/>
          <p:nvPr/>
        </p:nvCxnSpPr>
        <p:spPr>
          <a:xfrm>
            <a:off x="2057400" y="2124075"/>
            <a:ext cx="3524250" cy="104775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5762625" y="2981325"/>
            <a:ext cx="2305049" cy="3600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bugs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table </a:t>
            </a:r>
            <a:r>
              <a:rPr lang="ko-KR" altLang="en-US">
                <a:solidFill>
                  <a:schemeClr val="lt1"/>
                </a:solidFill>
              </a:rPr>
              <a:t>조회</a:t>
            </a: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5667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389255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결과 </a:t>
            </a:r>
            <a:r>
              <a:rPr lang="en-US" altLang="ko-KR" sz="3400">
                <a:latin typeface="한컴 쿨재즈 B"/>
              </a:rPr>
              <a:t>bugs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8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1495425" y="2562225"/>
            <a:ext cx="2828925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4324349" y="2382202"/>
            <a:ext cx="4429125" cy="635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mysql </a:t>
            </a:r>
            <a:r>
              <a:rPr lang="ko-KR" altLang="en-US"/>
              <a:t>워크벤치로 실행 결과 데이터는 제대로 출력되는 것을 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1961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614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381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03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2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534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04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397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05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00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06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351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07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1323974" y="3114675"/>
            <a:ext cx="6115051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7439025" y="2972752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test2</a:t>
            </a:r>
            <a:r>
              <a:rPr lang="ko-KR" altLang="en-US" sz="1300">
                <a:solidFill>
                  <a:schemeClr val="lt1"/>
                </a:solidFill>
              </a:rPr>
              <a:t> 엑셀 파일이 생성 된 것을 볼 수 있다</a:t>
            </a:r>
            <a:r>
              <a:rPr lang="en-US" altLang="ko-KR" sz="1300">
                <a:solidFill>
                  <a:schemeClr val="lt1"/>
                </a:solidFill>
              </a:rPr>
              <a:t>.</a:t>
            </a:r>
            <a:endParaRPr lang="en-US" altLang="ko-KR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319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>
          <a:xfrm>
            <a:off x="1428717" y="1717793"/>
            <a:ext cx="9334565" cy="2908063"/>
          </a:xfrm>
        </p:spPr>
        <p:txBody>
          <a:bodyPr/>
          <a:p>
            <a:pPr lvl="0">
              <a:defRPr/>
            </a:pP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대한민국 유명 음원 사이트 중 벅스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(bugs)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와 지니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(genie)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에서 데이터 추출 진행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,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 각 음원사이트에서 일간 순위 데이터를 뽑아 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excel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 파일로 저장하여 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mysql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에 데이터를 입력해 보았다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lang="en-US" altLang="ko-KR" sz="2600" b="1" u="sng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54692" y="485314"/>
            <a:ext cx="3170916" cy="571504"/>
          </a:xfrm>
        </p:spPr>
        <p:txBody>
          <a:bodyPr/>
          <a:p>
            <a:pPr lvl="0" algn="ctr">
              <a:defRPr/>
            </a:pPr>
            <a:r>
              <a:rPr lang="ko-KR" altLang="en-US" sz="3600" b="1"/>
              <a:t>관심사 선정</a:t>
            </a:r>
            <a:endParaRPr lang="ko-KR" altLang="en-US" sz="3600" b="1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08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800100" y="4619625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2886075" y="4477702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project1</a:t>
            </a:r>
            <a:r>
              <a:rPr lang="ko-KR" altLang="en-US" sz="1300">
                <a:solidFill>
                  <a:schemeClr val="lt1"/>
                </a:solidFill>
              </a:rPr>
              <a:t> </a:t>
            </a:r>
            <a:r>
              <a:rPr lang="en-US" altLang="ko-KR" sz="1300">
                <a:solidFill>
                  <a:schemeClr val="lt1"/>
                </a:solidFill>
              </a:rPr>
              <a:t>database </a:t>
            </a:r>
            <a:r>
              <a:rPr lang="ko-KR" altLang="en-US" sz="1300">
                <a:solidFill>
                  <a:schemeClr val="lt1"/>
                </a:solidFill>
              </a:rPr>
              <a:t>사용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8863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9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4" name="화살표 13"/>
          <p:cNvCxnSpPr/>
          <p:nvPr/>
        </p:nvCxnSpPr>
        <p:spPr>
          <a:xfrm>
            <a:off x="1704975" y="5962650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3790950" y="5797391"/>
            <a:ext cx="5067300" cy="334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genie table</a:t>
            </a:r>
            <a:r>
              <a:rPr lang="ko-KR" altLang="en-US" sz="1600">
                <a:solidFill>
                  <a:schemeClr val="lt1"/>
                </a:solidFill>
              </a:rPr>
              <a:t>에 삽입 예정</a:t>
            </a:r>
            <a:endParaRPr lang="ko-KR" altLang="en-US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8014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10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528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12748" y="114300"/>
            <a:ext cx="3444874" cy="634984"/>
          </a:xfrm>
        </p:spPr>
        <p:txBody>
          <a:bodyPr/>
          <a:p>
            <a:pPr lvl="0">
              <a:defRPr/>
            </a:pPr>
            <a:r>
              <a:rPr lang="ko-KR" altLang="en-US" sz="3400"/>
              <a:t>수집 결과 </a:t>
            </a:r>
            <a:r>
              <a:rPr lang="en-US" altLang="ko-KR" sz="3400">
                <a:latin typeface="한컴 쿨재즈 B"/>
                <a:ea typeface="한컴 쿨재즈 B"/>
              </a:rPr>
              <a:t>genie 01</a:t>
            </a:r>
            <a:endParaRPr lang="en-US" altLang="ko-KR" sz="3400">
              <a:latin typeface="한컴 쿨재즈 B"/>
              <a:ea typeface="한컴 쿨재즈 B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09599"/>
            <a:ext cx="12192000" cy="6248400"/>
          </a:xfrm>
          <a:prstGeom prst="rect">
            <a:avLst/>
          </a:prstGeom>
        </p:spPr>
      </p:pic>
      <p:cxnSp>
        <p:nvCxnSpPr>
          <p:cNvPr id="4" name="화살표 3"/>
          <p:cNvCxnSpPr/>
          <p:nvPr/>
        </p:nvCxnSpPr>
        <p:spPr>
          <a:xfrm>
            <a:off x="2135186" y="2028825"/>
            <a:ext cx="3324225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가로 글상자 4"/>
          <p:cNvSpPr txBox="1"/>
          <p:nvPr/>
        </p:nvSpPr>
        <p:spPr>
          <a:xfrm>
            <a:off x="5562600" y="1848802"/>
            <a:ext cx="2305049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genie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table </a:t>
            </a:r>
            <a:r>
              <a:rPr lang="ko-KR" altLang="en-US">
                <a:solidFill>
                  <a:schemeClr val="lt1"/>
                </a:solidFill>
              </a:rPr>
              <a:t>조회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2524125" y="3429000"/>
            <a:ext cx="2457450" cy="1600200"/>
          </a:xfrm>
          <a:prstGeom prst="bentConnector3">
            <a:avLst>
              <a:gd name="adj1" fmla="val 50000"/>
            </a:avLst>
          </a:prstGeom>
          <a:ln>
            <a:solidFill>
              <a:schemeClr val="lt1"/>
            </a:solidFill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4981575" y="4711065"/>
            <a:ext cx="6172200" cy="57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2.</a:t>
            </a:r>
            <a:r>
              <a:rPr lang="ko-KR" altLang="en-US" sz="1600">
                <a:solidFill>
                  <a:schemeClr val="lt1"/>
                </a:solidFill>
              </a:rPr>
              <a:t> </a:t>
            </a:r>
            <a:r>
              <a:rPr lang="en-US" altLang="ko-KR" sz="1600">
                <a:solidFill>
                  <a:schemeClr val="lt1"/>
                </a:solidFill>
              </a:rPr>
              <a:t>docker</a:t>
            </a:r>
            <a:r>
              <a:rPr lang="ko-KR" altLang="en-US" sz="1600">
                <a:solidFill>
                  <a:schemeClr val="lt1"/>
                </a:solidFill>
              </a:rPr>
              <a:t>내에 있는 </a:t>
            </a:r>
            <a:r>
              <a:rPr lang="en-US" altLang="ko-KR" sz="1600">
                <a:solidFill>
                  <a:schemeClr val="lt1"/>
                </a:solidFill>
              </a:rPr>
              <a:t>mysql</a:t>
            </a:r>
            <a:r>
              <a:rPr lang="ko-KR" altLang="en-US" sz="1600">
                <a:solidFill>
                  <a:schemeClr val="lt1"/>
                </a:solidFill>
              </a:rPr>
              <a:t>에서 확인 결과 한글 설정이 제대로</a:t>
            </a:r>
            <a:endParaRPr lang="ko-KR" altLang="en-US" sz="16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lt1"/>
                </a:solidFill>
              </a:rPr>
              <a:t>않아 한글이 출력되지 않는 것을 볼 수 있다</a:t>
            </a:r>
            <a:r>
              <a:rPr lang="en-US" altLang="ko-KR" sz="1600">
                <a:solidFill>
                  <a:schemeClr val="lt1"/>
                </a:solidFill>
              </a:rPr>
              <a:t>.</a:t>
            </a:r>
            <a:endParaRPr lang="en-US" altLang="ko-KR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98042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12748" y="114300"/>
            <a:ext cx="3444874" cy="634984"/>
          </a:xfrm>
        </p:spPr>
        <p:txBody>
          <a:bodyPr/>
          <a:p>
            <a:pPr lvl="0">
              <a:defRPr/>
            </a:pPr>
            <a:r>
              <a:rPr lang="ko-KR" altLang="en-US" sz="3400"/>
              <a:t>수집 결과 </a:t>
            </a:r>
            <a:r>
              <a:rPr lang="en-US" altLang="ko-KR" sz="3400">
                <a:latin typeface="한컴 쿨재즈 B"/>
                <a:ea typeface="한컴 쿨재즈 B"/>
              </a:rPr>
              <a:t>genie 02</a:t>
            </a:r>
            <a:endParaRPr lang="en-US" altLang="ko-KR" sz="3400">
              <a:latin typeface="한컴 쿨재즈 B"/>
              <a:ea typeface="한컴 쿨재즈 B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49284"/>
            <a:ext cx="12192000" cy="6108716"/>
          </a:xfrm>
          <a:prstGeom prst="rect">
            <a:avLst/>
          </a:prstGeom>
        </p:spPr>
      </p:pic>
      <p:cxnSp>
        <p:nvCxnSpPr>
          <p:cNvPr id="4" name="화살표 3"/>
          <p:cNvCxnSpPr/>
          <p:nvPr/>
        </p:nvCxnSpPr>
        <p:spPr>
          <a:xfrm>
            <a:off x="1400175" y="2695575"/>
            <a:ext cx="2828925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가로 글상자 4"/>
          <p:cNvSpPr txBox="1"/>
          <p:nvPr/>
        </p:nvSpPr>
        <p:spPr>
          <a:xfrm>
            <a:off x="4486273" y="2377916"/>
            <a:ext cx="4429125" cy="63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mysql </a:t>
            </a:r>
            <a:r>
              <a:rPr lang="ko-KR" altLang="en-US"/>
              <a:t>워크벤치로 실행 결과 데이터는 제대로 출력되는 것을 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5914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>
          <a:xfrm>
            <a:off x="1142968" y="984599"/>
            <a:ext cx="9906064" cy="5139634"/>
          </a:xfrm>
        </p:spPr>
        <p:txBody>
          <a:bodyPr/>
          <a:p>
            <a:pPr lvl="0">
              <a:defRPr/>
            </a:pP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데이터 수집한 사이트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:https://music.bugs.co.kr/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:https://www.genie.co.kr/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적용 기술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Requests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객체 크롤링 이용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수집 계획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각 사이트별 일간 차트에 진입하여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소스를 크롤링하여 진행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https://music.bugs.co.kr/chart/track/day/total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https://www.genie.co.kr/chart/top200?ditc=D&amp;rtm=N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p.s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지니의 경우 일간차트 순위가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top200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까지 나와 통일성을 위해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top 100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까지만 추출 진행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두 코드의 공통점 : 특정 날짜부터 어제까지의 음원 정보를 파싱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[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차이점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 : 파싱을 시작하는 날짜를 본인이 임의로 선택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가능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 : 파싱을 시작하는 날짜는 자동으로 현재 월의 1일로 고정됨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0" y="315225"/>
            <a:ext cx="4032702" cy="571504"/>
          </a:xfrm>
        </p:spPr>
        <p:txBody>
          <a:bodyPr/>
          <a:p>
            <a:pPr lvl="0" algn="ctr">
              <a:defRPr/>
            </a:pPr>
            <a:r>
              <a:rPr lang="ko-KR" altLang="en-US" sz="3600" b="1"/>
              <a:t>작업개요</a:t>
            </a:r>
            <a:endParaRPr lang="ko-KR" altLang="en-US" sz="36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1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03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901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04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  <p:cxnSp>
        <p:nvCxnSpPr>
          <p:cNvPr id="11" name="화살표 10"/>
          <p:cNvCxnSpPr/>
          <p:nvPr/>
        </p:nvCxnSpPr>
        <p:spPr>
          <a:xfrm>
            <a:off x="1990724" y="2676525"/>
            <a:ext cx="5391150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7381874" y="2534602"/>
            <a:ext cx="4114800" cy="28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lt1"/>
                </a:solidFill>
              </a:rPr>
              <a:t>벅스 일간 차트 엑셀 파일이 생성 된 것을 볼 수 있다</a:t>
            </a:r>
            <a:r>
              <a:rPr lang="en-US" altLang="ko-KR" sz="1300">
                <a:solidFill>
                  <a:schemeClr val="lt1"/>
                </a:solidFill>
              </a:rPr>
              <a:t>.</a:t>
            </a:r>
            <a:endParaRPr lang="en-US" altLang="ko-KR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1804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05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8" name="화살표 7"/>
          <p:cNvCxnSpPr/>
          <p:nvPr/>
        </p:nvCxnSpPr>
        <p:spPr>
          <a:xfrm>
            <a:off x="904875" y="4638675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2990850" y="4506277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project1</a:t>
            </a:r>
            <a:r>
              <a:rPr lang="ko-KR" altLang="en-US" sz="1300">
                <a:solidFill>
                  <a:schemeClr val="lt1"/>
                </a:solidFill>
              </a:rPr>
              <a:t>이라는 </a:t>
            </a:r>
            <a:r>
              <a:rPr lang="en-US" altLang="ko-KR" sz="1300">
                <a:solidFill>
                  <a:schemeClr val="lt1"/>
                </a:solidFill>
              </a:rPr>
              <a:t>database</a:t>
            </a:r>
            <a:r>
              <a:rPr lang="ko-KR" altLang="en-US" sz="1300">
                <a:solidFill>
                  <a:schemeClr val="lt1"/>
                </a:solidFill>
              </a:rPr>
              <a:t> 생성하여 진행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5433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06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9" name="화살표 8"/>
          <p:cNvCxnSpPr/>
          <p:nvPr/>
        </p:nvCxnSpPr>
        <p:spPr>
          <a:xfrm>
            <a:off x="1704975" y="5962650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790950" y="5820727"/>
            <a:ext cx="5067300" cy="33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project1 </a:t>
            </a:r>
            <a:r>
              <a:rPr lang="ko-KR" altLang="en-US" sz="1600">
                <a:solidFill>
                  <a:schemeClr val="lt1"/>
                </a:solidFill>
              </a:rPr>
              <a:t>데이터베이스 안에 각 </a:t>
            </a:r>
            <a:r>
              <a:rPr lang="en-US" altLang="ko-KR" sz="1600">
                <a:solidFill>
                  <a:schemeClr val="lt1"/>
                </a:solidFill>
              </a:rPr>
              <a:t>bugs,genie table </a:t>
            </a:r>
            <a:r>
              <a:rPr lang="ko-KR" altLang="en-US" sz="1600">
                <a:solidFill>
                  <a:schemeClr val="lt1"/>
                </a:solidFill>
              </a:rPr>
              <a:t>생성</a:t>
            </a:r>
            <a:endParaRPr lang="ko-KR" altLang="en-US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684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4a45ff"/>
      </a:hlink>
      <a:folHlink>
        <a:srgbClr val="be27bb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300</ep:Words>
  <ep:PresentationFormat/>
  <ep:Paragraphs>45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나래</vt:lpstr>
      <vt:lpstr>2023.06.29 팀원 김재현,김정훈,하진석</vt:lpstr>
      <vt:lpstr>대한민국 유명 음원 사이트 중 벅스(bugs)와 지니(genie)에서 데이터 추출 진행, 각 음원사이트에서 일간 순위 데이터를 뽑아 excel 파일로 저장하여 mysql에 데이터를 입력해 보았다.</vt:lpstr>
      <vt:lpstr>&lt;데이터 수집한 사이트&gt; 벅스:https://music.bugs.co.kr/ 지니:https://www.genie.co.kr/  &lt;적용 기술&gt; Requests 객체 크롤링 이용  &lt;수집 계획&gt; 각 사이트별 일간 차트에 진입하여 html소스를 크롤링하여 진행 벅스: https://music.bugs.co.kr/chart/track/day/total 지니: https://www.genie.co.kr/chart/top200?ditc=D&amp;rtm=N  p.s 지니의 경우 일간차트 순위가 top200까지 나와 통일성을 위해 top 100까지만 추출 진행 두 코드의 공통점 : 특정 날짜부터 어제까지의 음원 정보를 파싱 [차이점] 벅스 : 파싱을 시작하는 날짜를 본인이 임의로 선택 가능 지니 : 파싱을 시작하는 날짜는 자동으로 현재 월의 1일로 고정됨</vt:lpstr>
      <vt:lpstr>수집 프로그램 구현  bugs 01</vt:lpstr>
      <vt:lpstr>수집 프로그램 구현  bugs 02</vt:lpstr>
      <vt:lpstr>수집 프로그램 구현  bugs 03</vt:lpstr>
      <vt:lpstr>수집 프로그램 구현  bugs 04</vt:lpstr>
      <vt:lpstr>수집 프로그램 구현  bugs 05</vt:lpstr>
      <vt:lpstr>수집 프로그램 구현  bugs 06</vt:lpstr>
      <vt:lpstr>수집 프로그램 구현  bugs 07</vt:lpstr>
      <vt:lpstr>수집 결과  bugs 01</vt:lpstr>
      <vt:lpstr>수집 결과 bugs 02</vt:lpstr>
      <vt:lpstr>수집 프로그램 구현  genie 01</vt:lpstr>
      <vt:lpstr>수집 프로그램 구현  genie 02</vt:lpstr>
      <vt:lpstr>수집 프로그램 구현  genie 03</vt:lpstr>
      <vt:lpstr>수집 프로그램 구현  genie 04</vt:lpstr>
      <vt:lpstr>수집 프로그램 구현  genie 05</vt:lpstr>
      <vt:lpstr>수집 프로그램 구현  genie 06</vt:lpstr>
      <vt:lpstr>수집 프로그램 구현  genie 07</vt:lpstr>
      <vt:lpstr>수집 프로그램 구현  genie 08</vt:lpstr>
      <vt:lpstr>수집 프로그램 구현  genie 9</vt:lpstr>
      <vt:lpstr>수집 프로그램 구현  genie 10</vt:lpstr>
      <vt:lpstr>수집 결과 genie 01</vt:lpstr>
      <vt:lpstr>수집 결과 genie 02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kiman</cp:lastModifiedBy>
  <dcterms:modified xsi:type="dcterms:W3CDTF">2023-06-29T05:42:16.313</dcterms:modified>
  <cp:revision>33</cp:revision>
  <dc:title>2023.06.29 팀원 김재현,김정훈,하진석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