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84" r:id="rId3"/>
    <p:sldId id="257" r:id="rId4"/>
    <p:sldId id="289" r:id="rId5"/>
    <p:sldId id="290" r:id="rId6"/>
    <p:sldId id="258" r:id="rId7"/>
    <p:sldId id="312" r:id="rId8"/>
    <p:sldId id="291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13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0000"/>
  </p:normalViewPr>
  <p:slideViewPr>
    <p:cSldViewPr snapToGrid="0" snapToObjects="1">
      <p:cViewPr varScale="1">
        <p:scale>
          <a:sx n="71" d="100"/>
          <a:sy n="71" d="100"/>
        </p:scale>
        <p:origin x="523" y="77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자유형: 도형 10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자유형: 도형 13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3F3C7D-C44F-4366-82B1-4C4A2D50ED83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33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자유형: 도형 7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자유형: 도형 12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2BC57F3-9C61-4DD8-BC82-791510D19AD4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자유형: 도형 8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자유형: 도형 14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B672A5-5BAE-46CA-A956-0A74255F87A1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2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자유형: 도형 7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4BE92F-BAFE-4705-AE57-F7ACE4712A3E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5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FDB3C7-5054-4286-85C3-4F59C1C046CC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94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810B068-B361-4947-BC31-3FFBE4975B8E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6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자유형: 도형 7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자유형: 도형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4D4F9BB-4132-4287-8CC8-8D855CD297EE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7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A288E1-115A-4383-9733-92AB1765EBDC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10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081693-AE98-47AF-BCDA-93D1F4898FF4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21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AA4EAC8-C441-4BE7-B3AD-00E7DB0BEFCE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D74842-A1D3-4A5D-B60D-F66EAD15763D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4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3746A07-4E39-4CFF-B8D7-EE6D080B9A38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336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자유형: 도형 10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0B84D3C4-AC30-4BDB-A481-8CE9613C97F6}" type="datetime1">
              <a:rPr lang="ko-KR" altLang="en-US"/>
              <a:pPr lvl="0" latinLnBrk="1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AD22CD3B-FDDF-4998-970C-76E6E0BEC65F}" type="slidenum">
              <a:rPr lang="ko-KR" altLang="en-US"/>
              <a:pPr lvl="0" latinLnBrk="1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sh.welfare.seoul.kr/swflmsfront/board/boardr.do?bmno=10001&amp;opno=10003&amp;bno=9563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data.go.kr/data/15045050/fileData.do" TargetMode="External"/><Relationship Id="rId4" Type="http://schemas.openxmlformats.org/officeDocument/2006/relationships/hyperlink" Target="file:///D:\(&#236;&#154;&#148;&#236;&#149;&#189;)%202021%20&#237;&#149;&#156;&#234;&#181;&#173;&#235;&#176;&#152;&#235;&#160;&#164;&#235;&#143;&#153;&#235;&#172;&#188;&#235;&#179;&#180;&#234;&#179;&#160;&#236;&#132;&#156;%20(1)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9" y="4847215"/>
            <a:ext cx="5785305" cy="946366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2400" b="1" dirty="0">
                <a:latin typeface="나눔고딕"/>
                <a:ea typeface="나눔고딕"/>
              </a:rPr>
              <a:t>2023.07.14</a:t>
            </a:r>
            <a:br>
              <a:rPr lang="en-US" altLang="ko-KR" sz="2400" b="1" dirty="0">
                <a:latin typeface="나눔고딕"/>
                <a:ea typeface="나눔고딕"/>
              </a:rPr>
            </a:br>
            <a:r>
              <a:rPr lang="ko-KR" altLang="en-US" sz="2400" b="1" dirty="0">
                <a:latin typeface="나눔고딕"/>
                <a:ea typeface="나눔고딕"/>
              </a:rPr>
              <a:t>작성자 </a:t>
            </a:r>
            <a:r>
              <a:rPr lang="en-US" altLang="ko-KR" sz="2400" b="1" dirty="0">
                <a:latin typeface="나눔고딕"/>
                <a:ea typeface="나눔고딕"/>
              </a:rPr>
              <a:t>: </a:t>
            </a:r>
            <a:r>
              <a:rPr lang="ko-KR" altLang="en-US" sz="2400" b="1" dirty="0">
                <a:latin typeface="나눔고딕"/>
                <a:ea typeface="나눔고딕"/>
              </a:rPr>
              <a:t>김재현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2408" y="1064419"/>
            <a:ext cx="9047181" cy="342152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세미프로젝트 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서울시 동물병원의 영업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폐업 여부와 비율의 지도 시각화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(3-1)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3-1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다운받은 자료의 소재지전체주소를 확인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(3-2)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3-2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띄어쓰기를 사용해 시</a:t>
            </a:r>
            <a:r>
              <a:rPr lang="en-US" altLang="ko-KR" sz="2000" dirty="0"/>
              <a:t>/</a:t>
            </a:r>
            <a:r>
              <a:rPr lang="ko-KR" altLang="en-US" sz="2000" dirty="0"/>
              <a:t>도 단위 지역을 확인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(3-3)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3-3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시</a:t>
            </a:r>
            <a:r>
              <a:rPr lang="en-US" altLang="ko-KR" sz="2000" dirty="0"/>
              <a:t>/</a:t>
            </a:r>
            <a:r>
              <a:rPr lang="ko-KR" altLang="en-US" sz="2000" dirty="0"/>
              <a:t>도 단위의 데이터를 저장할 </a:t>
            </a:r>
            <a:r>
              <a:rPr lang="ko-KR" altLang="en-US" sz="2000" dirty="0" err="1"/>
              <a:t>시도명</a:t>
            </a:r>
            <a:r>
              <a:rPr lang="ko-KR" altLang="en-US" sz="2000" dirty="0"/>
              <a:t> 컬럼을 생성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2958353"/>
            <a:ext cx="4860663" cy="36683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620D3F-8877-58A7-3ADC-D4C3339409C9}"/>
              </a:ext>
            </a:extLst>
          </p:cNvPr>
          <p:cNvSpPr/>
          <p:nvPr/>
        </p:nvSpPr>
        <p:spPr>
          <a:xfrm>
            <a:off x="6404388" y="2958353"/>
            <a:ext cx="4860663" cy="36683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(3-4)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3-4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상세영업상태명 컬럼에서 정상</a:t>
            </a:r>
            <a:r>
              <a:rPr lang="en-US" altLang="ko-KR" sz="2000" dirty="0"/>
              <a:t>, </a:t>
            </a:r>
            <a:r>
              <a:rPr lang="ko-KR" altLang="en-US" sz="2000" dirty="0"/>
              <a:t>폐업</a:t>
            </a:r>
            <a:r>
              <a:rPr lang="en-US" altLang="ko-KR" sz="2000" dirty="0"/>
              <a:t>, </a:t>
            </a:r>
            <a:r>
              <a:rPr lang="ko-KR" altLang="en-US" sz="2000" dirty="0"/>
              <a:t>말소</a:t>
            </a:r>
            <a:r>
              <a:rPr lang="en-US" altLang="ko-KR" sz="2000" dirty="0"/>
              <a:t>, </a:t>
            </a:r>
            <a:r>
              <a:rPr lang="ko-KR" altLang="en-US" sz="2000" dirty="0"/>
              <a:t>휴업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값을 확인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말소와 휴업 모두 폐업으로 판단</a:t>
            </a:r>
            <a:r>
              <a:rPr lang="en-US" altLang="ko-KR" sz="20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890602-62AB-BD01-545B-6AF48C31653D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(3-5)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3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상세영업상태명 에서 확인한 말소와 휴업 모두 폐업으로 처리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890602-62AB-BD01-545B-6AF48C31653D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4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query</a:t>
            </a:r>
            <a:r>
              <a:rPr lang="ko-KR" altLang="en-US" sz="2000" dirty="0"/>
              <a:t>를 사용해 영업중인 동물병원과 폐업한 동물병원 데이터를 따로 생성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A6F44-5206-B129-AA68-50507855612E}"/>
              </a:ext>
            </a:extLst>
          </p:cNvPr>
          <p:cNvSpPr/>
          <p:nvPr/>
        </p:nvSpPr>
        <p:spPr>
          <a:xfrm>
            <a:off x="926951" y="3041237"/>
            <a:ext cx="46992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F5222-E871-46A8-DAAE-21296723C472}"/>
              </a:ext>
            </a:extLst>
          </p:cNvPr>
          <p:cNvSpPr/>
          <p:nvPr/>
        </p:nvSpPr>
        <p:spPr>
          <a:xfrm>
            <a:off x="6565754" y="3041237"/>
            <a:ext cx="4699298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9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(5-1)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5-1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전처리</a:t>
            </a:r>
            <a:r>
              <a:rPr lang="en-US" altLang="ko-KR" sz="2000" dirty="0"/>
              <a:t>(3)</a:t>
            </a:r>
            <a:r>
              <a:rPr lang="ko-KR" altLang="en-US" sz="2000" dirty="0"/>
              <a:t>을 참고해 영업중인 동물병원 데이터에 소재지 파악을 위해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컬럼을 생성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A6F44-5206-B129-AA68-50507855612E}"/>
              </a:ext>
            </a:extLst>
          </p:cNvPr>
          <p:cNvSpPr/>
          <p:nvPr/>
        </p:nvSpPr>
        <p:spPr>
          <a:xfrm>
            <a:off x="453614" y="2813844"/>
            <a:ext cx="4053840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F5222-E871-46A8-DAAE-21296723C472}"/>
              </a:ext>
            </a:extLst>
          </p:cNvPr>
          <p:cNvSpPr/>
          <p:nvPr/>
        </p:nvSpPr>
        <p:spPr>
          <a:xfrm>
            <a:off x="4959275" y="2813844"/>
            <a:ext cx="6779111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3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(5-2)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5-2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전처리</a:t>
            </a:r>
            <a:r>
              <a:rPr lang="en-US" altLang="ko-KR" sz="2000" dirty="0"/>
              <a:t>(3)</a:t>
            </a:r>
            <a:r>
              <a:rPr lang="ko-KR" altLang="en-US" sz="2000" dirty="0"/>
              <a:t>을 참고해 폐업한 동물병원 데이터에서 소재지 파악을 위해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컬럼을 생성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A6F44-5206-B129-AA68-50507855612E}"/>
              </a:ext>
            </a:extLst>
          </p:cNvPr>
          <p:cNvSpPr/>
          <p:nvPr/>
        </p:nvSpPr>
        <p:spPr>
          <a:xfrm>
            <a:off x="453614" y="2813844"/>
            <a:ext cx="4053840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F5222-E871-46A8-DAAE-21296723C472}"/>
              </a:ext>
            </a:extLst>
          </p:cNvPr>
          <p:cNvSpPr/>
          <p:nvPr/>
        </p:nvSpPr>
        <p:spPr>
          <a:xfrm>
            <a:off x="4959275" y="2813844"/>
            <a:ext cx="6779111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1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(6)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6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생성한 데이터에서 </a:t>
            </a:r>
            <a:r>
              <a:rPr lang="ko-KR" altLang="en-US" sz="2000" dirty="0" err="1"/>
              <a:t>결측치를</a:t>
            </a:r>
            <a:r>
              <a:rPr lang="ko-KR" altLang="en-US" sz="2000" dirty="0"/>
              <a:t> 확인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006B15-E9E7-EE14-A5BD-6B3FC2318C3B}"/>
              </a:ext>
            </a:extLst>
          </p:cNvPr>
          <p:cNvSpPr/>
          <p:nvPr/>
        </p:nvSpPr>
        <p:spPr>
          <a:xfrm>
            <a:off x="926951" y="3041237"/>
            <a:ext cx="4505661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B8A10-BD00-2010-B6F4-E266E85C1305}"/>
              </a:ext>
            </a:extLst>
          </p:cNvPr>
          <p:cNvSpPr/>
          <p:nvPr/>
        </p:nvSpPr>
        <p:spPr>
          <a:xfrm>
            <a:off x="6759390" y="3041237"/>
            <a:ext cx="4505661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7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 목표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2266156"/>
            <a:ext cx="11284772" cy="23256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그룹별 집계 후 집계되는 데이터 수에 따라 다른 색상으로 서울시 지도에 데이터를 시각화</a:t>
            </a:r>
          </a:p>
        </p:txBody>
      </p:sp>
    </p:spTree>
    <p:extLst>
      <p:ext uri="{BB962C8B-B14F-4D97-AF65-F5344CB8AC3E}">
        <p14:creationId xmlns:p14="http://schemas.microsoft.com/office/powerpoint/2010/main" val="3844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320D46-78DF-F5A6-630B-796819A0FC82}"/>
              </a:ext>
            </a:extLst>
          </p:cNvPr>
          <p:cNvSpPr/>
          <p:nvPr/>
        </p:nvSpPr>
        <p:spPr>
          <a:xfrm>
            <a:off x="2293171" y="1665258"/>
            <a:ext cx="8057478" cy="4240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6BBA7B30-E89B-E435-9859-77784F04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721" y="1665259"/>
            <a:ext cx="8057478" cy="4240689"/>
          </a:xfr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분석의 배경 및 목적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범위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br>
              <a:rPr lang="en-US" altLang="ko-KR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lang="en-US" altLang="ko-KR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프로세스 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*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수집 방법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방</a:t>
            </a:r>
            <a:r>
              <a:rPr lang="ko-KR" altLang="en-US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  <a:t>법</a:t>
            </a:r>
            <a:b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4.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결론</a:t>
            </a:r>
            <a:endParaRPr lang="en-US" altLang="ko-KR" sz="2000" b="1" u="sng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5937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1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/>
              <a:t>영업점과 폐업 점의 그룹별 집계 표를 생성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926950" y="3041237"/>
            <a:ext cx="4860663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C444C-5CC6-DB13-3805-5F6AFAD39757}"/>
              </a:ext>
            </a:extLst>
          </p:cNvPr>
          <p:cNvSpPr/>
          <p:nvPr/>
        </p:nvSpPr>
        <p:spPr>
          <a:xfrm>
            <a:off x="6404389" y="3041237"/>
            <a:ext cx="4860663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2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hist</a:t>
            </a:r>
            <a:r>
              <a:rPr lang="ko-KR" altLang="en-US" sz="2000" dirty="0"/>
              <a:t>와 </a:t>
            </a:r>
            <a:r>
              <a:rPr lang="en-US" altLang="ko-KR" sz="2000" dirty="0"/>
              <a:t>bins</a:t>
            </a:r>
            <a:r>
              <a:rPr lang="ko-KR" altLang="en-US" sz="2000" dirty="0"/>
              <a:t>를 사용해 </a:t>
            </a:r>
            <a:r>
              <a:rPr lang="en-US" altLang="ko-KR" sz="2000" dirty="0"/>
              <a:t>5</a:t>
            </a:r>
            <a:r>
              <a:rPr lang="ko-KR" altLang="en-US" sz="2000" dirty="0"/>
              <a:t>개 구간의 경계를 생성 및 파악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926950" y="3041237"/>
            <a:ext cx="4860663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C444C-5CC6-DB13-3805-5F6AFAD39757}"/>
              </a:ext>
            </a:extLst>
          </p:cNvPr>
          <p:cNvSpPr/>
          <p:nvPr/>
        </p:nvSpPr>
        <p:spPr>
          <a:xfrm>
            <a:off x="6404389" y="3041237"/>
            <a:ext cx="4860663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2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3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/>
              <a:t>지도 이미지는 영어인 만큼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컬럼 값을 영어로 변환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926950" y="3041237"/>
            <a:ext cx="4860663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C444C-5CC6-DB13-3805-5F6AFAD39757}"/>
              </a:ext>
            </a:extLst>
          </p:cNvPr>
          <p:cNvSpPr/>
          <p:nvPr/>
        </p:nvSpPr>
        <p:spPr>
          <a:xfrm>
            <a:off x="6404389" y="3041237"/>
            <a:ext cx="4860663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3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4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/>
              <a:t>집계되는 데이터에 단계별 색상 값을 지정해 지도 이미지에 시각화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926950" y="2821912"/>
            <a:ext cx="4860663" cy="38908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C444C-5CC6-DB13-3805-5F6AFAD39757}"/>
              </a:ext>
            </a:extLst>
          </p:cNvPr>
          <p:cNvSpPr/>
          <p:nvPr/>
        </p:nvSpPr>
        <p:spPr>
          <a:xfrm>
            <a:off x="6404389" y="2821912"/>
            <a:ext cx="4860663" cy="38908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0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 시각화 자료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46730A-4097-F2E3-9CAD-FAB1F04AD3F2}"/>
              </a:ext>
            </a:extLst>
          </p:cNvPr>
          <p:cNvGrpSpPr/>
          <p:nvPr/>
        </p:nvGrpSpPr>
        <p:grpSpPr>
          <a:xfrm>
            <a:off x="322730" y="1595968"/>
            <a:ext cx="5464884" cy="4374526"/>
            <a:chOff x="322730" y="1595968"/>
            <a:chExt cx="5464884" cy="43745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E8544C-DF10-3C47-8021-F38601DA27ED}"/>
                </a:ext>
              </a:extLst>
            </p:cNvPr>
            <p:cNvSpPr/>
            <p:nvPr/>
          </p:nvSpPr>
          <p:spPr>
            <a:xfrm>
              <a:off x="322730" y="1595968"/>
              <a:ext cx="5464884" cy="4374526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7CD63B-F0FF-3F24-4D4E-74FEFFBAAA87}"/>
                </a:ext>
              </a:extLst>
            </p:cNvPr>
            <p:cNvSpPr txBox="1"/>
            <p:nvPr/>
          </p:nvSpPr>
          <p:spPr>
            <a:xfrm>
              <a:off x="1855694" y="1595968"/>
              <a:ext cx="2398956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서울특별시에서 영업 중인 동물병원 집계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78ABED-1562-8451-D627-3BAA25109494}"/>
              </a:ext>
            </a:extLst>
          </p:cNvPr>
          <p:cNvGrpSpPr/>
          <p:nvPr/>
        </p:nvGrpSpPr>
        <p:grpSpPr>
          <a:xfrm>
            <a:off x="5800169" y="1595967"/>
            <a:ext cx="5464884" cy="4374527"/>
            <a:chOff x="5800169" y="1595967"/>
            <a:chExt cx="5464884" cy="43745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BC444C-5CC6-DB13-3805-5F6AFAD39757}"/>
                </a:ext>
              </a:extLst>
            </p:cNvPr>
            <p:cNvSpPr/>
            <p:nvPr/>
          </p:nvSpPr>
          <p:spPr>
            <a:xfrm>
              <a:off x="5800169" y="1595968"/>
              <a:ext cx="5464884" cy="437452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309CDF-364D-A740-6F63-19B1204A4E6F}"/>
                </a:ext>
              </a:extLst>
            </p:cNvPr>
            <p:cNvSpPr txBox="1"/>
            <p:nvPr/>
          </p:nvSpPr>
          <p:spPr>
            <a:xfrm>
              <a:off x="7306235" y="1595967"/>
              <a:ext cx="2398956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서울특별시에서 폐업한 동물병원 집계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38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9CF435C-5AEC-7C63-D3B1-A0B3244C7793}"/>
              </a:ext>
            </a:extLst>
          </p:cNvPr>
          <p:cNvSpPr txBox="1">
            <a:spLocks/>
          </p:cNvSpPr>
          <p:nvPr/>
        </p:nvSpPr>
        <p:spPr>
          <a:xfrm>
            <a:off x="1237128" y="1828081"/>
            <a:ext cx="9717742" cy="422847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anchor="t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tabLst>
                <a:tab pos="134937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공공데이터포털에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 등록된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2019-11-07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이후 수정일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2023-03-22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을 기준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서울시에서 운영중인 동물 병원이 많은 지역은 강남구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송파구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서초구로 확인 되었습니다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이를 통해 서울 시내에서 반려 동물 수요가 가장 많을 것으로 판단되는 지역은 강남구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송파구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서초구로 판단합니다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서울시에서 폐업한 동물 병원이 많이 확인된 지역 또한 강남구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송파구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서초구 순으로 확인 되었습니다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또한 영업 병원의 숫자보다 폐업 숫자가 더 많은 것으로 나타났습니다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이를 바탕으로 강남구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송파구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서초구는 반려동물 수요와 케어를 위한 인프라 수요가 많은 동시에 인프라 공급 밀도가 높아 동일 업종간 경쟁이 타 지역에 비해 심하다고 판단됩니다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67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482634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003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분석의 배경 및 목적 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ABD761FE-076F-ED11-4278-8FAE22B4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38" y="1070233"/>
            <a:ext cx="10277141" cy="2078454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반려동물 분양자가 늘어나는 만큼 거주지 근처 동물병원의 폐업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영업 여부에 관심이 </a:t>
            </a: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있을 것이라고 판단</a:t>
            </a:r>
            <a:br>
              <a:rPr lang="en-US" altLang="ko-KR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지역별 동물 병원의 폐업</a:t>
            </a:r>
            <a:r>
              <a:rPr lang="en-US" altLang="ko-KR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영업 여부를 시각적 데이터로 시각화해 시민에게 정보를 제공한다</a:t>
            </a:r>
            <a:endParaRPr lang="en-US" altLang="ko-KR" sz="1800" b="1" u="sng" dirty="0">
              <a:solidFill>
                <a:schemeClr val="dk1"/>
              </a:solidFill>
              <a:highlight>
                <a:srgbClr val="FFFF00"/>
              </a:highlight>
              <a:latin typeface="돋움"/>
              <a:ea typeface="돋움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FE399A-BE53-AA73-4D67-802D048F49CF}"/>
              </a:ext>
            </a:extLst>
          </p:cNvPr>
          <p:cNvSpPr/>
          <p:nvPr/>
        </p:nvSpPr>
        <p:spPr>
          <a:xfrm>
            <a:off x="512778" y="3045161"/>
            <a:ext cx="5077610" cy="35062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490B0-B4A5-CE36-622F-B6912868BB44}"/>
              </a:ext>
            </a:extLst>
          </p:cNvPr>
          <p:cNvSpPr/>
          <p:nvPr/>
        </p:nvSpPr>
        <p:spPr>
          <a:xfrm>
            <a:off x="5914909" y="3045160"/>
            <a:ext cx="5077610" cy="35062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1F3BD-DA90-C721-6FD6-47469143C3C6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 범위 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ABD761FE-076F-ED11-4278-8FAE22B4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29" y="1225172"/>
            <a:ext cx="10277141" cy="1720024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전국 동물병원 데이터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csv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파일을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xlsx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파일로 변경 후 반려견의 등록 현황이 가장 많은 서울 및 수도권 데이터를 추출해 분석하기로 결정</a:t>
            </a:r>
            <a:endParaRPr lang="en-US" altLang="ko-KR" sz="1800" b="1" u="sng" dirty="0">
              <a:solidFill>
                <a:schemeClr val="dk1"/>
              </a:solidFill>
              <a:highlight>
                <a:srgbClr val="FFFF00"/>
              </a:highlight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B99E0-3272-B67E-342C-1C3EA8606DC7}"/>
              </a:ext>
            </a:extLst>
          </p:cNvPr>
          <p:cNvSpPr/>
          <p:nvPr/>
        </p:nvSpPr>
        <p:spPr>
          <a:xfrm>
            <a:off x="871367" y="2894552"/>
            <a:ext cx="5077610" cy="35062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CA1A4-32A9-C25C-00A4-F2C068F24D8D}"/>
              </a:ext>
            </a:extLst>
          </p:cNvPr>
          <p:cNvSpPr/>
          <p:nvPr/>
        </p:nvSpPr>
        <p:spPr>
          <a:xfrm>
            <a:off x="6251989" y="2894553"/>
            <a:ext cx="5077610" cy="35062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9C65B-27A8-5FB9-008D-574CD6CF58D9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 프로세스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2B03A8-24D6-5512-6E87-2B6B9943ECE3}"/>
              </a:ext>
            </a:extLst>
          </p:cNvPr>
          <p:cNvSpPr/>
          <p:nvPr/>
        </p:nvSpPr>
        <p:spPr>
          <a:xfrm>
            <a:off x="3242592" y="1783079"/>
            <a:ext cx="2720729" cy="1635472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tx1"/>
                </a:solidFill>
              </a:rPr>
              <a:t>전처리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34D5CC-B2E6-26E1-D1E9-3F4AE20B614C}"/>
              </a:ext>
            </a:extLst>
          </p:cNvPr>
          <p:cNvSpPr/>
          <p:nvPr/>
        </p:nvSpPr>
        <p:spPr>
          <a:xfrm>
            <a:off x="371135" y="1772630"/>
            <a:ext cx="2720729" cy="1645921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0BE8166-0286-21E8-D6AD-3E0AA2ED29D0}"/>
              </a:ext>
            </a:extLst>
          </p:cNvPr>
          <p:cNvSpPr/>
          <p:nvPr/>
        </p:nvSpPr>
        <p:spPr>
          <a:xfrm>
            <a:off x="6171303" y="1772629"/>
            <a:ext cx="2720729" cy="1635472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탐색적 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6F92C9-5423-8D47-B19A-C4C320096B66}"/>
              </a:ext>
            </a:extLst>
          </p:cNvPr>
          <p:cNvSpPr/>
          <p:nvPr/>
        </p:nvSpPr>
        <p:spPr>
          <a:xfrm>
            <a:off x="9078138" y="1762181"/>
            <a:ext cx="2720729" cy="16668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결론 도출</a:t>
            </a:r>
          </a:p>
        </p:txBody>
      </p:sp>
      <p:sp>
        <p:nvSpPr>
          <p:cNvPr id="23" name="양쪽 중괄호 22">
            <a:extLst>
              <a:ext uri="{FF2B5EF4-FFF2-40B4-BE49-F238E27FC236}">
                <a16:creationId xmlns:a16="http://schemas.microsoft.com/office/drawing/2014/main" id="{EAD9FC39-D1BD-B44F-DB38-2B1A7742E1DF}"/>
              </a:ext>
            </a:extLst>
          </p:cNvPr>
          <p:cNvSpPr/>
          <p:nvPr/>
        </p:nvSpPr>
        <p:spPr>
          <a:xfrm>
            <a:off x="371135" y="3665668"/>
            <a:ext cx="2188288" cy="1968649"/>
          </a:xfrm>
          <a:prstGeom prst="brace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공공데이터 포털에서 전국 동물병원 데이터를 수집한다</a:t>
            </a:r>
          </a:p>
        </p:txBody>
      </p:sp>
      <p:sp>
        <p:nvSpPr>
          <p:cNvPr id="24" name="양쪽 중괄호 23">
            <a:extLst>
              <a:ext uri="{FF2B5EF4-FFF2-40B4-BE49-F238E27FC236}">
                <a16:creationId xmlns:a16="http://schemas.microsoft.com/office/drawing/2014/main" id="{7EB06F42-2657-4C37-BA4A-6B729101C5A6}"/>
              </a:ext>
            </a:extLst>
          </p:cNvPr>
          <p:cNvSpPr/>
          <p:nvPr/>
        </p:nvSpPr>
        <p:spPr>
          <a:xfrm>
            <a:off x="3242592" y="3644769"/>
            <a:ext cx="2188288" cy="1968649"/>
          </a:xfrm>
          <a:prstGeom prst="bracePair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 err="1"/>
              <a:t>파이썬을</a:t>
            </a:r>
            <a:r>
              <a:rPr lang="ko-KR" altLang="en-US" sz="2200" dirty="0"/>
              <a:t> 사용해 분석과 시각화에 적합하게 </a:t>
            </a:r>
            <a:r>
              <a:rPr lang="ko-KR" altLang="en-US" sz="2200" dirty="0" err="1"/>
              <a:t>전처리</a:t>
            </a:r>
            <a:r>
              <a:rPr lang="ko-KR" altLang="en-US" sz="2200" dirty="0"/>
              <a:t> 진행</a:t>
            </a:r>
            <a:endParaRPr lang="en-US" altLang="ko-KR" sz="2200" dirty="0"/>
          </a:p>
          <a:p>
            <a:pPr algn="ctr"/>
            <a:endParaRPr lang="ko-KR" altLang="en-US" sz="2200" dirty="0"/>
          </a:p>
        </p:txBody>
      </p:sp>
      <p:sp>
        <p:nvSpPr>
          <p:cNvPr id="25" name="양쪽 중괄호 24">
            <a:extLst>
              <a:ext uri="{FF2B5EF4-FFF2-40B4-BE49-F238E27FC236}">
                <a16:creationId xmlns:a16="http://schemas.microsoft.com/office/drawing/2014/main" id="{55DDA580-A7A0-893A-DFB1-C7D23F6A7859}"/>
              </a:ext>
            </a:extLst>
          </p:cNvPr>
          <p:cNvSpPr/>
          <p:nvPr/>
        </p:nvSpPr>
        <p:spPr>
          <a:xfrm>
            <a:off x="6177881" y="3644768"/>
            <a:ext cx="2188288" cy="1968649"/>
          </a:xfrm>
          <a:prstGeom prst="bracePair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소재지 파악을 위한 </a:t>
            </a:r>
            <a:r>
              <a:rPr lang="ko-KR" altLang="en-US" sz="2200" dirty="0" err="1"/>
              <a:t>시군구</a:t>
            </a:r>
            <a:r>
              <a:rPr lang="ko-KR" altLang="en-US" sz="2200" dirty="0"/>
              <a:t> 컬럼 생성 및 이상치 확인 후</a:t>
            </a:r>
            <a:r>
              <a:rPr lang="en-US" altLang="ko-KR" sz="2200" dirty="0"/>
              <a:t> </a:t>
            </a:r>
            <a:r>
              <a:rPr lang="ko-KR" altLang="en-US" sz="2200" dirty="0"/>
              <a:t>지도에서 색깔로 비율 표시 </a:t>
            </a:r>
          </a:p>
        </p:txBody>
      </p:sp>
      <p:sp>
        <p:nvSpPr>
          <p:cNvPr id="26" name="양쪽 중괄호 25">
            <a:extLst>
              <a:ext uri="{FF2B5EF4-FFF2-40B4-BE49-F238E27FC236}">
                <a16:creationId xmlns:a16="http://schemas.microsoft.com/office/drawing/2014/main" id="{CD320F2B-160E-BD99-8CE8-0C4DBFF01F9E}"/>
              </a:ext>
            </a:extLst>
          </p:cNvPr>
          <p:cNvSpPr/>
          <p:nvPr/>
        </p:nvSpPr>
        <p:spPr>
          <a:xfrm>
            <a:off x="9451486" y="3644767"/>
            <a:ext cx="2188288" cy="1968649"/>
          </a:xfrm>
          <a:prstGeom prst="bracePair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해당 자료를 통해 알 수 있는 결론을 도출</a:t>
            </a:r>
            <a:r>
              <a:rPr lang="en-US" altLang="ko-KR" sz="2200" dirty="0"/>
              <a:t>, </a:t>
            </a:r>
            <a:r>
              <a:rPr lang="ko-KR" altLang="en-US" sz="2200" dirty="0"/>
              <a:t>정보를 제공한다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E7ED87-024B-FB73-15C7-6FDB7CDA8880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8CA0E61-6EF4-C884-80FC-27B6DFC376C5}"/>
              </a:ext>
            </a:extLst>
          </p:cNvPr>
          <p:cNvGrpSpPr/>
          <p:nvPr/>
        </p:nvGrpSpPr>
        <p:grpSpPr>
          <a:xfrm>
            <a:off x="817580" y="1828081"/>
            <a:ext cx="10556838" cy="4228474"/>
            <a:chOff x="903640" y="1731262"/>
            <a:chExt cx="10556838" cy="42284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863A853-B54C-509F-0784-FEC71DBC9E32}"/>
                </a:ext>
              </a:extLst>
            </p:cNvPr>
            <p:cNvSpPr/>
            <p:nvPr/>
          </p:nvSpPr>
          <p:spPr>
            <a:xfrm>
              <a:off x="903640" y="1731262"/>
              <a:ext cx="839096" cy="839096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id="{9F56ADB0-94F7-8E41-77B7-82378AE7B055}"/>
                </a:ext>
              </a:extLst>
            </p:cNvPr>
            <p:cNvSpPr txBox="1">
              <a:spLocks/>
            </p:cNvSpPr>
            <p:nvPr/>
          </p:nvSpPr>
          <p:spPr>
            <a:xfrm>
              <a:off x="1742736" y="1731262"/>
              <a:ext cx="9717742" cy="4228474"/>
            </a:xfrm>
            <a:prstGeom prst="rect">
              <a:avLst/>
            </a:prstGeom>
          </p:spPr>
          <p:txBody>
            <a:bodyPr vert="horz" lIns="91440" tIns="45720" rIns="91440" bIns="45720"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Clr>
                  <a:schemeClr val="bg2">
                    <a:lumMod val="75000"/>
                  </a:schemeClr>
                </a:buClr>
                <a:buSzPct val="100000"/>
                <a:buFont typeface="Century Gothic"/>
                <a:buNone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Wingdings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Lucida Sans Unicode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Lucida Sans Unicode"/>
                <a:buNone/>
                <a:tabLst>
                  <a:tab pos="1349375" algn="l"/>
                </a:tabLst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Lucida Sans Unicode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Clr>
                  <a:schemeClr val="tx1">
                    <a:lumMod val="65000"/>
                    <a:lumOff val="35000"/>
                  </a:schemeClr>
                </a:buClr>
                <a:buFont typeface="Lucida Sans Unicode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서울복지교육센터에서 반려동물 관련 여러 통계조사를 분석</a:t>
              </a:r>
              <a:r>
                <a:rPr lang="en-US" altLang="ko-KR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, </a:t>
              </a:r>
              <a:r>
                <a:rPr lang="ko-KR" altLang="en-US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정리한 보고서를 참고해 전국 반려동물 비율과 서울시의 동물병원 데이터 제공 이유를 설명할 자료를 수집</a:t>
              </a:r>
              <a:endPara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  <a:hlinkClick r:id="rId3"/>
                </a:rPr>
                <a:t>https://wish.welfare.seoul.kr/swflmsfront/board/boardr.do?bmno=10001&amp;opno=10003&amp;bno=95639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  <a:hlinkClick r:id="rId4" action="ppaction://hlinkfile"/>
                </a:rPr>
                <a:t>file:///D:/(%EC%9A%94%EC%95%BD)%202021%20%ED%95%9C%EA%B5%AD%EB%B0%98%EB%A0%A4%EB%8F%99%EB%AC%BC%EB%B3%B4%EA%B3%A0%EC%84%9C%20(1).pdf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공공데이터포털에서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 행정안전부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_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동물병원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csv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파일을 다운로드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Tahoma"/>
                  <a:ea typeface="함초롬돋움" panose="020B0604000101010101" pitchFamily="50" charset="-127"/>
                  <a:hlinkClick r:id="rId5"/>
                </a:rPr>
                <a:t>https://www.data.go.kr/data/15045050/fileData.do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행정안전부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_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동물병원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csv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Tahoma"/>
                  <a:ea typeface="함초롬돋움" panose="020B0604000101010101" pitchFamily="50" charset="-127"/>
                  <a:cs typeface="+mn-cs"/>
                </a:rPr>
                <a:t>파일</a:t>
              </a:r>
              <a:r>
                <a:rPr lang="ko-KR" altLang="en-US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 자료를 사용해 지역별 동물병원의 영업</a:t>
              </a:r>
              <a:r>
                <a:rPr lang="en-US" altLang="ko-KR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폐업 여부와 지역별 비율을 확인</a:t>
              </a:r>
              <a:r>
                <a:rPr lang="en-US" altLang="ko-KR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, </a:t>
              </a:r>
              <a:r>
                <a:rPr lang="ko-KR" altLang="en-US" sz="20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/>
                  <a:ea typeface="함초롬돋움" panose="020B0604000101010101" pitchFamily="50" charset="-127"/>
                </a:rPr>
                <a:t>지도 데이터에 정보를 시각화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52C5EF-6F7D-B098-2532-AEDE35CEEC03}"/>
                </a:ext>
              </a:extLst>
            </p:cNvPr>
            <p:cNvSpPr/>
            <p:nvPr/>
          </p:nvSpPr>
          <p:spPr>
            <a:xfrm>
              <a:off x="903640" y="4059674"/>
              <a:ext cx="839096" cy="839096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목표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2266156"/>
            <a:ext cx="11284772" cy="23256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서울 지역의 데이터만 추출하고 </a:t>
            </a:r>
            <a:r>
              <a:rPr lang="en-US" altLang="ko-KR" sz="3200" dirty="0"/>
              <a:t>`</a:t>
            </a:r>
            <a:r>
              <a:rPr lang="ko-KR" altLang="en-US" sz="3200" dirty="0"/>
              <a:t>상세영업상태명</a:t>
            </a:r>
            <a:r>
              <a:rPr lang="en-US" altLang="ko-KR" sz="3200" dirty="0"/>
              <a:t>`</a:t>
            </a:r>
            <a:r>
              <a:rPr lang="ko-KR" altLang="en-US" sz="3200" dirty="0"/>
              <a:t>에서 폐업</a:t>
            </a:r>
            <a:r>
              <a:rPr lang="en-US" altLang="ko-KR" sz="3200" dirty="0"/>
              <a:t>/</a:t>
            </a:r>
            <a:r>
              <a:rPr lang="ko-KR" altLang="en-US" sz="3200" dirty="0"/>
              <a:t>영업 여부를 확인</a:t>
            </a:r>
          </a:p>
        </p:txBody>
      </p:sp>
    </p:spTree>
    <p:extLst>
      <p:ext uri="{BB962C8B-B14F-4D97-AF65-F5344CB8AC3E}">
        <p14:creationId xmlns:p14="http://schemas.microsoft.com/office/powerpoint/2010/main" val="222442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1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다운받은 행정안전부</a:t>
            </a:r>
            <a:r>
              <a:rPr lang="en-US" altLang="ko-KR" sz="2000" dirty="0"/>
              <a:t>_</a:t>
            </a:r>
            <a:r>
              <a:rPr lang="ko-KR" altLang="en-US" sz="2000" dirty="0"/>
              <a:t>동물병원 데이터에서 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상세영업상태명</a:t>
            </a:r>
            <a:r>
              <a:rPr lang="en-US" altLang="ko-KR" sz="2000" dirty="0"/>
              <a:t>, </a:t>
            </a:r>
            <a:r>
              <a:rPr lang="ko-KR" altLang="en-US" sz="2000" dirty="0"/>
              <a:t>소재지전체주소</a:t>
            </a:r>
            <a:r>
              <a:rPr lang="en-US" altLang="ko-KR" sz="2000" dirty="0"/>
              <a:t>, </a:t>
            </a:r>
            <a:r>
              <a:rPr lang="ko-KR" altLang="en-US" sz="2000" dirty="0"/>
              <a:t>사업장명</a:t>
            </a:r>
            <a:r>
              <a:rPr lang="en-US" altLang="ko-KR" sz="2000" dirty="0"/>
              <a:t>) </a:t>
            </a:r>
            <a:r>
              <a:rPr lang="ko-KR" altLang="en-US" sz="2000" dirty="0"/>
              <a:t>데이터를 추출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152913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7F68B7-E00B-BB20-314D-E143D58E7B59}"/>
              </a:ext>
            </a:extLst>
          </p:cNvPr>
          <p:cNvSpPr/>
          <p:nvPr/>
        </p:nvSpPr>
        <p:spPr>
          <a:xfrm>
            <a:off x="926951" y="4753496"/>
            <a:ext cx="10338098" cy="186679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2</a:t>
            </a:r>
            <a:r>
              <a:rPr lang="ko-KR" altLang="en-US" sz="2000" dirty="0"/>
              <a:t> 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시각화</a:t>
            </a:r>
            <a:r>
              <a:rPr lang="en-US" altLang="ko-KR" sz="2000" dirty="0"/>
              <a:t>, </a:t>
            </a:r>
            <a:r>
              <a:rPr lang="ko-KR" altLang="en-US" sz="2000" dirty="0"/>
              <a:t>저장에 용이하게 </a:t>
            </a:r>
            <a:r>
              <a:rPr lang="en-US" altLang="ko-KR" sz="2000" dirty="0"/>
              <a:t>xlsx </a:t>
            </a:r>
            <a:r>
              <a:rPr lang="ko-KR" altLang="en-US" sz="2000" dirty="0"/>
              <a:t>파일로 처리한 데이터를 저장 후 </a:t>
            </a:r>
            <a:r>
              <a:rPr lang="en-US" altLang="ko-KR" sz="2000" dirty="0"/>
              <a:t>xlsx </a:t>
            </a:r>
            <a:r>
              <a:rPr lang="ko-KR" altLang="en-US" sz="2000" dirty="0"/>
              <a:t>파일 가져오기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152913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7F68B7-E00B-BB20-314D-E143D58E7B59}"/>
              </a:ext>
            </a:extLst>
          </p:cNvPr>
          <p:cNvSpPr/>
          <p:nvPr/>
        </p:nvSpPr>
        <p:spPr>
          <a:xfrm>
            <a:off x="926951" y="4753496"/>
            <a:ext cx="10338098" cy="186679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038"/>
      </p:ext>
    </p:extLst>
  </p:cSld>
  <p:clrMapOvr>
    <a:masterClrMapping/>
  </p:clrMapOvr>
</p:sld>
</file>

<file path=ppt/theme/theme1.xml><?xml version="1.0" encoding="utf-8"?>
<a:theme xmlns:a="http://schemas.openxmlformats.org/drawing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4A45FF"/>
      </a:hlink>
      <a:folHlink>
        <a:srgbClr val="BE27BB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928</Words>
  <Application>Microsoft Office PowerPoint</Application>
  <PresentationFormat>와이드스크린</PresentationFormat>
  <Paragraphs>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나눔고딕</vt:lpstr>
      <vt:lpstr>돋움</vt:lpstr>
      <vt:lpstr>휴먼모음T</vt:lpstr>
      <vt:lpstr>Arial</vt:lpstr>
      <vt:lpstr>Century Gothic</vt:lpstr>
      <vt:lpstr>Lucida Sans Unicode</vt:lpstr>
      <vt:lpstr>Tahoma</vt:lpstr>
      <vt:lpstr>Wingdings</vt:lpstr>
      <vt:lpstr>나래</vt:lpstr>
      <vt:lpstr>2023.07.14 작성자 : 김재현</vt:lpstr>
      <vt:lpstr>1. 분석 개요  * 분석의 배경 및 목적  * 분석 범위 2. 데이터 구축 및 분석 방법  * 분석 프로세스   * 데이터 수집 방법  * 분석 방법 3. 분석결과 4. 결론</vt:lpstr>
      <vt:lpstr>반려동물 분양자가 늘어나는 만큼 거주지 근처 동물병원의 폐업, 영업 여부에 관심이 있을 것이라고 판단 지역별 동물 병원의 폐업, 영업 여부를 시각적 데이터로 시각화해 시민에게 정보를 제공한다</vt:lpstr>
      <vt:lpstr>전국 동물병원 데이터 csv 파일을 xlsx 파일로 변경 후 반려견의 등록 현황이 가장 많은 서울 및 수도권 데이터를 추출해 분석하기로 결정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2023.06.29 팀원 김재현,김정훈,하진석</dc:title>
  <dc:creator>JaeHyun Kim</dc:creator>
  <cp:lastModifiedBy>JaeHyun Kim</cp:lastModifiedBy>
  <cp:revision>101</cp:revision>
  <dcterms:modified xsi:type="dcterms:W3CDTF">2023-07-14T07:49:07Z</dcterms:modified>
  <cp:version/>
</cp:coreProperties>
</file>