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6" r:id="rId6"/>
    <p:sldId id="270" r:id="rId7"/>
    <p:sldId id="269" r:id="rId8"/>
    <p:sldId id="268" r:id="rId9"/>
    <p:sldId id="258" r:id="rId10"/>
    <p:sldId id="271" r:id="rId11"/>
    <p:sldId id="272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582" y="-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9293-A1A7-7FA8-C6E1-BE6C8D2A4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82ADB-FD99-9A8A-8877-3D0C84871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A7DC9-5282-E745-15B9-1365BAD2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71048-86FC-00AD-C9B0-D155E930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FCFA1-A113-A3CA-9FC8-AF48D6DB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0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AD02C-164E-56D4-D455-F4443E9C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04148C-5C20-0D35-453F-B935006D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C22AC-5E35-F82C-E366-3CE098DC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00061-57CE-E17B-94F5-E8DE985E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6FAF7-EA62-D8D7-B9F6-9C443BFF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3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CCA8C2-96F0-ACDF-2904-A91DE492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0213CC-0898-B5BF-4932-14209E286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A3E28-FA75-FCFB-1492-8244A3CD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413F1-51C4-0186-7F99-59DEB003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1D51B-F871-ADCD-AB4C-A1A7E2FA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8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BF132-1A77-0DBE-C147-13141FA4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204B4-A4A6-10A4-8396-2C361A34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66B1E-A771-40C6-E672-0CCDFBAD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7A623-32DA-5B4C-33A0-9BFADDEE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75BE2-C241-5098-FC39-AF4AEF2A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02343-EA1B-21AB-ADA1-D254431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F7D597-3BC2-E437-C01A-22EAB2AAE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1DD3F-7A31-AC55-26CA-9348F4CA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42E73-4477-9666-13B3-D8A39FEB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6FAA8-2092-041B-27E4-717522C2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2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14AA3-EFE2-B418-7DCB-FAB6E4AC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D6AC-00C9-92D5-BC42-C5F0B638B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AFB15-496F-0271-A237-0A90D0EF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105176-2AB7-5269-31A2-5404E329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0BB72-DD54-B5A3-20B8-1DB3038D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C3F47-B28E-0375-E391-EA33A50E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4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9B4F5-658B-6FF8-BB56-5C3E1196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26660-42C3-CE5B-8142-C25D05D68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F81A2-F636-E8FA-2F01-09A6F6B50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34273-1FAF-4CCB-C8AF-486B2E199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0D6DC-7007-D9BC-6EFF-3BDDEAB7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AF4BBA-49B1-D482-445D-237985DD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41303B-905C-0733-4DB8-93F4EE87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4B2CCB-FF94-0871-CA02-77FC9B6F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07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36865-2F68-5529-1E8C-FA38D9D3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3A7B51-8314-F749-7215-92AC9C68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6603C8-732F-4BCF-3DC5-CAB413E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C9D0C9-9C84-C171-4103-3035880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BCA428-882A-B37B-4DB6-9D5210F8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3FA09F-9D28-F5DD-EB34-1F78880E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0EC73B-386B-067A-CD8F-79986A20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7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68E95-4CB3-6464-525D-07E23D48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03725-72FC-31BC-5131-FBB2AE8F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920F-CAE2-668D-8740-4F1370E96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2EA2D-7C04-2CF0-15E2-4DEF5A31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C402B-B47F-0BF5-2D08-925F4AA9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F7DE2-6F2B-BEEB-AE5E-B94E4053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6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295E7-0E70-88FA-2535-72AE6141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388AF3-521B-C3D9-79BF-24F6AB8F8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8D90A9-F26E-6A4F-A350-C96E8FF1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8B73A-FDEF-0497-A643-1CDC45BA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440A1-04C7-36CB-D12C-3E5A2CBE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BADA1-228F-7009-75A1-55BC9951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4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ACB9FD-2694-D658-48ED-16A8E338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7572A-6697-06F6-3823-D5ED776D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689C3-9E86-E57C-B7F8-A7854D4B4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CB191-FEEC-446D-8FCD-87D0DE88B695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67D9-15A5-D440-27F7-8EA032D1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59700-7526-B34D-4745-8C6D1CEA6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2C2C-DFF1-4D19-9259-F370B404C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5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mpetitions/nbme-score-clinical-patient-notes/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ekyoungkim/-NBME-Score-clinical-patient-notes" TargetMode="External"/><Relationship Id="rId2" Type="http://schemas.openxmlformats.org/officeDocument/2006/relationships/hyperlink" Target="https://www.kaggle.com/code/iamsdt/pytorch-bert-baseline-nb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F5BCA-52FD-E807-B5F8-99A44605A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Project Proposal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3D630-F749-6F8C-0A87-7F73BA2EB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pPr algn="r"/>
            <a:r>
              <a:rPr lang="en-US" altLang="ko-KR" dirty="0"/>
              <a:t>Kim Jae </a:t>
            </a:r>
            <a:r>
              <a:rPr lang="en-US" altLang="ko-KR" dirty="0" err="1"/>
              <a:t>kyoung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17F7B-89A8-87F6-0B52-027D089ADF08}"/>
              </a:ext>
            </a:extLst>
          </p:cNvPr>
          <p:cNvSpPr txBox="1"/>
          <p:nvPr/>
        </p:nvSpPr>
        <p:spPr>
          <a:xfrm>
            <a:off x="100012" y="85049"/>
            <a:ext cx="795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inherit"/>
              </a:rPr>
              <a:t>2022-2 APPLICATIONS AND PRACTICE IN NEURAL NETWORKS</a:t>
            </a:r>
            <a:endParaRPr lang="ko-KR" altLang="en-US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8934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7269C-1B46-ACA2-9F1C-4BFB7F1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of baseline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41A3B-BE54-55E0-653D-67E01FDE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AC5F9-284E-DD05-8E4D-9BCC82CA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557417"/>
            <a:ext cx="10515600" cy="3935458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F727F51E-E64D-ED94-EDA2-F406BBF8A088}"/>
              </a:ext>
            </a:extLst>
          </p:cNvPr>
          <p:cNvSpPr/>
          <p:nvPr/>
        </p:nvSpPr>
        <p:spPr>
          <a:xfrm>
            <a:off x="7346950" y="2546350"/>
            <a:ext cx="869950" cy="4064000"/>
          </a:xfrm>
          <a:prstGeom prst="frame">
            <a:avLst>
              <a:gd name="adj1" fmla="val 1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0239C-061D-3D7B-64B1-33FCB19C3EBE}"/>
              </a:ext>
            </a:extLst>
          </p:cNvPr>
          <p:cNvSpPr txBox="1"/>
          <p:nvPr/>
        </p:nvSpPr>
        <p:spPr>
          <a:xfrm>
            <a:off x="7270750" y="2120617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Target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0B041A20-9DA4-0843-EE65-751F621946A2}"/>
              </a:ext>
            </a:extLst>
          </p:cNvPr>
          <p:cNvSpPr/>
          <p:nvPr/>
        </p:nvSpPr>
        <p:spPr>
          <a:xfrm>
            <a:off x="8293100" y="2546350"/>
            <a:ext cx="3441700" cy="4064000"/>
          </a:xfrm>
          <a:prstGeom prst="frame">
            <a:avLst>
              <a:gd name="adj1" fmla="val 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281DC-90AD-4F10-4F6E-C6E6BBD42558}"/>
              </a:ext>
            </a:extLst>
          </p:cNvPr>
          <p:cNvSpPr txBox="1"/>
          <p:nvPr/>
        </p:nvSpPr>
        <p:spPr>
          <a:xfrm>
            <a:off x="8293100" y="2120617"/>
            <a:ext cx="94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Text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AAB31E-9082-EE72-8B98-0A89371F849E}"/>
              </a:ext>
            </a:extLst>
          </p:cNvPr>
          <p:cNvSpPr txBox="1"/>
          <p:nvPr/>
        </p:nvSpPr>
        <p:spPr>
          <a:xfrm>
            <a:off x="7639050" y="2781300"/>
            <a:ext cx="406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Start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500D9-B45F-493A-57BF-64D9D83C38B4}"/>
              </a:ext>
            </a:extLst>
          </p:cNvPr>
          <p:cNvSpPr txBox="1"/>
          <p:nvPr/>
        </p:nvSpPr>
        <p:spPr>
          <a:xfrm>
            <a:off x="7867650" y="2781300"/>
            <a:ext cx="406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End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F38B3-BB7A-F215-B164-BB096D1918DE}"/>
              </a:ext>
            </a:extLst>
          </p:cNvPr>
          <p:cNvSpPr txBox="1"/>
          <p:nvPr/>
        </p:nvSpPr>
        <p:spPr>
          <a:xfrm>
            <a:off x="7302500" y="3797225"/>
            <a:ext cx="406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Start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C3879-1BBD-39E9-AB61-1DBAD03E57F8}"/>
              </a:ext>
            </a:extLst>
          </p:cNvPr>
          <p:cNvSpPr txBox="1"/>
          <p:nvPr/>
        </p:nvSpPr>
        <p:spPr>
          <a:xfrm>
            <a:off x="7505700" y="3797225"/>
            <a:ext cx="406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End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7FC8F7-42C6-240A-486C-DD135CBC3DA8}"/>
              </a:ext>
            </a:extLst>
          </p:cNvPr>
          <p:cNvSpPr txBox="1"/>
          <p:nvPr/>
        </p:nvSpPr>
        <p:spPr>
          <a:xfrm>
            <a:off x="7664450" y="3797225"/>
            <a:ext cx="406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Start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E478EA-8ABF-1CDB-4AC7-441D67C7BA45}"/>
              </a:ext>
            </a:extLst>
          </p:cNvPr>
          <p:cNvSpPr txBox="1"/>
          <p:nvPr/>
        </p:nvSpPr>
        <p:spPr>
          <a:xfrm>
            <a:off x="7867650" y="3797225"/>
            <a:ext cx="406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End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6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5EE3-C448-9890-387A-3DA43144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of baseline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A401A-1EF1-CA98-0459-5ED919BA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Result sample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FC537-C4C7-E74C-3920-51CEC375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38362"/>
            <a:ext cx="3095625" cy="21613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CBBCC8-2010-DFD7-DACC-2B2919D3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233612"/>
            <a:ext cx="4829175" cy="1571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F76672-D749-0385-9ECE-3FC993E2F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88" y="4845508"/>
            <a:ext cx="2728912" cy="19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4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C725E-0365-0FD4-E6E1-1EFBE26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2F47B-45D1-8152-9798-8F4552ED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Email : jaekyoung88@korea.ac.kr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27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D6432-B40F-77B2-615B-1E53C123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28080-4E18-668C-D7F8-0BA78815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5499"/>
            <a:ext cx="10675776" cy="2031464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0" i="0" dirty="0">
                <a:effectLst/>
                <a:latin typeface="Inter"/>
              </a:rPr>
              <a:t>When you visit a doctor, how they interpret your symptoms can determine whether your diagnosis is accurate. By the time they’re licensed, physicians have had a lot of practice writing patient notes that document the history of the patient’s complaint, physical exam findings, possible diagnoses, and follow-up care. </a:t>
            </a:r>
          </a:p>
          <a:p>
            <a:r>
              <a:rPr lang="en-US" altLang="ko-KR" b="0" i="0" dirty="0">
                <a:effectLst/>
                <a:latin typeface="Inter"/>
              </a:rPr>
              <a:t>Learning and assessing the skill of writing patient notes requires feedback from other doctors, a time-intensive process that could be improved with the addition of machine learning.</a:t>
            </a:r>
          </a:p>
          <a:p>
            <a:r>
              <a:rPr lang="en-US" altLang="ko-KR" b="0" i="0" dirty="0">
                <a:effectLst/>
                <a:latin typeface="Inter"/>
              </a:rPr>
              <a:t>In this competition, you’ll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Inter"/>
              </a:rPr>
              <a:t>identify specific clinical concepts in patient notes</a:t>
            </a:r>
            <a:r>
              <a:rPr lang="en-US" altLang="ko-KR" b="0" i="0" dirty="0">
                <a:effectLst/>
                <a:latin typeface="Inter"/>
              </a:rPr>
              <a:t>. </a:t>
            </a:r>
          </a:p>
          <a:p>
            <a:r>
              <a:rPr lang="en-US" altLang="ko-KR" b="0" i="0" dirty="0">
                <a:effectLst/>
                <a:latin typeface="Inter"/>
              </a:rPr>
              <a:t>Specifically, you'll develop an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Inter"/>
              </a:rPr>
              <a:t>automated method to map clinical concepts </a:t>
            </a:r>
            <a:r>
              <a:rPr lang="en-US" altLang="ko-KR" b="0" i="0" dirty="0">
                <a:effectLst/>
                <a:latin typeface="Inter"/>
              </a:rPr>
              <a:t>from an exam rubric (e.g., “diminished appetite”) to various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Inter"/>
              </a:rPr>
              <a:t>ways in which these concepts are expressed in clinical patient notes </a:t>
            </a:r>
            <a:r>
              <a:rPr lang="en-US" altLang="ko-KR" b="0" i="0" dirty="0">
                <a:effectLst/>
                <a:latin typeface="Inter"/>
              </a:rPr>
              <a:t>written by medical students (e.g., “eating less,” “clothes fit looser”).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3D66A2-5EF5-7611-DDC0-B0310EF0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29" y="1504737"/>
            <a:ext cx="6909992" cy="16179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EB1511-252B-C99C-9B05-3987B08F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51" y="3461844"/>
            <a:ext cx="8009449" cy="713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3DC76-B2CD-D4A6-7AF7-1C5C2005F6B1}"/>
              </a:ext>
            </a:extLst>
          </p:cNvPr>
          <p:cNvSpPr txBox="1"/>
          <p:nvPr/>
        </p:nvSpPr>
        <p:spPr>
          <a:xfrm>
            <a:off x="1151968" y="3122711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https://www.kaggle.com/competitions/nbme-score-clinical-patient-notes/overview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58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FD044-501B-ED5D-84D0-0432C944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0E9AD-4829-5ACA-538F-DA6CFB02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30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0" i="0" dirty="0">
                <a:effectLst/>
                <a:latin typeface="Inter"/>
              </a:rPr>
              <a:t>The text data presented here is from the USMLE® Step 2 Clinical Skills examination, a medical licensure exam. This exam measures a </a:t>
            </a:r>
            <a:r>
              <a:rPr lang="en-US" altLang="ko-KR" i="0" dirty="0">
                <a:solidFill>
                  <a:srgbClr val="FF0000"/>
                </a:solidFill>
                <a:effectLst/>
                <a:latin typeface="Inter"/>
              </a:rPr>
              <a:t>trainee's ability to recognize pertinent clinical facts</a:t>
            </a:r>
            <a:r>
              <a:rPr lang="en-US" altLang="ko-KR" b="0" i="0" dirty="0">
                <a:effectLst/>
                <a:latin typeface="Inter"/>
              </a:rPr>
              <a:t> during encounters with standardized patients.</a:t>
            </a:r>
          </a:p>
          <a:p>
            <a:endParaRPr lang="en-US" altLang="ko-KR" dirty="0"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inherit"/>
              </a:rPr>
              <a:t>Clinical Case</a:t>
            </a:r>
            <a:r>
              <a:rPr lang="en-US" altLang="ko-KR" b="0" i="0" dirty="0">
                <a:effectLst/>
                <a:latin typeface="inherit"/>
              </a:rPr>
              <a:t>: The scenario (e.g., symptoms, complaints, concerns) the Standardized Patient presents to the test taker (medical student, resident or physician).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inherit"/>
              </a:rPr>
              <a:t>Ten clinical cases </a:t>
            </a:r>
            <a:r>
              <a:rPr lang="en-US" altLang="ko-KR" b="0" i="0" dirty="0">
                <a:effectLst/>
                <a:latin typeface="inherit"/>
              </a:rPr>
              <a:t>are represented in this dataset.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inherit"/>
              </a:rPr>
              <a:t>Patient Note</a:t>
            </a:r>
            <a:r>
              <a:rPr lang="en-US" altLang="ko-KR" b="0" i="0" dirty="0">
                <a:effectLst/>
                <a:latin typeface="inherit"/>
              </a:rPr>
              <a:t>: Text detailing important information related by the patient during the encounter (physical exam and interview).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inherit"/>
              </a:rPr>
              <a:t>Feature</a:t>
            </a:r>
            <a:r>
              <a:rPr lang="en-US" altLang="ko-KR" b="0" i="0" dirty="0">
                <a:effectLst/>
                <a:latin typeface="inherit"/>
              </a:rPr>
              <a:t>: A clinically relevant concept. A rubric describes the key concepts relevant to each case.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DBA213-8213-7335-E253-504C7AFE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248544"/>
            <a:ext cx="1365701" cy="2843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15130E-E6B0-0015-7490-AE697E4A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159226"/>
            <a:ext cx="2339975" cy="16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5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6461-6588-AAD7-3A54-40355B4C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B30EE-3D74-A5A2-2762-0C4F888A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altLang="ko-KR" b="1" i="0" dirty="0">
                <a:solidFill>
                  <a:srgbClr val="202124"/>
                </a:solidFill>
                <a:effectLst/>
                <a:latin typeface="Inter"/>
              </a:rPr>
              <a:t>features.csv</a:t>
            </a:r>
            <a:r>
              <a:rPr lang="en-US" altLang="ko-KR" b="0" i="0" dirty="0">
                <a:solidFill>
                  <a:srgbClr val="5F6368"/>
                </a:solidFill>
                <a:effectLst/>
                <a:latin typeface="inherit"/>
              </a:rPr>
              <a:t>(4.35 kB)</a:t>
            </a:r>
          </a:p>
          <a:p>
            <a:pPr lvl="1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The rubric of features (or key concepts) for each clinical case.</a:t>
            </a:r>
            <a:endParaRPr lang="en-US" altLang="ko-KR" b="1" i="0" dirty="0">
              <a:solidFill>
                <a:srgbClr val="202124"/>
              </a:solidFill>
              <a:effectLst/>
              <a:latin typeface="Inter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49E471-E30F-907B-F7D3-38054161DDC1}"/>
              </a:ext>
            </a:extLst>
          </p:cNvPr>
          <p:cNvGrpSpPr/>
          <p:nvPr/>
        </p:nvGrpSpPr>
        <p:grpSpPr>
          <a:xfrm>
            <a:off x="1524000" y="2804212"/>
            <a:ext cx="6298248" cy="3688663"/>
            <a:chOff x="3294697" y="2233082"/>
            <a:chExt cx="7667625" cy="51221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5D8CC8-0CEC-4B7B-07F8-26E89FBA9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797" y="2233082"/>
              <a:ext cx="7629525" cy="1352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BFC30A-3CA0-18CE-C923-BF14B6E65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4697" y="3526155"/>
              <a:ext cx="7667625" cy="3829050"/>
            </a:xfrm>
            <a:prstGeom prst="rect">
              <a:avLst/>
            </a:prstGeom>
          </p:spPr>
        </p:pic>
      </p:grpSp>
      <p:sp>
        <p:nvSpPr>
          <p:cNvPr id="4" name="액자 3">
            <a:extLst>
              <a:ext uri="{FF2B5EF4-FFF2-40B4-BE49-F238E27FC236}">
                <a16:creationId xmlns:a16="http://schemas.microsoft.com/office/drawing/2014/main" id="{777BF350-1BB3-AAB2-4555-F05BAA333AAA}"/>
              </a:ext>
            </a:extLst>
          </p:cNvPr>
          <p:cNvSpPr/>
          <p:nvPr/>
        </p:nvSpPr>
        <p:spPr>
          <a:xfrm>
            <a:off x="5671918" y="2804212"/>
            <a:ext cx="2094132" cy="3688663"/>
          </a:xfrm>
          <a:prstGeom prst="frame">
            <a:avLst>
              <a:gd name="adj1" fmla="val 1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EA40C-065B-485D-5AAD-7C35D66626FC}"/>
              </a:ext>
            </a:extLst>
          </p:cNvPr>
          <p:cNvSpPr txBox="1"/>
          <p:nvPr/>
        </p:nvSpPr>
        <p:spPr>
          <a:xfrm>
            <a:off x="5370928" y="2619546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TEXT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46530-2609-BE21-F8F3-50633741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9A2F1-A46F-0EA3-C617-84E70B99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b="1" i="0" dirty="0">
                <a:solidFill>
                  <a:srgbClr val="202124"/>
                </a:solidFill>
                <a:effectLst/>
                <a:latin typeface="Inter"/>
              </a:rPr>
              <a:t>patient_notes.csv</a:t>
            </a:r>
            <a:r>
              <a:rPr lang="fr-FR" altLang="ko-KR" b="0" i="0" dirty="0">
                <a:solidFill>
                  <a:srgbClr val="5F6368"/>
                </a:solidFill>
                <a:effectLst/>
                <a:latin typeface="inherit"/>
              </a:rPr>
              <a:t>(34.97 MB)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A collection of about 40,000 Patient Note history portions.</a:t>
            </a:r>
            <a:endParaRPr lang="fr-FR" altLang="ko-KR" dirty="0">
              <a:solidFill>
                <a:srgbClr val="5F6368"/>
              </a:solidFill>
              <a:latin typeface="inherit"/>
            </a:endParaRPr>
          </a:p>
          <a:p>
            <a:pPr lvl="1"/>
            <a:r>
              <a:rPr lang="en-US" altLang="ko-KR" b="0" i="0" dirty="0">
                <a:effectLst/>
                <a:latin typeface="Inter"/>
              </a:rPr>
              <a:t>A collection of about 40,000 Patient Note history portions. Only a subset of these have features annotated. The patient notes in the test set are not included in the public version of this file.</a:t>
            </a:r>
            <a:endParaRPr lang="en-US" altLang="ko-KR" dirty="0">
              <a:latin typeface="Inter"/>
            </a:endParaRPr>
          </a:p>
          <a:p>
            <a:pPr lvl="1"/>
            <a:endParaRPr lang="fr-FR" altLang="ko-KR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C9B5C4-28FE-FC16-F10B-D80BE8D1ADFE}"/>
              </a:ext>
            </a:extLst>
          </p:cNvPr>
          <p:cNvGrpSpPr/>
          <p:nvPr/>
        </p:nvGrpSpPr>
        <p:grpSpPr>
          <a:xfrm>
            <a:off x="1528445" y="3718934"/>
            <a:ext cx="7132955" cy="3077369"/>
            <a:chOff x="436245" y="2221706"/>
            <a:chExt cx="7600950" cy="320516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A6766FE-6887-E229-DA1B-6688D4800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245" y="2221706"/>
              <a:ext cx="7600950" cy="16668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9362C27-240B-BBBD-A032-2E10B54CE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713"/>
            <a:stretch/>
          </p:blipFill>
          <p:spPr>
            <a:xfrm>
              <a:off x="455295" y="3759994"/>
              <a:ext cx="7562850" cy="1666875"/>
            </a:xfrm>
            <a:prstGeom prst="rect">
              <a:avLst/>
            </a:prstGeom>
          </p:spPr>
        </p:pic>
      </p:grpSp>
      <p:sp>
        <p:nvSpPr>
          <p:cNvPr id="4" name="액자 3">
            <a:extLst>
              <a:ext uri="{FF2B5EF4-FFF2-40B4-BE49-F238E27FC236}">
                <a16:creationId xmlns:a16="http://schemas.microsoft.com/office/drawing/2014/main" id="{0AEF80FC-AC39-EE5A-2F38-4E3EC060ED24}"/>
              </a:ext>
            </a:extLst>
          </p:cNvPr>
          <p:cNvSpPr/>
          <p:nvPr/>
        </p:nvSpPr>
        <p:spPr>
          <a:xfrm>
            <a:off x="6243223" y="3718934"/>
            <a:ext cx="2400300" cy="3077369"/>
          </a:xfrm>
          <a:prstGeom prst="frame">
            <a:avLst>
              <a:gd name="adj1" fmla="val 1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E7FB5-F270-1E06-7C83-53122B3BFE1D}"/>
              </a:ext>
            </a:extLst>
          </p:cNvPr>
          <p:cNvSpPr txBox="1"/>
          <p:nvPr/>
        </p:nvSpPr>
        <p:spPr>
          <a:xfrm>
            <a:off x="5948778" y="3534268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TEXT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B2F49-8877-C0B6-9DC7-581D8C81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661AE-7FA8-C80B-5E19-49C9508A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Inter"/>
              </a:rPr>
              <a:t>train.csv</a:t>
            </a:r>
            <a:r>
              <a:rPr lang="en-US" altLang="ko-KR" b="0" i="0" dirty="0">
                <a:solidFill>
                  <a:srgbClr val="5F6368"/>
                </a:solidFill>
                <a:effectLst/>
                <a:latin typeface="inherit"/>
              </a:rPr>
              <a:t>(761.25 kB)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Feature annotations for 1000 of the patient notes, 100 for each of ten cases.</a:t>
            </a:r>
            <a:endParaRPr lang="en-US" altLang="ko-KR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55B07A-403A-1F9A-FCD8-A97F7EA947F1}"/>
              </a:ext>
            </a:extLst>
          </p:cNvPr>
          <p:cNvGrpSpPr/>
          <p:nvPr/>
        </p:nvGrpSpPr>
        <p:grpSpPr>
          <a:xfrm>
            <a:off x="1455737" y="2735262"/>
            <a:ext cx="8983663" cy="3757613"/>
            <a:chOff x="1290637" y="2735262"/>
            <a:chExt cx="9610725" cy="41973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F8D973C-141C-CBB7-F3AB-1B016FFE3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6837" y="2735262"/>
              <a:ext cx="9458325" cy="22002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84C3DE0-FB4B-3868-390F-F70A444CA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0637" y="4027488"/>
              <a:ext cx="9610725" cy="2905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1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4E567-81F8-2AAE-0205-91D6B4F5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F63FE-37D4-B8B3-81D2-0BFFE266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Inter"/>
              </a:rPr>
              <a:t>test.csv</a:t>
            </a:r>
            <a:r>
              <a:rPr lang="en-US" altLang="ko-KR" b="0" i="0" dirty="0">
                <a:solidFill>
                  <a:srgbClr val="5F6368"/>
                </a:solidFill>
                <a:effectLst/>
                <a:latin typeface="inherit"/>
              </a:rPr>
              <a:t>(141 B)</a:t>
            </a:r>
          </a:p>
          <a:p>
            <a:pPr lvl="1"/>
            <a:r>
              <a:rPr lang="en-US" altLang="ko-KR" b="0" i="0" dirty="0">
                <a:effectLst/>
                <a:latin typeface="inherit"/>
              </a:rPr>
              <a:t>Example instances selected from the training set.</a:t>
            </a:r>
            <a:r>
              <a:rPr lang="en-US" altLang="ko-KR" dirty="0">
                <a:solidFill>
                  <a:srgbClr val="5F6368"/>
                </a:solidFill>
                <a:latin typeface="inherit"/>
              </a:rPr>
              <a:t>	</a:t>
            </a:r>
            <a:endParaRPr lang="en-US" altLang="ko-KR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64ABB85-021F-9EB4-2770-526C80A54651}"/>
              </a:ext>
            </a:extLst>
          </p:cNvPr>
          <p:cNvGrpSpPr/>
          <p:nvPr/>
        </p:nvGrpSpPr>
        <p:grpSpPr>
          <a:xfrm>
            <a:off x="1562100" y="2889251"/>
            <a:ext cx="9601200" cy="2981324"/>
            <a:chOff x="1435100" y="2825751"/>
            <a:chExt cx="9601200" cy="29813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095D03-82F9-2BCA-D9D2-7A245622B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3550"/>
            <a:stretch/>
          </p:blipFill>
          <p:spPr>
            <a:xfrm>
              <a:off x="1435100" y="2825751"/>
              <a:ext cx="9601200" cy="6032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B53404-A83D-8EB2-4D43-CB097B9760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152"/>
            <a:stretch/>
          </p:blipFill>
          <p:spPr>
            <a:xfrm>
              <a:off x="1435100" y="3429000"/>
              <a:ext cx="9601200" cy="237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37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8BB07-37D9-6044-C9D4-2A617B05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4DA01-1419-8C0D-8D26-B3B210D4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Inter"/>
              </a:rPr>
              <a:t>sample_submission.csv</a:t>
            </a:r>
            <a:r>
              <a:rPr lang="en-US" altLang="ko-KR" b="0" i="0" dirty="0">
                <a:solidFill>
                  <a:srgbClr val="5F6368"/>
                </a:solidFill>
                <a:effectLst/>
                <a:latin typeface="inherit"/>
              </a:rPr>
              <a:t>(93 B)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A sample submission file in the correct format.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7413C2-D901-6CE6-A195-78B81BE6EB96}"/>
              </a:ext>
            </a:extLst>
          </p:cNvPr>
          <p:cNvGrpSpPr/>
          <p:nvPr/>
        </p:nvGrpSpPr>
        <p:grpSpPr>
          <a:xfrm>
            <a:off x="1517650" y="2787650"/>
            <a:ext cx="4578350" cy="3867150"/>
            <a:chOff x="857250" y="1581150"/>
            <a:chExt cx="5238750" cy="4305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D49E483-F72D-3048-4AAE-63B6D32E9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50" y="3429000"/>
              <a:ext cx="5238750" cy="24574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2BC0824-2CD7-6A91-9B66-FF6AFF4E4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25" y="1581150"/>
              <a:ext cx="5105400" cy="1847850"/>
            </a:xfrm>
            <a:prstGeom prst="rect">
              <a:avLst/>
            </a:prstGeom>
          </p:spPr>
        </p:pic>
      </p:grpSp>
      <p:sp>
        <p:nvSpPr>
          <p:cNvPr id="4" name="액자 3">
            <a:extLst>
              <a:ext uri="{FF2B5EF4-FFF2-40B4-BE49-F238E27FC236}">
                <a16:creationId xmlns:a16="http://schemas.microsoft.com/office/drawing/2014/main" id="{90E7AD29-C6E6-3508-C2BA-6CF3A25289F6}"/>
              </a:ext>
            </a:extLst>
          </p:cNvPr>
          <p:cNvSpPr/>
          <p:nvPr/>
        </p:nvSpPr>
        <p:spPr>
          <a:xfrm>
            <a:off x="3695700" y="2787650"/>
            <a:ext cx="2400300" cy="4070350"/>
          </a:xfrm>
          <a:prstGeom prst="frame">
            <a:avLst>
              <a:gd name="adj1" fmla="val 1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524E2-6563-3F0A-ACDB-2D1B96CDF656}"/>
              </a:ext>
            </a:extLst>
          </p:cNvPr>
          <p:cNvSpPr txBox="1"/>
          <p:nvPr/>
        </p:nvSpPr>
        <p:spPr>
          <a:xfrm>
            <a:off x="3448050" y="2582537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TARGET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7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FD044-501B-ED5D-84D0-0432C944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0E9AD-4829-5ACA-538F-DA6CFB02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altLang="ko-KR" b="1" i="0" dirty="0" err="1">
                <a:solidFill>
                  <a:srgbClr val="202124"/>
                </a:solidFill>
                <a:effectLst/>
                <a:latin typeface="zeitung"/>
              </a:rPr>
              <a:t>Pytorch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 Bert baseline NBME</a:t>
            </a:r>
          </a:p>
          <a:p>
            <a:pPr lvl="1" fontAlgn="base"/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  <a:hlinkClick r:id="rId2"/>
              </a:rPr>
              <a:t>https://www.kaggle.com/code/iamsdt/pytorch-bert-baseline-nbme</a:t>
            </a:r>
            <a:endParaRPr lang="en-US" altLang="ko-KR" b="1" i="0" dirty="0">
              <a:solidFill>
                <a:srgbClr val="202124"/>
              </a:solidFill>
              <a:effectLst/>
              <a:latin typeface="zeitung"/>
            </a:endParaRPr>
          </a:p>
          <a:p>
            <a:pPr lvl="1" fontAlgn="base"/>
            <a:r>
              <a:rPr lang="en-US" altLang="ko-KR" b="1" dirty="0">
                <a:solidFill>
                  <a:srgbClr val="202124"/>
                </a:solidFill>
                <a:latin typeface="zeitung"/>
                <a:hlinkClick r:id="rId3"/>
              </a:rPr>
              <a:t>https://github.com/jaekyoungkim/-NBME-Score-clinical-patient-notes</a:t>
            </a:r>
            <a:endParaRPr lang="en-US" altLang="ko-KR" b="1" dirty="0">
              <a:solidFill>
                <a:srgbClr val="202124"/>
              </a:solidFill>
              <a:latin typeface="zeitung"/>
            </a:endParaRPr>
          </a:p>
          <a:p>
            <a:pPr algn="l" fontAlgn="base"/>
            <a:endParaRPr lang="en-US" altLang="ko-KR" b="1" i="0" dirty="0">
              <a:solidFill>
                <a:srgbClr val="202124"/>
              </a:solidFill>
              <a:effectLst/>
              <a:latin typeface="zeitung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F6E423-9BBD-67F4-47AC-448C5E8AE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748" y="3132593"/>
            <a:ext cx="2969488" cy="35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0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503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inherit</vt:lpstr>
      <vt:lpstr>Inter</vt:lpstr>
      <vt:lpstr>zeitung</vt:lpstr>
      <vt:lpstr>맑은 고딕</vt:lpstr>
      <vt:lpstr>Arial</vt:lpstr>
      <vt:lpstr>Office 테마</vt:lpstr>
      <vt:lpstr>Project Proposal</vt:lpstr>
      <vt:lpstr>Project description</vt:lpstr>
      <vt:lpstr>Dataset description</vt:lpstr>
      <vt:lpstr>Training data</vt:lpstr>
      <vt:lpstr>Training data</vt:lpstr>
      <vt:lpstr>Training data</vt:lpstr>
      <vt:lpstr>Test data</vt:lpstr>
      <vt:lpstr>Test data</vt:lpstr>
      <vt:lpstr>Baseline model</vt:lpstr>
      <vt:lpstr>Result of baseline model</vt:lpstr>
      <vt:lpstr>Result of baseline model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Seungyong Choi</dc:creator>
  <cp:lastModifiedBy>Seungyong Choi</cp:lastModifiedBy>
  <cp:revision>5</cp:revision>
  <dcterms:created xsi:type="dcterms:W3CDTF">2022-10-01T04:47:55Z</dcterms:created>
  <dcterms:modified xsi:type="dcterms:W3CDTF">2022-10-02T14:48:50Z</dcterms:modified>
</cp:coreProperties>
</file>