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1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E874C36-AFB6-4F75-933E-6F153523B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4884C0AE-4971-4368-A08C-42496EF45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7336EA4-F3F8-4EB1-8231-4D663B7D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47BD-E159-41B1-87D7-AD5FF4CB8465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484ABF5-63A0-471B-B53C-589DC7C2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D5B6264-3330-4A13-BEA6-F6A72439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6F6-21F1-498A-B347-907480DD8B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9775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B9B9FB2-7B64-4338-9286-80EB469E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DEA15223-D800-4EAB-A959-AE690D581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7D3BB38-E5ED-4FC2-924E-E30B0EE0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47BD-E159-41B1-87D7-AD5FF4CB8465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2267DB-59D9-4BE8-9E5E-6DB0DCC7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E90BB0-30F9-46E3-BB14-ADC86BB8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6F6-21F1-498A-B347-907480DD8B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9304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CB2931-4598-4832-A597-299CCC352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B4DF1A9-3540-41B1-84F9-E3340B17C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0A0420B-C87A-4985-A37C-86CF3F10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47BD-E159-41B1-87D7-AD5FF4CB8465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2413CFD-F648-49BC-9565-20707A08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B09925A-E3B3-4463-91FF-833C9935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6F6-21F1-498A-B347-907480DD8B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3556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34A5C00-260E-43A6-8BE2-1CB60196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6BA22F-006F-47A7-9FF4-EF3E32758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BE8EA72-61BA-4841-BB4D-4C7DDC48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47BD-E159-41B1-87D7-AD5FF4CB8465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98ED120-2AD9-4036-8796-BF1B6484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E27AA28-1DDC-471F-969C-5ABAAF82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6F6-21F1-498A-B347-907480DD8B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3623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27BF22-0A26-4BBE-850D-E18F9F43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54BC651-E8D3-4A26-A266-4863483CC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6638028-17A7-4593-BF25-9DEFCC81B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47BD-E159-41B1-87D7-AD5FF4CB8465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27692C3-A965-45C8-BC59-9A15E456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3022FB6-79DA-4734-BF40-B1275751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6F6-21F1-498A-B347-907480DD8B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476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69CE57D-53DF-421C-8802-93C30C5F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9A5723A-98A7-43F2-9C47-84DEC5848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EED66CE-2008-488F-B7FF-3700B36CB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39B508C-E764-4B1B-A476-2D9ED54F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47BD-E159-41B1-87D7-AD5FF4CB8465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1C04826-82E3-4D45-BE8B-EA9D9EEA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3D225DD-2B7D-44EB-9292-C010FAA9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6F6-21F1-498A-B347-907480DD8B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9419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59DCA55-84E2-4FAC-9548-8D2A1E4A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37805B9-A347-4246-9655-07B31D3B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9D6CB63-5010-40BA-A775-B52082DD2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8557B73C-DFD6-4471-924A-BD7071147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9C7F579-0D36-40B3-B900-EA71B033C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49893657-E945-40E4-A99D-4D4AB4B7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47BD-E159-41B1-87D7-AD5FF4CB8465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B56542A-3256-4D48-B30D-FF271236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14F735CC-DC49-45AB-92A9-DEED7333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6F6-21F1-498A-B347-907480DD8B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2987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D279B-C9EA-4FE0-9438-9EE97EED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8C9D96C3-CFF6-4CC9-80A3-CC6FC66B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47BD-E159-41B1-87D7-AD5FF4CB8465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213FD5A-1AC0-4C4E-87B4-8E2C720A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ACBF2B2-3D9D-49A2-B520-B5DA46C1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6F6-21F1-498A-B347-907480DD8B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7270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C412A2A9-853C-4AF6-84F2-63C0D9B9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47BD-E159-41B1-87D7-AD5FF4CB8465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B1ACC5-BC68-4821-AAC3-AA6D43F0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F80EAB5-F3EF-42C2-8F51-0B3FC2AE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6F6-21F1-498A-B347-907480DD8B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1031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3D03AC-EA93-4D08-AD10-3B0F00DF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74A1CDB-E5E6-4849-87FE-C672C8263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B074EEA-8313-4A49-BEBB-5F5D6BBE6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5EB362A-E3AE-4B42-B5F0-F2EC307B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47BD-E159-41B1-87D7-AD5FF4CB8465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3980B9B-2644-4AAA-A67B-A9B12247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885E34B-2CCE-4120-8629-1B915836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6F6-21F1-498A-B347-907480DD8B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1932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DD7DDF-1A11-455C-A0B0-299CD231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240D4300-50E5-4649-83EF-4F036F64B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E9240EF-1597-479F-BE72-61D522B1B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6B328BA-B038-4617-AD14-0216638F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47BD-E159-41B1-87D7-AD5FF4CB8465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88D8E21-BA2F-430D-BBC9-E8A0BD3D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3118024-5CBD-4D23-998B-03CFD90E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6F6-21F1-498A-B347-907480DD8B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1944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41294099-D07D-482A-A32F-4C23DA8C5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37A85DE-D1A7-4756-A5F7-24FC7EC76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F7E8EC2-9045-43C7-BA4A-620FBE020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647BD-E159-41B1-87D7-AD5FF4CB8465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3632B4F-DDD9-4E1F-9694-34876A33E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8D38483-7BFF-4568-89C9-E98416615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B46F6-21F1-498A-B347-907480DD8B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5918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29648C1-CC4A-41E7-9953-2F9A71F2D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단원 검색 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B35CD26-F18E-475D-8419-CA2B95F22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010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13777E-5F21-4214-A14E-757BA3AF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FD0CB74-269E-4E01-AB84-321F240BC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 복잡도 </a:t>
            </a:r>
            <a:r>
              <a:rPr lang="en-US" altLang="ko-KR" dirty="0"/>
              <a:t>: </a:t>
            </a:r>
            <a:r>
              <a:rPr lang="ko-KR" altLang="en-US" dirty="0"/>
              <a:t>실행하는데 필요한 시간을 평가</a:t>
            </a:r>
            <a:endParaRPr lang="en-US" altLang="ko-KR" dirty="0"/>
          </a:p>
          <a:p>
            <a:r>
              <a:rPr lang="ko-KR" altLang="en-US" dirty="0"/>
              <a:t>공간 복잡도 </a:t>
            </a:r>
            <a:r>
              <a:rPr lang="en-US" altLang="ko-KR" dirty="0"/>
              <a:t>: </a:t>
            </a:r>
            <a:r>
              <a:rPr lang="ko-KR" altLang="en-US" dirty="0"/>
              <a:t>메모리</a:t>
            </a:r>
            <a:r>
              <a:rPr lang="en-US" altLang="ko-KR" dirty="0"/>
              <a:t>(</a:t>
            </a:r>
            <a:r>
              <a:rPr lang="ko-KR" altLang="en-US" dirty="0"/>
              <a:t>기억공간</a:t>
            </a:r>
            <a:r>
              <a:rPr lang="en-US" altLang="ko-KR" dirty="0"/>
              <a:t>)</a:t>
            </a:r>
            <a:r>
              <a:rPr lang="ko-KR" altLang="en-US" dirty="0"/>
              <a:t>와 파일공간이 얼마나 필요한지평가</a:t>
            </a:r>
            <a:endParaRPr lang="en-US" altLang="ko-KR" dirty="0"/>
          </a:p>
          <a:p>
            <a:r>
              <a:rPr lang="ko-KR" altLang="en-US" dirty="0"/>
              <a:t>두 복잡도의 균형이 필요함</a:t>
            </a:r>
            <a:endParaRPr lang="en-US" altLang="ko-KR" dirty="0"/>
          </a:p>
          <a:p>
            <a:r>
              <a:rPr lang="ko-KR" altLang="en-US" dirty="0"/>
              <a:t>전체 복잡도는 차원이 가장 높은 복잡도를 선택하는 것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6428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CB01E50-44B1-4C39-95CA-0BB36C02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03-4 </a:t>
            </a:r>
            <a:r>
              <a:rPr lang="ko-KR" altLang="en-US" dirty="0" err="1">
                <a:solidFill>
                  <a:srgbClr val="FF0000"/>
                </a:solidFill>
              </a:rPr>
              <a:t>해시법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6207224-5859-4D14-9152-90FE6E823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045"/>
            <a:ext cx="10515600" cy="4351338"/>
          </a:xfrm>
        </p:spPr>
        <p:txBody>
          <a:bodyPr/>
          <a:lstStyle/>
          <a:p>
            <a:r>
              <a:rPr lang="ko-KR" altLang="en-US" dirty="0"/>
              <a:t>정렬된 배열에서 원소 추가하기</a:t>
            </a:r>
            <a:endParaRPr lang="en-US" altLang="ko-KR" dirty="0"/>
          </a:p>
          <a:p>
            <a:r>
              <a:rPr lang="ko-KR" altLang="en-US" dirty="0"/>
              <a:t>데이터를 저장할 위치</a:t>
            </a:r>
            <a:r>
              <a:rPr lang="en-US" altLang="ko-KR" dirty="0"/>
              <a:t>=</a:t>
            </a:r>
            <a:r>
              <a:rPr lang="ko-KR" altLang="en-US" dirty="0"/>
              <a:t>인덱스를 간단한 연산으로 구하는 것</a:t>
            </a:r>
            <a:endParaRPr lang="en-US" altLang="ko-KR" dirty="0"/>
          </a:p>
          <a:p>
            <a:r>
              <a:rPr lang="ko-KR" altLang="en-US" dirty="0"/>
              <a:t>원소의 검색 뿐만 아니라 추가 삭제도 효율적으로 수행</a:t>
            </a:r>
            <a:endParaRPr lang="en-US" altLang="ko-KR" dirty="0"/>
          </a:p>
          <a:p>
            <a:r>
              <a:rPr lang="ko-KR" altLang="en-US" dirty="0" err="1"/>
              <a:t>해시값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데이터에 </a:t>
            </a:r>
            <a:r>
              <a:rPr lang="ko-KR" altLang="en-US" dirty="0" err="1"/>
              <a:t>접근할때</a:t>
            </a:r>
            <a:r>
              <a:rPr lang="ko-KR" altLang="en-US" dirty="0"/>
              <a:t> 기준이 됨</a:t>
            </a:r>
            <a:endParaRPr lang="en-US" altLang="ko-KR" dirty="0"/>
          </a:p>
          <a:p>
            <a:r>
              <a:rPr lang="ko-KR" altLang="en-US" dirty="0"/>
              <a:t>원소의 추가 삭제시에 복잡도가 증가하는 </a:t>
            </a:r>
            <a:r>
              <a:rPr lang="ko-KR" altLang="en-US" dirty="0" err="1"/>
              <a:t>패널티</a:t>
            </a:r>
            <a:r>
              <a:rPr lang="ko-KR" altLang="en-US" dirty="0"/>
              <a:t> 존재</a:t>
            </a:r>
            <a:endParaRPr lang="en-US" altLang="ko-KR" dirty="0"/>
          </a:p>
          <a:p>
            <a:r>
              <a:rPr lang="ko-KR" altLang="en-US" dirty="0"/>
              <a:t>해시함수 </a:t>
            </a:r>
            <a:r>
              <a:rPr lang="en-US" altLang="ko-KR" dirty="0"/>
              <a:t>: </a:t>
            </a:r>
            <a:r>
              <a:rPr lang="ko-KR" altLang="en-US" dirty="0"/>
              <a:t>키를 </a:t>
            </a:r>
            <a:r>
              <a:rPr lang="ko-KR" altLang="en-US" dirty="0" err="1"/>
              <a:t>해시값으로</a:t>
            </a:r>
            <a:r>
              <a:rPr lang="ko-KR" altLang="en-US" dirty="0"/>
              <a:t> 변환하는 과정</a:t>
            </a:r>
            <a:endParaRPr lang="en-US" altLang="ko-KR" dirty="0"/>
          </a:p>
          <a:p>
            <a:r>
              <a:rPr lang="ko-KR" altLang="en-US" dirty="0"/>
              <a:t>버킷 </a:t>
            </a:r>
            <a:r>
              <a:rPr lang="en-US" altLang="ko-KR" dirty="0"/>
              <a:t>: </a:t>
            </a:r>
            <a:r>
              <a:rPr lang="ko-KR" altLang="en-US" dirty="0"/>
              <a:t>해시테이블에서 만들어진 원소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B5CFBFBC-48C8-4806-B33A-9EC6654BC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6" t="735" r="2674" b="5428"/>
          <a:stretch/>
        </p:blipFill>
        <p:spPr>
          <a:xfrm>
            <a:off x="7125477" y="4598764"/>
            <a:ext cx="5029200" cy="19594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553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C84DA4-6C9B-4667-BE11-2018568A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해시충돌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03EA70A-8FBB-4087-935E-EC204D4F0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충돌 </a:t>
            </a:r>
            <a:r>
              <a:rPr lang="en-US" altLang="ko-KR" dirty="0"/>
              <a:t>: </a:t>
            </a:r>
            <a:r>
              <a:rPr lang="ko-KR" altLang="en-US" dirty="0"/>
              <a:t>저장할 버킷이 중복되는 현상</a:t>
            </a:r>
            <a:endParaRPr lang="en-US" altLang="ko-KR" dirty="0"/>
          </a:p>
          <a:p>
            <a:r>
              <a:rPr lang="ko-KR" altLang="en-US" dirty="0"/>
              <a:t>해시충돌이 일어나는 경우 </a:t>
            </a:r>
            <a:r>
              <a:rPr lang="en-US" altLang="ko-KR" dirty="0"/>
              <a:t>2</a:t>
            </a:r>
            <a:r>
              <a:rPr lang="ko-KR" altLang="en-US" dirty="0"/>
              <a:t>가지 방법으로 대처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 err="1"/>
              <a:t>체인법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해시값이</a:t>
            </a:r>
            <a:r>
              <a:rPr lang="ko-KR" altLang="en-US" dirty="0"/>
              <a:t> 같은 원소를 연결리스트로 관리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오픈주소법 </a:t>
            </a:r>
            <a:r>
              <a:rPr lang="en-US" altLang="ko-KR" dirty="0"/>
              <a:t>: </a:t>
            </a:r>
            <a:r>
              <a:rPr lang="ko-KR" altLang="en-US" dirty="0"/>
              <a:t>빈 버킷을 </a:t>
            </a:r>
            <a:r>
              <a:rPr lang="ko-KR" altLang="en-US" dirty="0" err="1"/>
              <a:t>찾을때까지</a:t>
            </a:r>
            <a:r>
              <a:rPr lang="ko-KR" altLang="en-US" dirty="0"/>
              <a:t> 해시를 반복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2CC0C268-6EFF-4B82-8AE3-CDC5DAD50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29600"/>
            <a:ext cx="6608236" cy="2428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4257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A156A37-BD1F-462A-9DA7-EBBE35B0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체인법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62ED1FF-2EDE-44BE-9BF3-CFE52145A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해시값이</a:t>
            </a:r>
            <a:r>
              <a:rPr lang="ko-KR" altLang="en-US" dirty="0"/>
              <a:t> 같은 데이터를 체인 모양의 연결리스트로 연결하는 방법</a:t>
            </a:r>
            <a:r>
              <a:rPr lang="en-US" altLang="ko-KR" dirty="0"/>
              <a:t>, </a:t>
            </a:r>
            <a:r>
              <a:rPr lang="ko-KR" altLang="en-US" dirty="0"/>
              <a:t>오픈 </a:t>
            </a:r>
            <a:r>
              <a:rPr lang="ko-KR" altLang="en-US" dirty="0" err="1"/>
              <a:t>해시법이라고도</a:t>
            </a:r>
            <a:r>
              <a:rPr lang="ko-KR" altLang="en-US" dirty="0"/>
              <a:t> 함</a:t>
            </a:r>
            <a:endParaRPr lang="en-US" altLang="ko-KR" dirty="0"/>
          </a:p>
          <a:p>
            <a:r>
              <a:rPr lang="ko-KR" altLang="en-US" dirty="0"/>
              <a:t>데이터가 하나도 없는 버킷의 값을 </a:t>
            </a:r>
            <a:r>
              <a:rPr lang="en-US" altLang="ko-KR" dirty="0"/>
              <a:t>None</a:t>
            </a:r>
            <a:r>
              <a:rPr lang="ko-KR" altLang="en-US" dirty="0"/>
              <a:t>이라고 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85B6877-83EF-4688-AF23-CBD2E0360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69" y="3389102"/>
            <a:ext cx="7263153" cy="29227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65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21A2C3-3B79-4F63-BF86-9D369757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 </a:t>
            </a:r>
            <a:r>
              <a:rPr lang="ko-KR" altLang="en-US" dirty="0"/>
              <a:t>클래스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0724519-8876-4182-B3D6-6AC4326AC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489"/>
            <a:ext cx="10515600" cy="4351338"/>
          </a:xfrm>
        </p:spPr>
        <p:txBody>
          <a:bodyPr/>
          <a:lstStyle/>
          <a:p>
            <a:r>
              <a:rPr lang="en-US" altLang="ko-KR" dirty="0"/>
              <a:t>Node</a:t>
            </a:r>
            <a:r>
              <a:rPr lang="ko-KR" altLang="en-US" dirty="0"/>
              <a:t>클래스는 개별 버킷을 나타낸다</a:t>
            </a:r>
            <a:endParaRPr lang="en-US" altLang="ko-KR" dirty="0"/>
          </a:p>
          <a:p>
            <a:r>
              <a:rPr lang="ko-KR" altLang="en-US" dirty="0"/>
              <a:t>다음같이 </a:t>
            </a:r>
            <a:r>
              <a:rPr lang="en-US" altLang="ko-KR" dirty="0"/>
              <a:t>3</a:t>
            </a:r>
            <a:r>
              <a:rPr lang="ko-KR" altLang="en-US" dirty="0"/>
              <a:t>개의 필드가 존재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key : </a:t>
            </a:r>
            <a:r>
              <a:rPr lang="ko-KR" altLang="en-US" dirty="0"/>
              <a:t>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value : </a:t>
            </a:r>
            <a:r>
              <a:rPr lang="ko-KR" altLang="en-US" dirty="0"/>
              <a:t>값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next : </a:t>
            </a:r>
            <a:r>
              <a:rPr lang="ko-KR" altLang="en-US" dirty="0"/>
              <a:t>뒤쪽 노드를 참조</a:t>
            </a:r>
            <a:r>
              <a:rPr lang="en-US" altLang="ko-KR" dirty="0"/>
              <a:t>(Node</a:t>
            </a:r>
            <a:r>
              <a:rPr lang="ko-KR" altLang="en-US" dirty="0"/>
              <a:t>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Node</a:t>
            </a:r>
            <a:r>
              <a:rPr lang="ko-KR" altLang="en-US" dirty="0"/>
              <a:t>클래스는 키와 값이 짝을 이루는 구조</a:t>
            </a:r>
            <a:endParaRPr lang="en-US" altLang="ko-KR" dirty="0"/>
          </a:p>
          <a:p>
            <a:r>
              <a:rPr lang="ko-KR" altLang="en-US" dirty="0"/>
              <a:t>키에 </a:t>
            </a:r>
            <a:r>
              <a:rPr lang="ko-KR" altLang="en-US" dirty="0" err="1"/>
              <a:t>해시값을</a:t>
            </a:r>
            <a:r>
              <a:rPr lang="ko-KR" altLang="en-US" dirty="0"/>
              <a:t> 적용하여 </a:t>
            </a:r>
            <a:r>
              <a:rPr lang="ko-KR" altLang="en-US" dirty="0" err="1"/>
              <a:t>해시값을</a:t>
            </a:r>
            <a:r>
              <a:rPr lang="ko-KR" altLang="en-US" dirty="0"/>
              <a:t> 구함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11A2156-182C-4DD7-A954-3ED9619DC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38"/>
          <a:stretch/>
        </p:blipFill>
        <p:spPr>
          <a:xfrm>
            <a:off x="471487" y="5355771"/>
            <a:ext cx="11249025" cy="15022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4887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2D7E68-7689-43C2-8426-586306F9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Chained Hash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A9BE875-C8D8-4D99-A324-8482B4385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Chained hash </a:t>
            </a:r>
            <a:r>
              <a:rPr lang="ko-KR" altLang="en-US" dirty="0"/>
              <a:t>해시 클래스는 필드 </a:t>
            </a:r>
            <a:r>
              <a:rPr lang="en-US" altLang="ko-KR" dirty="0"/>
              <a:t>2</a:t>
            </a:r>
            <a:r>
              <a:rPr lang="ko-KR" altLang="en-US" dirty="0"/>
              <a:t>개로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capacity : </a:t>
            </a:r>
            <a:r>
              <a:rPr lang="ko-KR" altLang="en-US" dirty="0" smtClean="0"/>
              <a:t>해시테이블의 크기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- table : </a:t>
            </a:r>
            <a:r>
              <a:rPr lang="ko-KR" altLang="en-US" dirty="0"/>
              <a:t>해시테이블을 저장하는 </a:t>
            </a:r>
            <a:r>
              <a:rPr lang="en-US" altLang="ko-KR" dirty="0"/>
              <a:t>list</a:t>
            </a:r>
            <a:r>
              <a:rPr lang="ko-KR" altLang="en-US" dirty="0"/>
              <a:t>형 배열</a:t>
            </a:r>
            <a:endParaRPr lang="en-US" altLang="ko-KR" dirty="0"/>
          </a:p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빈 해시테이블을 생성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원소수가 </a:t>
            </a:r>
            <a:r>
              <a:rPr lang="en-US" altLang="ko-KR" dirty="0"/>
              <a:t>capacity</a:t>
            </a:r>
            <a:r>
              <a:rPr lang="ko-KR" altLang="en-US" dirty="0"/>
              <a:t>인 </a:t>
            </a:r>
            <a:r>
              <a:rPr lang="en-US" altLang="ko-KR" dirty="0"/>
              <a:t>list</a:t>
            </a:r>
            <a:r>
              <a:rPr lang="ko-KR" altLang="en-US" dirty="0"/>
              <a:t>형 배열 </a:t>
            </a:r>
            <a:r>
              <a:rPr lang="en-US" altLang="ko-KR" dirty="0"/>
              <a:t>table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모든 원소는 </a:t>
            </a:r>
            <a:r>
              <a:rPr lang="en-US" altLang="ko-KR" dirty="0" smtClean="0"/>
              <a:t>None</a:t>
            </a:r>
          </a:p>
          <a:p>
            <a:pPr marL="0" indent="0"/>
            <a:r>
              <a:rPr lang="en-US" altLang="ko-KR" dirty="0" smtClean="0"/>
              <a:t> </a:t>
            </a:r>
            <a:r>
              <a:rPr lang="en-US" altLang="ko-KR" dirty="0" err="1" smtClean="0"/>
              <a:t>hash_value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해시함수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인수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에 해당하는 해시값을 구해줌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7496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B21082D-FF1A-420F-B89D-5771186C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해시와 해시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CA66725-B40C-4CB1-9DC7-B903F753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KEY</a:t>
            </a:r>
            <a:r>
              <a:rPr lang="ko-KR" altLang="en-US" dirty="0"/>
              <a:t>가 </a:t>
            </a:r>
            <a:r>
              <a:rPr lang="en-US" altLang="ko-KR" dirty="0"/>
              <a:t>INT</a:t>
            </a:r>
            <a:r>
              <a:rPr lang="ko-KR" altLang="en-US" dirty="0"/>
              <a:t>인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KEY</a:t>
            </a:r>
            <a:r>
              <a:rPr lang="ko-KR" altLang="en-US" dirty="0"/>
              <a:t>를 해시의 크기 </a:t>
            </a:r>
            <a:r>
              <a:rPr lang="en-US" altLang="ko-KR" dirty="0"/>
              <a:t>capacity</a:t>
            </a:r>
            <a:r>
              <a:rPr lang="ko-KR" altLang="en-US" dirty="0"/>
              <a:t>로 나눈 나머지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KEY</a:t>
            </a:r>
            <a:r>
              <a:rPr lang="ko-KR" altLang="en-US" dirty="0"/>
              <a:t>가 </a:t>
            </a:r>
            <a:r>
              <a:rPr lang="en-US" altLang="ko-KR" dirty="0"/>
              <a:t>INT</a:t>
            </a:r>
            <a:r>
              <a:rPr lang="ko-KR" altLang="en-US" dirty="0"/>
              <a:t>형이 </a:t>
            </a:r>
            <a:r>
              <a:rPr lang="ko-KR" altLang="en-US" dirty="0" err="1"/>
              <a:t>아닌경우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표준 라이브러리로 형 변환을 해야 </a:t>
            </a:r>
            <a:r>
              <a:rPr lang="ko-KR" altLang="en-US" dirty="0" err="1"/>
              <a:t>해시값을</a:t>
            </a:r>
            <a:r>
              <a:rPr lang="ko-KR" altLang="en-US" dirty="0"/>
              <a:t> 얻을 수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ex) sha256</a:t>
            </a:r>
            <a:r>
              <a:rPr lang="ko-KR" altLang="en-US" dirty="0"/>
              <a:t>알고리즘</a:t>
            </a:r>
            <a:r>
              <a:rPr lang="en-US" altLang="ko-KR" dirty="0"/>
              <a:t>, encode()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en-US" altLang="ko-KR" dirty="0" err="1"/>
              <a:t>hexdigest</a:t>
            </a:r>
            <a:r>
              <a:rPr lang="en-US" altLang="ko-KR" dirty="0"/>
              <a:t>()</a:t>
            </a:r>
            <a:r>
              <a:rPr lang="ko-KR" altLang="en-US" dirty="0"/>
              <a:t>함수</a:t>
            </a:r>
            <a:r>
              <a:rPr lang="en-US" altLang="ko-KR" dirty="0"/>
              <a:t>, int()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="" xmlns:p14="http://schemas.microsoft.com/office/powerpoint/2010/main" val="18353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9DB0E8-D818-452C-B363-D3545602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오픈주소법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32EF1CA-681B-419D-8F78-C852104A3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재해시를 수행하여 빈 버킷을 찾는 방법</a:t>
            </a:r>
            <a:endParaRPr lang="en-US" altLang="ko-KR" dirty="0"/>
          </a:p>
          <a:p>
            <a:r>
              <a:rPr lang="ko-KR" altLang="en-US" dirty="0"/>
              <a:t>닫힌 </a:t>
            </a:r>
            <a:r>
              <a:rPr lang="ko-KR" altLang="en-US" dirty="0" err="1"/>
              <a:t>해시법이라고도</a:t>
            </a:r>
            <a:r>
              <a:rPr lang="ko-KR" altLang="en-US" dirty="0"/>
              <a:t> 함</a:t>
            </a:r>
            <a:endParaRPr lang="en-US" altLang="ko-KR" dirty="0"/>
          </a:p>
          <a:p>
            <a:r>
              <a:rPr lang="ko-KR" altLang="en-US" dirty="0" err="1">
                <a:solidFill>
                  <a:srgbClr val="FF0000"/>
                </a:solidFill>
              </a:rPr>
              <a:t>빈버킷이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나올때</a:t>
            </a:r>
            <a:r>
              <a:rPr lang="ko-KR" altLang="en-US" dirty="0" err="1" smtClean="0"/>
              <a:t>까지</a:t>
            </a:r>
            <a:r>
              <a:rPr lang="ko-KR" altLang="en-US" dirty="0" smtClean="0"/>
              <a:t> </a:t>
            </a:r>
            <a:r>
              <a:rPr lang="ko-KR" altLang="en-US" dirty="0"/>
              <a:t>재해시를 반복하므로 선형 </a:t>
            </a:r>
            <a:r>
              <a:rPr lang="ko-KR" altLang="en-US" dirty="0" err="1"/>
              <a:t>탐사법</a:t>
            </a:r>
            <a:endParaRPr lang="en-US" altLang="ko-KR" dirty="0"/>
          </a:p>
          <a:p>
            <a:r>
              <a:rPr lang="en-US" altLang="ko-KR" dirty="0" err="1"/>
              <a:t>Refresh_vlue</a:t>
            </a:r>
            <a:r>
              <a:rPr lang="en-US" altLang="ko-KR" dirty="0"/>
              <a:t>()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 err="1"/>
              <a:t>재해시값을</a:t>
            </a:r>
            <a:r>
              <a:rPr lang="ko-KR" altLang="en-US" dirty="0"/>
              <a:t> </a:t>
            </a:r>
            <a:r>
              <a:rPr lang="ko-KR" altLang="en-US" dirty="0" err="1"/>
              <a:t>구해줌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Cf) </a:t>
            </a:r>
            <a:r>
              <a:rPr lang="ko-KR" altLang="en-US" dirty="0" err="1"/>
              <a:t>빈버킷에</a:t>
            </a:r>
            <a:r>
              <a:rPr lang="ko-KR" altLang="en-US" dirty="0"/>
              <a:t> 부여되는 속성들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- </a:t>
            </a:r>
            <a:r>
              <a:rPr lang="ko-KR" altLang="en-US" dirty="0"/>
              <a:t>데이터가 </a:t>
            </a:r>
            <a:r>
              <a:rPr lang="ko-KR" altLang="en-US" dirty="0" err="1"/>
              <a:t>저장되어있음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/>
              <a:t>), </a:t>
            </a:r>
            <a:r>
              <a:rPr lang="en-US" altLang="ko-KR" smtClean="0"/>
              <a:t>OCCUPIED : </a:t>
            </a:r>
            <a:r>
              <a:rPr lang="ko-KR" altLang="en-US" smtClean="0"/>
              <a:t>데이터 존재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 err="1"/>
              <a:t>비어있음</a:t>
            </a:r>
            <a:r>
              <a:rPr lang="en-US" altLang="ko-KR" dirty="0"/>
              <a:t>(-), </a:t>
            </a:r>
            <a:r>
              <a:rPr lang="en-US" altLang="ko-KR" dirty="0" smtClean="0"/>
              <a:t>EMPTY : </a:t>
            </a:r>
            <a:r>
              <a:rPr lang="ko-KR" altLang="en-US" dirty="0" smtClean="0"/>
              <a:t>데이터는 존재 </a:t>
            </a:r>
            <a:r>
              <a:rPr lang="ko-KR" altLang="en-US" dirty="0" err="1" smtClean="0"/>
              <a:t>안함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삭제완료</a:t>
            </a:r>
            <a:r>
              <a:rPr lang="en-US" altLang="ko-KR" dirty="0"/>
              <a:t>(</a:t>
            </a:r>
            <a:r>
              <a:rPr lang="ko-KR" altLang="en-US" dirty="0"/>
              <a:t>★</a:t>
            </a:r>
            <a:r>
              <a:rPr lang="en-US" altLang="ko-KR" dirty="0"/>
              <a:t>), </a:t>
            </a:r>
            <a:r>
              <a:rPr lang="en-US" altLang="ko-KR" dirty="0" smtClean="0"/>
              <a:t>DELETED : </a:t>
            </a:r>
            <a:r>
              <a:rPr lang="ko-KR" altLang="en-US" dirty="0" smtClean="0"/>
              <a:t>데이터는 다른 </a:t>
            </a:r>
            <a:r>
              <a:rPr lang="ko-KR" altLang="en-US" dirty="0" err="1" smtClean="0"/>
              <a:t>버킷에</a:t>
            </a:r>
            <a:r>
              <a:rPr lang="ko-KR" altLang="en-US" dirty="0" smtClean="0"/>
              <a:t> 저장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71966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8553EA6-9EF4-410E-9B66-2F7906CC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해시법</a:t>
            </a:r>
            <a:r>
              <a:rPr lang="ko-KR" altLang="en-US" dirty="0" smtClean="0"/>
              <a:t> 관련 함수들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2E48BAA-F80B-4B28-8F62-F7603325A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키로 </a:t>
            </a:r>
            <a:r>
              <a:rPr lang="ko-KR" altLang="en-US" dirty="0"/>
              <a:t>원소를 검색하는 </a:t>
            </a:r>
            <a:r>
              <a:rPr lang="en-US" altLang="ko-KR" dirty="0"/>
              <a:t>search()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- key</a:t>
            </a:r>
            <a:r>
              <a:rPr lang="ko-KR" altLang="en-US" dirty="0" smtClean="0"/>
              <a:t>인 원소를 검색</a:t>
            </a:r>
            <a:endParaRPr lang="en-US" altLang="ko-KR" dirty="0"/>
          </a:p>
          <a:p>
            <a:r>
              <a:rPr lang="ko-KR" altLang="en-US" dirty="0"/>
              <a:t>원소를 추가하는 </a:t>
            </a:r>
            <a:r>
              <a:rPr lang="en-US" altLang="ko-KR" dirty="0"/>
              <a:t>add()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키가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이고 값이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인 원소를 추가</a:t>
            </a:r>
            <a:endParaRPr lang="en-US" altLang="ko-KR" dirty="0"/>
          </a:p>
          <a:p>
            <a:r>
              <a:rPr lang="ko-KR" altLang="en-US" dirty="0"/>
              <a:t>원소를 삭제하는 </a:t>
            </a:r>
            <a:r>
              <a:rPr lang="en-US" altLang="ko-KR" dirty="0"/>
              <a:t>remove()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키가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인 원소를 삭제</a:t>
            </a:r>
            <a:endParaRPr lang="en-US" altLang="ko-KR" dirty="0"/>
          </a:p>
          <a:p>
            <a:r>
              <a:rPr lang="ko-KR" altLang="en-US" dirty="0"/>
              <a:t>원소를 출력하는 </a:t>
            </a:r>
            <a:r>
              <a:rPr lang="en-US" altLang="ko-KR" dirty="0"/>
              <a:t>dump()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모든 원소를 덤프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해시 테이블 내용을 한꺼번에 출력</a:t>
            </a:r>
            <a:endParaRPr lang="en-US" altLang="ko-KR" dirty="0"/>
          </a:p>
          <a:p>
            <a:r>
              <a:rPr lang="en-US" altLang="ko-KR" dirty="0" err="1" smtClean="0"/>
              <a:t>OpenHash</a:t>
            </a:r>
            <a:r>
              <a:rPr lang="en-US" altLang="ko-KR" dirty="0" smtClean="0"/>
              <a:t>(n)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테이블의 크기가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인 키가 </a:t>
            </a:r>
            <a:r>
              <a:rPr lang="en-US" altLang="ko-KR" dirty="0" smtClean="0"/>
              <a:t>open</a:t>
            </a:r>
            <a:r>
              <a:rPr lang="ko-KR" altLang="en-US" dirty="0" smtClean="0"/>
              <a:t>해시테이블생성</a:t>
            </a:r>
            <a:endParaRPr lang="en-US" altLang="ko-KR" dirty="0" smtClean="0"/>
          </a:p>
          <a:p>
            <a:r>
              <a:rPr lang="en-US" altLang="ko-KR" dirty="0" err="1" smtClean="0"/>
              <a:t>ChainedHash</a:t>
            </a:r>
            <a:r>
              <a:rPr lang="en-US" altLang="ko-KR" dirty="0" smtClean="0"/>
              <a:t>(n)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테이블 크기가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chained</a:t>
            </a:r>
            <a:r>
              <a:rPr lang="ko-KR" altLang="en-US" dirty="0" smtClean="0"/>
              <a:t>해시테이블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194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11923"/>
          <a:stretch>
            <a:fillRect/>
          </a:stretch>
        </p:blipFill>
        <p:spPr bwMode="auto">
          <a:xfrm>
            <a:off x="339725" y="226786"/>
            <a:ext cx="7938758" cy="581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D9ADA4-6294-43A0-A4DE-FFCAD5C5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03-1 </a:t>
            </a:r>
            <a:r>
              <a:rPr lang="ko-KR" altLang="en-US" dirty="0">
                <a:solidFill>
                  <a:srgbClr val="FF0000"/>
                </a:solidFill>
              </a:rPr>
              <a:t>검색 알고리즘이란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7AB7523-903A-4AD5-8603-72CC55C26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키</a:t>
            </a:r>
            <a:r>
              <a:rPr lang="en-US" altLang="ko-KR" dirty="0"/>
              <a:t>(key) : </a:t>
            </a:r>
            <a:r>
              <a:rPr lang="ko-KR" altLang="en-US" dirty="0"/>
              <a:t>주목하는 항목 </a:t>
            </a:r>
            <a:r>
              <a:rPr lang="en-US" altLang="ko-KR" dirty="0"/>
              <a:t>ex) </a:t>
            </a:r>
            <a:r>
              <a:rPr lang="ko-KR" altLang="en-US" dirty="0"/>
              <a:t>국적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endParaRPr lang="en-US" altLang="ko-KR" dirty="0"/>
          </a:p>
          <a:p>
            <a:r>
              <a:rPr lang="ko-KR" altLang="en-US" dirty="0"/>
              <a:t>대부분의 키는 데이터의 일부 </a:t>
            </a:r>
            <a:endParaRPr lang="en-US" altLang="ko-KR" dirty="0"/>
          </a:p>
          <a:p>
            <a:r>
              <a:rPr lang="ko-KR" altLang="en-US" dirty="0"/>
              <a:t>검색의 종류 </a:t>
            </a:r>
            <a:r>
              <a:rPr lang="en-US" altLang="ko-KR" dirty="0"/>
              <a:t>: </a:t>
            </a:r>
            <a:r>
              <a:rPr lang="ko-KR" altLang="en-US" dirty="0"/>
              <a:t>배열검색</a:t>
            </a:r>
            <a:r>
              <a:rPr lang="en-US" altLang="ko-KR" dirty="0"/>
              <a:t>, </a:t>
            </a:r>
            <a:r>
              <a:rPr lang="ko-KR" altLang="en-US" dirty="0"/>
              <a:t>연결리스트검색</a:t>
            </a:r>
            <a:r>
              <a:rPr lang="en-US" altLang="ko-KR" dirty="0"/>
              <a:t>, </a:t>
            </a:r>
            <a:r>
              <a:rPr lang="ko-KR" altLang="en-US" dirty="0" err="1"/>
              <a:t>이진검색트리검색</a:t>
            </a:r>
            <a:endParaRPr lang="en-US" altLang="ko-KR" dirty="0"/>
          </a:p>
          <a:p>
            <a:r>
              <a:rPr lang="ko-KR" altLang="en-US" dirty="0"/>
              <a:t>배열검색의 종류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(1) </a:t>
            </a:r>
            <a:r>
              <a:rPr lang="ko-KR" altLang="en-US" dirty="0"/>
              <a:t>선형검색 </a:t>
            </a:r>
            <a:r>
              <a:rPr lang="en-US" altLang="ko-KR" dirty="0"/>
              <a:t>: </a:t>
            </a:r>
            <a:r>
              <a:rPr lang="ko-KR" altLang="en-US" dirty="0"/>
              <a:t>무작위로 늘어놓은 데이터 집합에서 검색 수행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(2) </a:t>
            </a:r>
            <a:r>
              <a:rPr lang="ko-KR" altLang="en-US" dirty="0"/>
              <a:t>이진검색 </a:t>
            </a:r>
            <a:r>
              <a:rPr lang="en-US" altLang="ko-KR" dirty="0"/>
              <a:t>: </a:t>
            </a:r>
            <a:r>
              <a:rPr lang="ko-KR" altLang="en-US" dirty="0"/>
              <a:t>일정한 규칙으로 늘어놓은 데이터집합에서 아주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</a:t>
            </a:r>
            <a:r>
              <a:rPr lang="ko-KR" altLang="en-US" dirty="0"/>
              <a:t>빠른 검색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(3) </a:t>
            </a:r>
            <a:r>
              <a:rPr lang="ko-KR" altLang="en-US" dirty="0" err="1"/>
              <a:t>해시법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추가 삭제가 자주 일어나는 데이터 집합에서 아주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</a:t>
            </a:r>
            <a:r>
              <a:rPr lang="ko-KR" altLang="en-US" dirty="0"/>
              <a:t>빠른 검색 </a:t>
            </a:r>
            <a:r>
              <a:rPr lang="en-US" altLang="ko-KR" dirty="0"/>
              <a:t>(</a:t>
            </a:r>
            <a:r>
              <a:rPr lang="ko-KR" altLang="en-US" dirty="0" err="1"/>
              <a:t>해시법</a:t>
            </a:r>
            <a:r>
              <a:rPr lang="en-US" altLang="ko-KR" dirty="0"/>
              <a:t>, </a:t>
            </a:r>
            <a:r>
              <a:rPr lang="ko-KR" altLang="en-US" dirty="0"/>
              <a:t>오픈주소법 등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30042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081EF4B-7B1C-4FCD-B9BC-6B0469C8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03-2 </a:t>
            </a:r>
            <a:r>
              <a:rPr lang="ko-KR" altLang="en-US" dirty="0">
                <a:solidFill>
                  <a:srgbClr val="FF0000"/>
                </a:solidFill>
              </a:rPr>
              <a:t>선형검색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EB4DD58-17EC-43CD-AF40-4B44C892C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04" y="1825625"/>
            <a:ext cx="11153192" cy="4351338"/>
          </a:xfrm>
        </p:spPr>
        <p:txBody>
          <a:bodyPr/>
          <a:lstStyle/>
          <a:p>
            <a:r>
              <a:rPr lang="ko-KR" altLang="en-US" dirty="0"/>
              <a:t>배열에서 가장 기본적인 알고리즘 </a:t>
            </a:r>
            <a:r>
              <a:rPr lang="en-US" altLang="ko-KR" dirty="0"/>
              <a:t>(04</a:t>
            </a:r>
            <a:r>
              <a:rPr lang="ko-KR" altLang="en-US" dirty="0"/>
              <a:t>장에서도 언급예정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직선모양으로 늘어선 배열에서 검색하는 경우 원하는 값을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찾을 때까지 맨 앞부터 스캔하여 순서대로 검색</a:t>
            </a:r>
            <a:endParaRPr lang="en-US" altLang="ko-KR" dirty="0"/>
          </a:p>
          <a:p>
            <a:r>
              <a:rPr lang="ko-KR" altLang="en-US" dirty="0"/>
              <a:t>선형 검색의 종료조건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검색할 것을 찾지 못하고 배열의 </a:t>
            </a:r>
            <a:r>
              <a:rPr lang="ko-KR" altLang="en-US" dirty="0" err="1"/>
              <a:t>맨끝을</a:t>
            </a:r>
            <a:r>
              <a:rPr lang="ko-KR" altLang="en-US" dirty="0"/>
              <a:t> 지나가는 경우</a:t>
            </a:r>
            <a:r>
              <a:rPr lang="en-US" altLang="ko-KR" dirty="0"/>
              <a:t>(n+1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검색할 값과 같은 원소를 찾은 경우</a:t>
            </a:r>
            <a:r>
              <a:rPr lang="en-US" altLang="ko-KR" dirty="0"/>
              <a:t>(n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0692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259DD35-FA55-4AD0-B55D-F0C6610B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</a:t>
            </a:r>
            <a:r>
              <a:rPr lang="en-US" altLang="ko-KR" dirty="0"/>
              <a:t>a</a:t>
            </a:r>
            <a:r>
              <a:rPr lang="ko-KR" altLang="en-US" dirty="0"/>
              <a:t>에서 검색하는 프로그램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11A0B5E-9FF7-45DF-8F9D-D4F6BCFF2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890712"/>
            <a:ext cx="10868025" cy="3076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E05ED44-9833-470E-B554-D475D7D43EDA}"/>
              </a:ext>
            </a:extLst>
          </p:cNvPr>
          <p:cNvSpPr txBox="1"/>
          <p:nvPr/>
        </p:nvSpPr>
        <p:spPr>
          <a:xfrm>
            <a:off x="661987" y="5113176"/>
            <a:ext cx="7325017" cy="98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1159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EDF6863-1527-468F-8260-644113CB4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225"/>
            <a:ext cx="10191750" cy="5051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2EA7849-F42B-4283-8B64-61F0A0A8C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5200650"/>
            <a:ext cx="10439400" cy="16573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6252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A60201-ADB0-41DC-89A7-0EDBB3C4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보초법</a:t>
            </a:r>
            <a:r>
              <a:rPr lang="en-US" altLang="ko-KR" dirty="0"/>
              <a:t>(sentinel method)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9998BA1-C184-4517-BCB0-C923743AF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선형검색의 비용을 반으로 줄이는 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ex) 4</a:t>
            </a:r>
            <a:r>
              <a:rPr lang="ko-KR" altLang="en-US" dirty="0"/>
              <a:t>를 검색하려고 </a:t>
            </a:r>
            <a:r>
              <a:rPr lang="en-US" altLang="ko-KR" dirty="0"/>
              <a:t>5</a:t>
            </a:r>
            <a:r>
              <a:rPr lang="ko-KR" altLang="en-US" dirty="0"/>
              <a:t>번째까지 있는 데이터 마지막에 </a:t>
            </a:r>
            <a:r>
              <a:rPr lang="en-US" altLang="ko-KR" dirty="0"/>
              <a:t>4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반복을 종료하는 판단횟수를 줄이는 역할</a:t>
            </a:r>
            <a:endParaRPr lang="en-US" altLang="ko-KR" dirty="0"/>
          </a:p>
          <a:p>
            <a:r>
              <a:rPr lang="ko-KR" altLang="en-US" dirty="0"/>
              <a:t>검색할 값과 같은 원소를 발견해야 하므로 맨 끝에 도달했는지 판단 </a:t>
            </a:r>
            <a:r>
              <a:rPr lang="ko-KR" altLang="en-US" dirty="0" err="1"/>
              <a:t>필요없음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F7151AD-3785-4520-9E75-EB5310477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92" y="4387850"/>
            <a:ext cx="3905250" cy="21050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821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399EA5A-7C21-4EC3-A282-41A9DFCC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12502" cy="1325563"/>
          </a:xfrm>
        </p:spPr>
        <p:txBody>
          <a:bodyPr/>
          <a:lstStyle/>
          <a:p>
            <a:r>
              <a:rPr lang="ko-KR" altLang="en-US" dirty="0" err="1"/>
              <a:t>보조법적용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2E0DCB7-A5B4-437C-AF7A-D1564E82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041" y="122481"/>
            <a:ext cx="7276759" cy="6259658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="" xmlns:a16="http://schemas.microsoft.com/office/drawing/2014/main" id="{A0C61185-C52D-45AE-9E3A-CA5657489FD2}"/>
              </a:ext>
            </a:extLst>
          </p:cNvPr>
          <p:cNvSpPr/>
          <p:nvPr/>
        </p:nvSpPr>
        <p:spPr>
          <a:xfrm>
            <a:off x="4730962" y="475861"/>
            <a:ext cx="2206733" cy="337871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80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39281F2-9E12-4756-8F26-D137DF41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03-3 </a:t>
            </a:r>
            <a:r>
              <a:rPr lang="ko-KR" altLang="en-US" dirty="0">
                <a:solidFill>
                  <a:srgbClr val="FF0000"/>
                </a:solidFill>
              </a:rPr>
              <a:t>이진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0692303-9E46-4FF9-AE9A-B09AB5176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배열의 데이터가 정렬되어 있어야함</a:t>
            </a:r>
            <a:endParaRPr lang="en-US" altLang="ko-KR" dirty="0"/>
          </a:p>
          <a:p>
            <a:r>
              <a:rPr lang="ko-KR" altLang="en-US" dirty="0"/>
              <a:t>선형검색보다 빠르게 검색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C2307B6-D954-4663-94C2-C5A5E37BB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39" y="2959217"/>
            <a:ext cx="5273798" cy="35336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B7F741B8-94B4-4715-AF04-C1143EF8D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805" y="2959217"/>
            <a:ext cx="5849128" cy="3829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556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898249-1731-4D87-963E-6B30C970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이진검색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61E38F9-94AF-43EC-A02A-B37D306B2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3900" y="1825625"/>
            <a:ext cx="4279900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41BDF7D-88F9-40A5-B5A3-7A0113B66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0" y="1446731"/>
            <a:ext cx="6968930" cy="53305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2477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590</Words>
  <Application>Microsoft Office PowerPoint</Application>
  <PresentationFormat>사용자 지정</PresentationFormat>
  <Paragraphs>96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3단원 검색 알고리즘 </vt:lpstr>
      <vt:lpstr>03-1 검색 알고리즘이란?</vt:lpstr>
      <vt:lpstr>03-2 선형검색</vt:lpstr>
      <vt:lpstr>배열 a에서 검색하는 프로그램</vt:lpstr>
      <vt:lpstr>슬라이드 5</vt:lpstr>
      <vt:lpstr>보초법(sentinel method)</vt:lpstr>
      <vt:lpstr>보조법적용</vt:lpstr>
      <vt:lpstr>03-3 이진 검색</vt:lpstr>
      <vt:lpstr>이진검색 실습</vt:lpstr>
      <vt:lpstr>복잡도</vt:lpstr>
      <vt:lpstr>03-4 해시법</vt:lpstr>
      <vt:lpstr>해시충돌</vt:lpstr>
      <vt:lpstr>체인법</vt:lpstr>
      <vt:lpstr>Node 클래스 만들기</vt:lpstr>
      <vt:lpstr>Chained Hash</vt:lpstr>
      <vt:lpstr>해시와 해시 함수</vt:lpstr>
      <vt:lpstr>오픈주소법</vt:lpstr>
      <vt:lpstr>해시법 관련 함수들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3단원 검색 알고리즘</dc:title>
  <dc:creator>김상환</dc:creator>
  <cp:lastModifiedBy>Seungyong Choi</cp:lastModifiedBy>
  <cp:revision>40</cp:revision>
  <dcterms:created xsi:type="dcterms:W3CDTF">2020-10-25T02:40:42Z</dcterms:created>
  <dcterms:modified xsi:type="dcterms:W3CDTF">2020-10-26T11:57:46Z</dcterms:modified>
</cp:coreProperties>
</file>