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9" r:id="rId5"/>
    <p:sldId id="265" r:id="rId6"/>
    <p:sldId id="260" r:id="rId7"/>
    <p:sldId id="261" r:id="rId8"/>
    <p:sldId id="264" r:id="rId9"/>
    <p:sldId id="270" r:id="rId10"/>
    <p:sldId id="258" r:id="rId11"/>
    <p:sldId id="262" r:id="rId12"/>
    <p:sldId id="263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6DC8-9B85-48AA-9534-C764B061937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FEE31-7B6B-4B5B-BC7C-2921B1931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6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EE31-7B6B-4B5B-BC7C-2921B19316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9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1F2FD-E113-B80D-ACB0-FBE0FA1A4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2531A-4A8D-FD1B-A28C-A9CB2F8A9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881C-1BBB-CD89-6D88-91AC2B78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BC9EC-FDAE-D8FC-B22D-E3F054A8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3572B-F610-3F9D-9BA0-B7BCD9BC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5814-C173-9E4E-7438-EAF424F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623A9-0E58-F119-E10A-CCA867968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729B8-066C-5F7D-A744-FC6C3855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D4927-8E1C-7E9B-2EA6-7354B8CB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9205B-802F-BC1C-C3C1-ADD5A04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9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29241-0EBA-8F9B-5589-5868996FE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942B9-EF76-B433-0034-87826E8E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1F436-54E3-DF61-AD79-C1C3460A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F165A-690F-1C7F-B44F-EC15B516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0C2FB-949B-3A20-F3A7-26D8BDCD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9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EE02-3C43-C585-1D90-6BE34A3F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19A0B-DE24-3DAD-D9FE-9493B3CD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57B48-5054-C639-60E5-F37D113A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957A0-186D-84EA-7B6E-59605FC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9AB5E-BAB4-5A43-6DE4-96424387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8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34EAB-FAF8-CF6A-6F65-D860C4DE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EF45E-154D-AC3B-803F-036EC5A7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EBD23-6F18-19F5-1CFA-FF0039C0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5FE5E-F10E-09EC-10AD-28BE5ACB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05C29-3A82-1D04-6EA1-62A8AF6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3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9D713-C95D-0D70-5866-C462E67B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EE745-BF75-E4BB-DEB9-8FA2446C1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67B94-01FB-6B53-6633-4643AC2D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A642B1-5872-D36A-9F55-8E5976B6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56C97-C2C2-362F-D5B2-EBC9F80D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056740-635C-7E2F-F651-425ABCCC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97258-5C7A-56A7-7BF3-4A4A4DE6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D41E7-198A-9621-D1B4-03D807B2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4FE430-E265-296F-EA31-C3873BC2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D6E828-F7D7-34EC-97D3-C9BD702C7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A8C27F-9998-7AE8-FDDF-D2992B145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246E04-0117-1FEE-8F6A-3B67CDCD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75A7A2-07C2-8F30-2952-9F82D3BA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5F4C5-ECF8-4437-829A-D8732EDF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65981-36D3-2571-8060-7F6E947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9DF7A-DFF0-5EA8-1C30-4F9AD20B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1CD07D-8F61-0869-06FA-4EC7A1A9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73BA2-CE0B-D330-8821-66554E1F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6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2200-179F-E7B4-6C9D-C1630C4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9CBD6D-F290-2972-DA28-C21BAE04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03FA5-D839-3927-1BC6-F000C116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5498-54BC-3D71-214F-4695FDC5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F2BF2-9852-F1E9-A1AB-C53D48C8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1466E-304A-0984-6C7D-9D115F39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7C8CA-D860-405C-5010-B707C001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A6A34-192D-C280-5042-9BD200BE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F8A9A-B523-9318-15C1-62FF2F52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1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0D6F-CF40-B306-0A8D-B7C7F5AA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F9BB1-0229-74B5-6784-5C913D1E3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0E1B7-4543-27A6-E72A-7228BCA1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FE7A5-0819-D15D-8927-DE12F357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20300-C35F-B8A3-2AFE-D165F290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D65F2-684F-E794-A1B8-2D2C0B3C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0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D2EC6D-7AB3-4F75-F5D5-DA3453FC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A6A47-EE49-91EA-6459-A0D9FAE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AB689-CD57-1F7D-4016-B72AA29EA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A3C4-F1FF-4BF9-BB34-6668D0758BB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E34DA-3DC8-60D3-D072-75C77103D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0DCEB-6252-A28C-1848-E63B378E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8019-F774-4F99-9C42-CF64589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8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806AA7-9D60-2D35-C7D4-E41D9725FA5C}"/>
              </a:ext>
            </a:extLst>
          </p:cNvPr>
          <p:cNvSpPr txBox="1">
            <a:spLocks/>
          </p:cNvSpPr>
          <p:nvPr/>
        </p:nvSpPr>
        <p:spPr>
          <a:xfrm>
            <a:off x="1524000" y="187030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Consolas" panose="020B0609020204030204" pitchFamily="49" charset="0"/>
              </a:rPr>
              <a:t>X-Bar</a:t>
            </a:r>
            <a:r>
              <a:rPr lang="ko-KR" altLang="en-US" sz="4800" dirty="0">
                <a:latin typeface="Consolas" panose="020B0609020204030204" pitchFamily="49" charset="0"/>
              </a:rPr>
              <a:t>를 이용 한 </a:t>
            </a:r>
            <a:r>
              <a:rPr lang="en-US" altLang="ko-KR" sz="4800" dirty="0" err="1">
                <a:latin typeface="Consolas" panose="020B0609020204030204" pitchFamily="49" charset="0"/>
              </a:rPr>
              <a:t>ePWM</a:t>
            </a:r>
            <a:r>
              <a:rPr lang="en-US" altLang="ko-KR" sz="4800" dirty="0">
                <a:latin typeface="Consolas" panose="020B0609020204030204" pitchFamily="49" charset="0"/>
              </a:rPr>
              <a:t> </a:t>
            </a:r>
            <a:r>
              <a:rPr lang="ko-KR" altLang="en-US" sz="4800" dirty="0">
                <a:latin typeface="Consolas" panose="020B0609020204030204" pitchFamily="49" charset="0"/>
              </a:rPr>
              <a:t>동기화</a:t>
            </a:r>
            <a:br>
              <a:rPr lang="en-US" altLang="ko-KR" sz="4800" dirty="0">
                <a:latin typeface="Consolas" panose="020B0609020204030204" pitchFamily="49" charset="0"/>
              </a:rPr>
            </a:br>
            <a:endParaRPr lang="ko-KR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5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52BF19-0C9A-C1CF-3885-45251DAC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886143"/>
            <a:ext cx="12190476" cy="50857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717986-2FF6-0B4A-556C-7B233435BD2E}"/>
              </a:ext>
            </a:extLst>
          </p:cNvPr>
          <p:cNvSpPr/>
          <p:nvPr/>
        </p:nvSpPr>
        <p:spPr>
          <a:xfrm>
            <a:off x="4208015" y="886143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Master </a:t>
            </a:r>
            <a:r>
              <a:rPr lang="en-US" altLang="ko-KR" dirty="0" err="1">
                <a:solidFill>
                  <a:srgbClr val="FFFF00"/>
                </a:solidFill>
              </a:rPr>
              <a:t>pwm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92590-E43B-5A79-F348-CC808B9D8072}"/>
              </a:ext>
            </a:extLst>
          </p:cNvPr>
          <p:cNvSpPr/>
          <p:nvPr/>
        </p:nvSpPr>
        <p:spPr>
          <a:xfrm>
            <a:off x="2716566" y="3995998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Slave </a:t>
            </a:r>
            <a:r>
              <a:rPr lang="en-US" altLang="ko-KR" dirty="0" err="1">
                <a:solidFill>
                  <a:srgbClr val="FFFF00"/>
                </a:solidFill>
              </a:rPr>
              <a:t>pwm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2E1D2D-800B-0419-5877-DE1525291EDF}"/>
              </a:ext>
            </a:extLst>
          </p:cNvPr>
          <p:cNvSpPr/>
          <p:nvPr/>
        </p:nvSpPr>
        <p:spPr>
          <a:xfrm>
            <a:off x="6708178" y="3429000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Master </a:t>
            </a:r>
            <a:r>
              <a:rPr lang="en-US" altLang="ko-KR" dirty="0" err="1">
                <a:solidFill>
                  <a:srgbClr val="FFFF00"/>
                </a:solidFill>
              </a:rPr>
              <a:t>syncOut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73D4297-6E8D-6C80-C980-3410DC709BA5}"/>
              </a:ext>
            </a:extLst>
          </p:cNvPr>
          <p:cNvSpPr/>
          <p:nvPr/>
        </p:nvSpPr>
        <p:spPr>
          <a:xfrm rot="19600220">
            <a:off x="4063526" y="3647319"/>
            <a:ext cx="932156" cy="459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4658754-EB14-9C6A-4D2A-7ADCDBBC4F82}"/>
              </a:ext>
            </a:extLst>
          </p:cNvPr>
          <p:cNvSpPr/>
          <p:nvPr/>
        </p:nvSpPr>
        <p:spPr>
          <a:xfrm rot="7660035">
            <a:off x="4208520" y="1702173"/>
            <a:ext cx="932156" cy="45927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3BEB2A-D615-499A-80DF-D6016C9F20AF}"/>
              </a:ext>
            </a:extLst>
          </p:cNvPr>
          <p:cNvSpPr/>
          <p:nvPr/>
        </p:nvSpPr>
        <p:spPr>
          <a:xfrm rot="16465580">
            <a:off x="6796172" y="2455325"/>
            <a:ext cx="1475258" cy="4592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7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결과 </a:t>
            </a:r>
            <a:r>
              <a:rPr lang="en-US" altLang="ko-KR" sz="3200" dirty="0">
                <a:latin typeface="Consolas" panose="020B0609020204030204" pitchFamily="49" charset="0"/>
              </a:rPr>
              <a:t>– </a:t>
            </a:r>
            <a:r>
              <a:rPr lang="ko-KR" altLang="en-US" sz="3200" dirty="0">
                <a:latin typeface="Consolas" panose="020B0609020204030204" pitchFamily="49" charset="0"/>
              </a:rPr>
              <a:t>상승 </a:t>
            </a:r>
            <a:r>
              <a:rPr lang="en-US" altLang="ko-KR" sz="3200" dirty="0">
                <a:latin typeface="Consolas" panose="020B0609020204030204" pitchFamily="49" charset="0"/>
              </a:rPr>
              <a:t>Edge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D3C357-755C-219D-50A6-26C09DFC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886143"/>
            <a:ext cx="12190476" cy="50857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5237B5-3157-B8E7-01A1-F63662A4A0A8}"/>
              </a:ext>
            </a:extLst>
          </p:cNvPr>
          <p:cNvSpPr/>
          <p:nvPr/>
        </p:nvSpPr>
        <p:spPr>
          <a:xfrm>
            <a:off x="5726095" y="4873059"/>
            <a:ext cx="3888422" cy="1838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상승 </a:t>
            </a:r>
            <a:r>
              <a:rPr lang="en-US" altLang="ko-KR" sz="2800" b="1" dirty="0">
                <a:solidFill>
                  <a:schemeClr val="tx1"/>
                </a:solidFill>
              </a:rPr>
              <a:t>Edge</a:t>
            </a:r>
            <a:r>
              <a:rPr lang="ko-KR" altLang="en-US" sz="2800" b="1" dirty="0">
                <a:solidFill>
                  <a:schemeClr val="tx1"/>
                </a:solidFill>
              </a:rPr>
              <a:t>에서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Master PWM </a:t>
            </a:r>
            <a:r>
              <a:rPr lang="ko-KR" altLang="en-US" sz="2800" b="1" dirty="0">
                <a:solidFill>
                  <a:schemeClr val="tx1"/>
                </a:solidFill>
              </a:rPr>
              <a:t>신호가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50ns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가량 먼저 상승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5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결과 </a:t>
            </a:r>
            <a:r>
              <a:rPr lang="en-US" altLang="ko-KR" sz="3200" dirty="0">
                <a:latin typeface="Consolas" panose="020B0609020204030204" pitchFamily="49" charset="0"/>
              </a:rPr>
              <a:t>– </a:t>
            </a:r>
            <a:r>
              <a:rPr lang="ko-KR" altLang="en-US" sz="3200" dirty="0">
                <a:latin typeface="Consolas" panose="020B0609020204030204" pitchFamily="49" charset="0"/>
              </a:rPr>
              <a:t>하강 </a:t>
            </a:r>
            <a:r>
              <a:rPr lang="en-US" altLang="ko-KR" sz="3200" dirty="0">
                <a:latin typeface="Consolas" panose="020B0609020204030204" pitchFamily="49" charset="0"/>
              </a:rPr>
              <a:t>Edge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70E57-31AC-0740-10F6-1654B180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886143"/>
            <a:ext cx="12190476" cy="50857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BF3901-4474-7F75-9D07-7F42223635F9}"/>
              </a:ext>
            </a:extLst>
          </p:cNvPr>
          <p:cNvSpPr/>
          <p:nvPr/>
        </p:nvSpPr>
        <p:spPr>
          <a:xfrm>
            <a:off x="5726095" y="4873059"/>
            <a:ext cx="3888422" cy="1838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하강 </a:t>
            </a:r>
            <a:r>
              <a:rPr lang="en-US" altLang="ko-KR" sz="2800" b="1" dirty="0">
                <a:solidFill>
                  <a:schemeClr val="tx1"/>
                </a:solidFill>
              </a:rPr>
              <a:t>Edge</a:t>
            </a:r>
            <a:r>
              <a:rPr lang="ko-KR" altLang="en-US" sz="2800" b="1" dirty="0">
                <a:solidFill>
                  <a:schemeClr val="tx1"/>
                </a:solidFill>
              </a:rPr>
              <a:t>에서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Master PWM </a:t>
            </a:r>
            <a:r>
              <a:rPr lang="ko-KR" altLang="en-US" sz="2800" b="1" dirty="0">
                <a:solidFill>
                  <a:schemeClr val="tx1"/>
                </a:solidFill>
              </a:rPr>
              <a:t>신호가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50ns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가량 먼저 하강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4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6BE0B7-3EDA-BFE2-52B5-62981C4F0126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결과 </a:t>
            </a:r>
            <a:r>
              <a:rPr lang="en-US" altLang="ko-KR" sz="3200" dirty="0">
                <a:latin typeface="Consolas" panose="020B0609020204030204" pitchFamily="49" charset="0"/>
              </a:rPr>
              <a:t>– NPC </a:t>
            </a:r>
            <a:r>
              <a:rPr lang="ko-KR" altLang="en-US" sz="3200" dirty="0">
                <a:latin typeface="Consolas" panose="020B0609020204030204" pitchFamily="49" charset="0"/>
              </a:rPr>
              <a:t>프로젝트 기준 파형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570E23-19A0-2492-E8B1-E6206444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886143"/>
            <a:ext cx="12190476" cy="50857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15E602E-4FE0-24C7-8DAA-4AC5B07C865C}"/>
              </a:ext>
            </a:extLst>
          </p:cNvPr>
          <p:cNvSpPr/>
          <p:nvPr/>
        </p:nvSpPr>
        <p:spPr>
          <a:xfrm>
            <a:off x="4208015" y="886143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Master </a:t>
            </a:r>
            <a:r>
              <a:rPr lang="en-US" altLang="ko-KR" dirty="0" err="1">
                <a:solidFill>
                  <a:srgbClr val="FFFF00"/>
                </a:solidFill>
              </a:rPr>
              <a:t>pwm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54CA9E-D043-010E-3D79-ABAE51906DA3}"/>
              </a:ext>
            </a:extLst>
          </p:cNvPr>
          <p:cNvSpPr/>
          <p:nvPr/>
        </p:nvSpPr>
        <p:spPr>
          <a:xfrm>
            <a:off x="2716566" y="3995998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Slave </a:t>
            </a:r>
            <a:r>
              <a:rPr lang="en-US" altLang="ko-KR" dirty="0" err="1">
                <a:solidFill>
                  <a:srgbClr val="FFFF00"/>
                </a:solidFill>
              </a:rPr>
              <a:t>pwm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214C7A-F1B9-38C7-E252-F20E8815FA67}"/>
              </a:ext>
            </a:extLst>
          </p:cNvPr>
          <p:cNvSpPr/>
          <p:nvPr/>
        </p:nvSpPr>
        <p:spPr>
          <a:xfrm>
            <a:off x="7054407" y="3009612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Master </a:t>
            </a:r>
            <a:r>
              <a:rPr lang="en-US" altLang="ko-KR" dirty="0" err="1">
                <a:solidFill>
                  <a:srgbClr val="FFFF00"/>
                </a:solidFill>
              </a:rPr>
              <a:t>syncOut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26DF286-86F7-A895-C653-D0704CF04481}"/>
              </a:ext>
            </a:extLst>
          </p:cNvPr>
          <p:cNvSpPr/>
          <p:nvPr/>
        </p:nvSpPr>
        <p:spPr>
          <a:xfrm rot="3042559">
            <a:off x="4981664" y="1439627"/>
            <a:ext cx="468305" cy="45927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6D2B3E6-E805-8265-BC84-E248B7F6F5AB}"/>
              </a:ext>
            </a:extLst>
          </p:cNvPr>
          <p:cNvSpPr/>
          <p:nvPr/>
        </p:nvSpPr>
        <p:spPr>
          <a:xfrm rot="18672776">
            <a:off x="3461360" y="3464049"/>
            <a:ext cx="691929" cy="459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87C8C36-2D49-E98B-A74C-021D8EAE0687}"/>
              </a:ext>
            </a:extLst>
          </p:cNvPr>
          <p:cNvSpPr/>
          <p:nvPr/>
        </p:nvSpPr>
        <p:spPr>
          <a:xfrm rot="14498379">
            <a:off x="7333970" y="2481188"/>
            <a:ext cx="649747" cy="4592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1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6BE0B7-3EDA-BFE2-52B5-62981C4F0126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결과 </a:t>
            </a:r>
            <a:r>
              <a:rPr lang="en-US" altLang="ko-KR" sz="3200" dirty="0">
                <a:latin typeface="Consolas" panose="020B0609020204030204" pitchFamily="49" charset="0"/>
              </a:rPr>
              <a:t>– NPC </a:t>
            </a:r>
            <a:r>
              <a:rPr lang="ko-KR" altLang="en-US" sz="3200" dirty="0">
                <a:latin typeface="Consolas" panose="020B0609020204030204" pitchFamily="49" charset="0"/>
              </a:rPr>
              <a:t>프로젝트 기준 파형 상승 </a:t>
            </a:r>
            <a:r>
              <a:rPr lang="en-US" altLang="ko-KR" sz="3200" dirty="0">
                <a:latin typeface="Consolas" panose="020B0609020204030204" pitchFamily="49" charset="0"/>
              </a:rPr>
              <a:t>Edge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937FEF-47EA-2BD0-2C44-A302F57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886143"/>
            <a:ext cx="12190476" cy="50857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B8F009-3AA4-DB32-0708-A8E8604228CE}"/>
              </a:ext>
            </a:extLst>
          </p:cNvPr>
          <p:cNvSpPr/>
          <p:nvPr/>
        </p:nvSpPr>
        <p:spPr>
          <a:xfrm>
            <a:off x="3089428" y="985190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Master </a:t>
            </a:r>
            <a:r>
              <a:rPr lang="en-US" altLang="ko-KR" dirty="0" err="1">
                <a:solidFill>
                  <a:srgbClr val="FFFF00"/>
                </a:solidFill>
              </a:rPr>
              <a:t>pwm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441113-7774-75AD-FE7B-C53810E84636}"/>
              </a:ext>
            </a:extLst>
          </p:cNvPr>
          <p:cNvSpPr/>
          <p:nvPr/>
        </p:nvSpPr>
        <p:spPr>
          <a:xfrm>
            <a:off x="7759082" y="3738545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Slave </a:t>
            </a:r>
            <a:r>
              <a:rPr lang="en-US" altLang="ko-KR" dirty="0" err="1">
                <a:solidFill>
                  <a:srgbClr val="FFFF00"/>
                </a:solidFill>
              </a:rPr>
              <a:t>pwm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299FB7-AC81-2677-E9EE-FA1FF0A52FE3}"/>
              </a:ext>
            </a:extLst>
          </p:cNvPr>
          <p:cNvSpPr/>
          <p:nvPr/>
        </p:nvSpPr>
        <p:spPr>
          <a:xfrm>
            <a:off x="2343704" y="2896486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Master </a:t>
            </a:r>
            <a:r>
              <a:rPr lang="en-US" altLang="ko-KR" dirty="0" err="1">
                <a:solidFill>
                  <a:srgbClr val="FFFF00"/>
                </a:solidFill>
              </a:rPr>
              <a:t>syncOut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91DB176-4388-0347-A172-7D0C1316D1A6}"/>
              </a:ext>
            </a:extLst>
          </p:cNvPr>
          <p:cNvSpPr/>
          <p:nvPr/>
        </p:nvSpPr>
        <p:spPr>
          <a:xfrm rot="1299077">
            <a:off x="4579698" y="1238846"/>
            <a:ext cx="468305" cy="45927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E2E3E23-9243-364C-7EA8-7527B2B98F7C}"/>
              </a:ext>
            </a:extLst>
          </p:cNvPr>
          <p:cNvSpPr/>
          <p:nvPr/>
        </p:nvSpPr>
        <p:spPr>
          <a:xfrm rot="13502854">
            <a:off x="7092327" y="3489298"/>
            <a:ext cx="691929" cy="459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90BD51-510E-F2AD-5707-868CB3AAB817}"/>
              </a:ext>
            </a:extLst>
          </p:cNvPr>
          <p:cNvSpPr/>
          <p:nvPr/>
        </p:nvSpPr>
        <p:spPr>
          <a:xfrm rot="18306976">
            <a:off x="3510278" y="2481189"/>
            <a:ext cx="649747" cy="4592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44F717-7946-98FF-EF94-57F3E19AB006}"/>
              </a:ext>
            </a:extLst>
          </p:cNvPr>
          <p:cNvSpPr/>
          <p:nvPr/>
        </p:nvSpPr>
        <p:spPr>
          <a:xfrm>
            <a:off x="5726095" y="4873059"/>
            <a:ext cx="3888422" cy="1838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상승 </a:t>
            </a:r>
            <a:r>
              <a:rPr lang="en-US" altLang="ko-KR" sz="2800" b="1" dirty="0">
                <a:solidFill>
                  <a:schemeClr val="tx1"/>
                </a:solidFill>
              </a:rPr>
              <a:t>Edge</a:t>
            </a:r>
            <a:r>
              <a:rPr lang="ko-KR" altLang="en-US" sz="2800" b="1" dirty="0">
                <a:solidFill>
                  <a:schemeClr val="tx1"/>
                </a:solidFill>
              </a:rPr>
              <a:t>에서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Master PWM </a:t>
            </a:r>
            <a:r>
              <a:rPr lang="ko-KR" altLang="en-US" sz="2800" b="1" dirty="0">
                <a:solidFill>
                  <a:schemeClr val="tx1"/>
                </a:solidFill>
              </a:rPr>
              <a:t>신호가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60ns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가량 먼저 상승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동기화</a:t>
            </a:r>
            <a:r>
              <a:rPr lang="en-US" altLang="ko-KR" sz="3200" dirty="0">
                <a:latin typeface="Consolas" panose="020B0609020204030204" pitchFamily="49" charset="0"/>
              </a:rPr>
              <a:t> </a:t>
            </a:r>
            <a:r>
              <a:rPr lang="ko-KR" altLang="en-US" sz="3200" dirty="0">
                <a:latin typeface="Consolas" panose="020B0609020204030204" pitchFamily="49" charset="0"/>
              </a:rPr>
              <a:t>계획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6840FED-E759-5FE1-93C4-0E8C4BD9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372"/>
            <a:ext cx="12192000" cy="6171628"/>
          </a:xfrm>
        </p:spPr>
        <p:txBody>
          <a:bodyPr/>
          <a:lstStyle/>
          <a:p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 : Master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Slave</a:t>
            </a:r>
            <a:r>
              <a:rPr lang="ko-KR" altLang="en-US" dirty="0"/>
              <a:t> </a:t>
            </a:r>
            <a:r>
              <a:rPr lang="en-US" altLang="ko-KR" dirty="0"/>
              <a:t>DSP</a:t>
            </a:r>
            <a:r>
              <a:rPr lang="ko-KR" altLang="en-US" dirty="0"/>
              <a:t> 구분 및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 : X-Bar </a:t>
            </a:r>
            <a:r>
              <a:rPr lang="ko-KR" altLang="en-US" dirty="0"/>
              <a:t>설정 할 </a:t>
            </a:r>
            <a:r>
              <a:rPr lang="en-US" altLang="ko-KR" dirty="0"/>
              <a:t>GPIO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 : </a:t>
            </a:r>
            <a:r>
              <a:rPr lang="ko-KR" altLang="en-US" dirty="0"/>
              <a:t>세부 </a:t>
            </a:r>
            <a:r>
              <a:rPr lang="en-US" altLang="ko-KR" dirty="0"/>
              <a:t>PWM </a:t>
            </a:r>
            <a:r>
              <a:rPr lang="ko-KR" altLang="en-US" dirty="0"/>
              <a:t>설정 결정 </a:t>
            </a:r>
            <a:r>
              <a:rPr lang="en-US" altLang="ko-KR" dirty="0"/>
              <a:t>(</a:t>
            </a:r>
            <a:r>
              <a:rPr lang="ko-KR" altLang="en-US" dirty="0"/>
              <a:t>일부 제외 생략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58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29DF30-64FB-B918-B915-F44C6A0112E2}"/>
              </a:ext>
            </a:extLst>
          </p:cNvPr>
          <p:cNvSpPr txBox="1"/>
          <p:nvPr/>
        </p:nvSpPr>
        <p:spPr>
          <a:xfrm>
            <a:off x="718657" y="889843"/>
            <a:ext cx="10754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Input X-Bar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기능</a:t>
            </a:r>
            <a:endParaRPr lang="en-US" altLang="ko-KR" b="0" i="0" dirty="0">
              <a:solidFill>
                <a:srgbClr val="222222"/>
              </a:solidFill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 입력신호가 필요한 일부 기능들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외부 인터럽트 기능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외부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ADC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트리거 기능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PWM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외부신호 동기화 기능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PWM Trip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기능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Capture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기능 등등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..)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이 사용하는 핀을 특정 핀으로 고정하지 않고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TMS320F28377D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가 가지고 있는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모든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GPIO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핀 중에 하나는 선택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해서 사용할 수 있게 하는 기능입니다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. </a:t>
            </a:r>
          </a:p>
          <a:p>
            <a:endParaRPr lang="en-US" altLang="ko-KR" dirty="0">
              <a:solidFill>
                <a:srgbClr val="222222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Output X-bar</a:t>
            </a:r>
          </a:p>
          <a:p>
            <a:endParaRPr lang="en-US" altLang="ko-KR" dirty="0">
              <a:solidFill>
                <a:srgbClr val="222222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 Input X-Bar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와는 반대로 신호를 출력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해야하는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 기능들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비교기 기능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  ADC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트리러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 신호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PWM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동기화 신호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ADC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이벤트 신호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SDFM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신호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APWM(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eCAP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출력 기능 등등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...)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Output X-bar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기능을 사용할 수 있는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특정 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을 통해서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여러가지 신호를 선택적으로 골라서 출력할 수 있는 기능입니다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. </a:t>
            </a:r>
          </a:p>
          <a:p>
            <a:endParaRPr lang="en-US" altLang="ko-KR" dirty="0">
              <a:solidFill>
                <a:srgbClr val="222222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 여기서 여러가지 신호 중에 하나만을 선택해서 출력하는 것도 가능하고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여러가지의 신호를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OR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게이트 를 통해서 묶어서 출력하는 것도 가능합니다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. 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A0D1F26-CED4-C4BB-E71A-3D7E0C8A6739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Consolas" panose="020B0609020204030204" pitchFamily="49" charset="0"/>
              </a:rPr>
              <a:t> X-Bar</a:t>
            </a:r>
            <a:r>
              <a:rPr lang="ko-KR" altLang="en-US" sz="3200" dirty="0">
                <a:latin typeface="Consolas" panose="020B0609020204030204" pitchFamily="49" charset="0"/>
              </a:rPr>
              <a:t> 기능이란</a:t>
            </a:r>
            <a:r>
              <a:rPr lang="en-US" altLang="ko-KR" sz="3200" dirty="0">
                <a:latin typeface="Consolas" panose="020B0609020204030204" pitchFamily="49" charset="0"/>
              </a:rPr>
              <a:t>?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6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동기화</a:t>
            </a:r>
            <a:r>
              <a:rPr lang="en-US" altLang="ko-KR" sz="3200" dirty="0">
                <a:latin typeface="Consolas" panose="020B0609020204030204" pitchFamily="49" charset="0"/>
              </a:rPr>
              <a:t> </a:t>
            </a:r>
            <a:r>
              <a:rPr lang="ko-KR" altLang="en-US" sz="3200" dirty="0">
                <a:latin typeface="Consolas" panose="020B0609020204030204" pitchFamily="49" charset="0"/>
              </a:rPr>
              <a:t>계획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6840FED-E759-5FE1-93C4-0E8C4BD9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372"/>
            <a:ext cx="12192000" cy="6171628"/>
          </a:xfrm>
        </p:spPr>
        <p:txBody>
          <a:bodyPr/>
          <a:lstStyle/>
          <a:p>
            <a:r>
              <a:rPr lang="ko-KR" altLang="en-US" dirty="0"/>
              <a:t>연결 및 </a:t>
            </a:r>
            <a:r>
              <a:rPr lang="en-US" altLang="ko-KR" dirty="0"/>
              <a:t>Test Point </a:t>
            </a:r>
            <a:r>
              <a:rPr lang="ko-KR" altLang="en-US" dirty="0"/>
              <a:t>선정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X-Bar </a:t>
            </a:r>
            <a:r>
              <a:rPr lang="ko-KR" altLang="en-US" dirty="0"/>
              <a:t>특성 상 </a:t>
            </a:r>
            <a:r>
              <a:rPr lang="en-US" altLang="ko-KR" b="1" dirty="0">
                <a:highlight>
                  <a:srgbClr val="FFFF00"/>
                </a:highlight>
              </a:rPr>
              <a:t>out-put </a:t>
            </a:r>
            <a:r>
              <a:rPr lang="ko-KR" altLang="en-US" b="1" dirty="0">
                <a:highlight>
                  <a:srgbClr val="FFFF00"/>
                </a:highlight>
              </a:rPr>
              <a:t>선택이 제한</a:t>
            </a:r>
            <a:r>
              <a:rPr lang="en-US" altLang="ko-KR" dirty="0"/>
              <a:t>, </a:t>
            </a:r>
            <a:r>
              <a:rPr lang="en-US" altLang="ko-KR" b="1" dirty="0">
                <a:highlight>
                  <a:srgbClr val="FFFF00"/>
                </a:highlight>
              </a:rPr>
              <a:t>input</a:t>
            </a:r>
            <a:r>
              <a:rPr lang="ko-KR" altLang="en-US" b="1" dirty="0">
                <a:highlight>
                  <a:srgbClr val="FFFF00"/>
                </a:highlight>
              </a:rPr>
              <a:t>은 모든 </a:t>
            </a:r>
            <a:r>
              <a:rPr lang="en-US" altLang="ko-KR" b="1" dirty="0">
                <a:highlight>
                  <a:srgbClr val="FFFF00"/>
                </a:highlight>
              </a:rPr>
              <a:t>GPIO </a:t>
            </a:r>
            <a:r>
              <a:rPr lang="ko-KR" altLang="en-US" b="1" dirty="0">
                <a:highlight>
                  <a:srgbClr val="FFFF00"/>
                </a:highlight>
              </a:rPr>
              <a:t>대응</a:t>
            </a:r>
            <a:r>
              <a:rPr lang="ko-KR" altLang="en-US" b="1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본 실험에서는 사용하지 않는 </a:t>
            </a:r>
            <a:r>
              <a:rPr lang="en-US" altLang="ko-KR" dirty="0"/>
              <a:t>pin </a:t>
            </a:r>
            <a:r>
              <a:rPr lang="ko-KR" altLang="en-US" dirty="0"/>
              <a:t>중 </a:t>
            </a:r>
            <a:r>
              <a:rPr lang="en-US" altLang="ko-KR" b="1" dirty="0">
                <a:solidFill>
                  <a:srgbClr val="FF0000"/>
                </a:solidFill>
              </a:rPr>
              <a:t>GPIO27</a:t>
            </a:r>
            <a:r>
              <a:rPr lang="ko-KR" altLang="en-US" dirty="0"/>
              <a:t>에서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X-Bar Output</a:t>
            </a:r>
            <a:r>
              <a:rPr lang="ko-KR" altLang="en-US" dirty="0"/>
              <a:t>을 지원하여 선정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C86942-CC96-39A5-C8A8-1F2D51A2E333}"/>
              </a:ext>
            </a:extLst>
          </p:cNvPr>
          <p:cNvSpPr/>
          <p:nvPr/>
        </p:nvSpPr>
        <p:spPr>
          <a:xfrm>
            <a:off x="2059618" y="1233996"/>
            <a:ext cx="2539014" cy="3204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Master DSP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A417C2-4CB6-1A56-6C29-3F82F0CD8C92}"/>
              </a:ext>
            </a:extLst>
          </p:cNvPr>
          <p:cNvSpPr/>
          <p:nvPr/>
        </p:nvSpPr>
        <p:spPr>
          <a:xfrm>
            <a:off x="7094737" y="1233996"/>
            <a:ext cx="2539014" cy="3204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Slave DSP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31C8762-CA9C-565A-1D45-97C76F8F80E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598632" y="2836416"/>
            <a:ext cx="249610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84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동기화</a:t>
            </a:r>
            <a:r>
              <a:rPr lang="en-US" altLang="ko-KR" sz="3200" dirty="0">
                <a:latin typeface="Consolas" panose="020B0609020204030204" pitchFamily="49" charset="0"/>
              </a:rPr>
              <a:t> </a:t>
            </a:r>
            <a:r>
              <a:rPr lang="ko-KR" altLang="en-US" sz="3200" dirty="0">
                <a:latin typeface="Consolas" panose="020B0609020204030204" pitchFamily="49" charset="0"/>
              </a:rPr>
              <a:t>계획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6840FED-E759-5FE1-93C4-0E8C4BD9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372"/>
            <a:ext cx="12192000" cy="6171628"/>
          </a:xfrm>
        </p:spPr>
        <p:txBody>
          <a:bodyPr/>
          <a:lstStyle/>
          <a:p>
            <a:r>
              <a:rPr lang="en-US" altLang="ko-KR" dirty="0"/>
              <a:t>  Master</a:t>
            </a:r>
            <a:r>
              <a:rPr lang="ko-KR" altLang="en-US" dirty="0"/>
              <a:t>와 </a:t>
            </a:r>
            <a:r>
              <a:rPr lang="en-US" altLang="ko-KR" dirty="0"/>
              <a:t>Slave </a:t>
            </a:r>
            <a:r>
              <a:rPr lang="ko-KR" altLang="en-US" dirty="0"/>
              <a:t>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동기화 신호 연결 계획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		     </a:t>
            </a:r>
            <a:r>
              <a:rPr lang="en-US" altLang="ko-KR" sz="2400" b="1" dirty="0">
                <a:solidFill>
                  <a:srgbClr val="FF0000"/>
                </a:solidFill>
              </a:rPr>
              <a:t>#</a:t>
            </a:r>
            <a:r>
              <a:rPr lang="ko-KR" altLang="en-US" sz="2400" b="1" dirty="0">
                <a:solidFill>
                  <a:srgbClr val="FF0000"/>
                </a:solidFill>
              </a:rPr>
              <a:t>위 그림은 각 </a:t>
            </a:r>
            <a:r>
              <a:rPr lang="en-US" altLang="ko-KR" sz="2400" b="1" dirty="0">
                <a:solidFill>
                  <a:srgbClr val="FF0000"/>
                </a:solidFill>
              </a:rPr>
              <a:t>DSP</a:t>
            </a:r>
            <a:r>
              <a:rPr lang="ko-KR" altLang="en-US" sz="2400" b="1" dirty="0">
                <a:solidFill>
                  <a:srgbClr val="FF0000"/>
                </a:solidFill>
              </a:rPr>
              <a:t>의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								     ePWM1</a:t>
            </a:r>
            <a:r>
              <a:rPr lang="ko-KR" altLang="en-US" sz="2400" b="1" dirty="0">
                <a:solidFill>
                  <a:srgbClr val="FF0000"/>
                </a:solidFill>
              </a:rPr>
              <a:t>의 결선을 나타냄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8C1B68-66AE-7FA5-CCC5-8CB5FCA2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32" y="403230"/>
            <a:ext cx="6737304" cy="325300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B2FA34-79BA-0954-4AA5-B7C0CCEF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2" y="2975557"/>
            <a:ext cx="6737304" cy="325300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F47CCEE-DAD2-BDE1-2E4C-E73D76D0E28C}"/>
              </a:ext>
            </a:extLst>
          </p:cNvPr>
          <p:cNvSpPr/>
          <p:nvPr/>
        </p:nvSpPr>
        <p:spPr>
          <a:xfrm>
            <a:off x="2693650" y="1320800"/>
            <a:ext cx="8445405" cy="2866013"/>
          </a:xfrm>
          <a:custGeom>
            <a:avLst/>
            <a:gdLst>
              <a:gd name="connsiteX0" fmla="*/ 8445405 w 8445405"/>
              <a:gd name="connsiteY0" fmla="*/ 0 h 2866013"/>
              <a:gd name="connsiteX1" fmla="*/ 6561186 w 8445405"/>
              <a:gd name="connsiteY1" fmla="*/ 2733964 h 2866013"/>
              <a:gd name="connsiteX2" fmla="*/ 1361114 w 8445405"/>
              <a:gd name="connsiteY2" fmla="*/ 831273 h 2866013"/>
              <a:gd name="connsiteX3" fmla="*/ 58786 w 8445405"/>
              <a:gd name="connsiteY3" fmla="*/ 1403927 h 2866013"/>
              <a:gd name="connsiteX4" fmla="*/ 345114 w 8445405"/>
              <a:gd name="connsiteY4" fmla="*/ 2604655 h 2866013"/>
              <a:gd name="connsiteX5" fmla="*/ 1425768 w 8445405"/>
              <a:gd name="connsiteY5" fmla="*/ 2844800 h 2866013"/>
              <a:gd name="connsiteX6" fmla="*/ 1435005 w 8445405"/>
              <a:gd name="connsiteY6" fmla="*/ 2854036 h 2866013"/>
              <a:gd name="connsiteX7" fmla="*/ 1444241 w 8445405"/>
              <a:gd name="connsiteY7" fmla="*/ 2854036 h 2866013"/>
              <a:gd name="connsiteX8" fmla="*/ 1453477 w 8445405"/>
              <a:gd name="connsiteY8" fmla="*/ 2835564 h 286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45405" h="2866013">
                <a:moveTo>
                  <a:pt x="8445405" y="0"/>
                </a:moveTo>
                <a:cubicBezTo>
                  <a:pt x="8093653" y="1297709"/>
                  <a:pt x="7741901" y="2595419"/>
                  <a:pt x="6561186" y="2733964"/>
                </a:cubicBezTo>
                <a:cubicBezTo>
                  <a:pt x="5380471" y="2872509"/>
                  <a:pt x="2444847" y="1052946"/>
                  <a:pt x="1361114" y="831273"/>
                </a:cubicBezTo>
                <a:cubicBezTo>
                  <a:pt x="277381" y="609600"/>
                  <a:pt x="228119" y="1108363"/>
                  <a:pt x="58786" y="1403927"/>
                </a:cubicBezTo>
                <a:cubicBezTo>
                  <a:pt x="-110547" y="1699491"/>
                  <a:pt x="117284" y="2364510"/>
                  <a:pt x="345114" y="2604655"/>
                </a:cubicBezTo>
                <a:cubicBezTo>
                  <a:pt x="572944" y="2844801"/>
                  <a:pt x="1244120" y="2803237"/>
                  <a:pt x="1425768" y="2844800"/>
                </a:cubicBezTo>
                <a:cubicBezTo>
                  <a:pt x="1607416" y="2886363"/>
                  <a:pt x="1435005" y="2854036"/>
                  <a:pt x="1435005" y="2854036"/>
                </a:cubicBezTo>
                <a:cubicBezTo>
                  <a:pt x="1438084" y="2855575"/>
                  <a:pt x="1441162" y="2857115"/>
                  <a:pt x="1444241" y="2854036"/>
                </a:cubicBezTo>
                <a:cubicBezTo>
                  <a:pt x="1447320" y="2850957"/>
                  <a:pt x="1450398" y="2843260"/>
                  <a:pt x="1453477" y="2835564"/>
                </a:cubicBezTo>
              </a:path>
            </a:pathLst>
          </a:cu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25081-C61D-30A8-1697-889151888308}"/>
              </a:ext>
            </a:extLst>
          </p:cNvPr>
          <p:cNvSpPr/>
          <p:nvPr/>
        </p:nvSpPr>
        <p:spPr>
          <a:xfrm>
            <a:off x="4651532" y="410008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Master DSP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134A17-4B98-29EE-6BDE-453AAB4D146D}"/>
              </a:ext>
            </a:extLst>
          </p:cNvPr>
          <p:cNvSpPr/>
          <p:nvPr/>
        </p:nvSpPr>
        <p:spPr>
          <a:xfrm>
            <a:off x="5884188" y="5518899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Slave DSP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072350-D22D-EBDF-F4B3-81E79DE1E171}"/>
              </a:ext>
            </a:extLst>
          </p:cNvPr>
          <p:cNvSpPr/>
          <p:nvPr/>
        </p:nvSpPr>
        <p:spPr>
          <a:xfrm>
            <a:off x="2229861" y="2267893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X-Bar Input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EF88CB-D4C8-B1E9-331F-BC7DFE4E1DF3}"/>
              </a:ext>
            </a:extLst>
          </p:cNvPr>
          <p:cNvSpPr/>
          <p:nvPr/>
        </p:nvSpPr>
        <p:spPr>
          <a:xfrm>
            <a:off x="9182556" y="3679826"/>
            <a:ext cx="1491448" cy="684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X-Bar Output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7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결선 위치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87018-83B6-F94D-799A-FE5DA9D8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9" y="878610"/>
            <a:ext cx="6180952" cy="2952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118C49-7A11-A9AD-C215-EE81698E8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000" y="1582661"/>
            <a:ext cx="3930332" cy="469196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2B03CF0-57CF-1779-67FF-512015FD24D0}"/>
              </a:ext>
            </a:extLst>
          </p:cNvPr>
          <p:cNvSpPr/>
          <p:nvPr/>
        </p:nvSpPr>
        <p:spPr>
          <a:xfrm>
            <a:off x="1758545" y="3053918"/>
            <a:ext cx="976544" cy="113634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EB87ED-3C4A-C7DF-9A85-08A886918F6A}"/>
              </a:ext>
            </a:extLst>
          </p:cNvPr>
          <p:cNvSpPr/>
          <p:nvPr/>
        </p:nvSpPr>
        <p:spPr>
          <a:xfrm>
            <a:off x="4432203" y="3053918"/>
            <a:ext cx="976544" cy="113634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DA8D5-C2BF-26F9-8774-EF466495835F}"/>
              </a:ext>
            </a:extLst>
          </p:cNvPr>
          <p:cNvSpPr/>
          <p:nvPr/>
        </p:nvSpPr>
        <p:spPr>
          <a:xfrm>
            <a:off x="1846442" y="3719743"/>
            <a:ext cx="3284851" cy="134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DSP</a:t>
            </a:r>
            <a:r>
              <a:rPr lang="ko-KR" altLang="en-US" sz="2800" b="1" dirty="0">
                <a:solidFill>
                  <a:schemeClr val="tx1"/>
                </a:solidFill>
              </a:rPr>
              <a:t> 보드의 </a:t>
            </a:r>
            <a:r>
              <a:rPr lang="en-US" altLang="ko-KR" sz="2800" b="1" dirty="0">
                <a:solidFill>
                  <a:schemeClr val="tx1"/>
                </a:solidFill>
              </a:rPr>
              <a:t>GPIO25</a:t>
            </a:r>
            <a:r>
              <a:rPr lang="ko-KR" altLang="en-US" sz="2800" b="1" dirty="0">
                <a:solidFill>
                  <a:schemeClr val="tx1"/>
                </a:solidFill>
              </a:rPr>
              <a:t>과 </a:t>
            </a:r>
            <a:r>
              <a:rPr lang="en-US" altLang="ko-KR" sz="2800" b="1" dirty="0">
                <a:solidFill>
                  <a:schemeClr val="tx1"/>
                </a:solidFill>
              </a:rPr>
              <a:t>GPIO87 </a:t>
            </a:r>
            <a:r>
              <a:rPr lang="ko-KR" altLang="en-US" sz="2800" b="1" dirty="0">
                <a:solidFill>
                  <a:schemeClr val="tx1"/>
                </a:solidFill>
              </a:rPr>
              <a:t>결선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A8552C-7CCF-B47A-33F8-A44E9C985BD9}"/>
              </a:ext>
            </a:extLst>
          </p:cNvPr>
          <p:cNvSpPr/>
          <p:nvPr/>
        </p:nvSpPr>
        <p:spPr>
          <a:xfrm>
            <a:off x="7458531" y="448235"/>
            <a:ext cx="3391269" cy="134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POWER</a:t>
            </a:r>
            <a:r>
              <a:rPr lang="ko-KR" altLang="en-US" sz="2800" b="1" dirty="0">
                <a:solidFill>
                  <a:schemeClr val="tx1"/>
                </a:solidFill>
              </a:rPr>
              <a:t> 보드 </a:t>
            </a:r>
            <a:r>
              <a:rPr lang="en-US" altLang="ko-KR" sz="2800" b="1" dirty="0">
                <a:solidFill>
                  <a:schemeClr val="tx1"/>
                </a:solidFill>
              </a:rPr>
              <a:t>U19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IC</a:t>
            </a:r>
            <a:r>
              <a:rPr lang="ko-KR" altLang="en-US" sz="2800" b="1" dirty="0">
                <a:solidFill>
                  <a:schemeClr val="tx1"/>
                </a:solidFill>
              </a:rPr>
              <a:t>의 </a:t>
            </a:r>
            <a:r>
              <a:rPr lang="en-US" altLang="ko-KR" sz="2800" b="1" dirty="0">
                <a:solidFill>
                  <a:schemeClr val="tx1"/>
                </a:solidFill>
              </a:rPr>
              <a:t>8,9</a:t>
            </a:r>
            <a:r>
              <a:rPr lang="ko-KR" altLang="en-US" sz="2800" b="1" dirty="0">
                <a:solidFill>
                  <a:schemeClr val="tx1"/>
                </a:solidFill>
              </a:rPr>
              <a:t>핀 제거 후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점퍼선으로 결선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E1063F-90F9-C669-454B-00CBBE95939D}"/>
              </a:ext>
            </a:extLst>
          </p:cNvPr>
          <p:cNvSpPr/>
          <p:nvPr/>
        </p:nvSpPr>
        <p:spPr>
          <a:xfrm>
            <a:off x="9217981" y="4802819"/>
            <a:ext cx="689499" cy="72796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9981A2-9BD2-7A99-479E-6076F6378A08}"/>
              </a:ext>
            </a:extLst>
          </p:cNvPr>
          <p:cNvSpPr/>
          <p:nvPr/>
        </p:nvSpPr>
        <p:spPr>
          <a:xfrm>
            <a:off x="5814874" y="5411218"/>
            <a:ext cx="2961035" cy="1136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EXTSYNCOUT</a:t>
            </a: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핀으로 변경 완료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DD023B-89E1-AE0E-594E-7E63A7779851}"/>
              </a:ext>
            </a:extLst>
          </p:cNvPr>
          <p:cNvCxnSpPr>
            <a:cxnSpLocks/>
          </p:cNvCxnSpPr>
          <p:nvPr/>
        </p:nvCxnSpPr>
        <p:spPr>
          <a:xfrm flipV="1">
            <a:off x="8692335" y="5316586"/>
            <a:ext cx="689499" cy="3506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E666B400-117F-A39E-EE11-15623FE126FE}"/>
              </a:ext>
            </a:extLst>
          </p:cNvPr>
          <p:cNvSpPr/>
          <p:nvPr/>
        </p:nvSpPr>
        <p:spPr>
          <a:xfrm>
            <a:off x="10211412" y="4802819"/>
            <a:ext cx="689499" cy="72796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ECFFEA-53BF-590A-EFC8-C2B5D1BE1258}"/>
              </a:ext>
            </a:extLst>
          </p:cNvPr>
          <p:cNvCxnSpPr>
            <a:cxnSpLocks/>
          </p:cNvCxnSpPr>
          <p:nvPr/>
        </p:nvCxnSpPr>
        <p:spPr>
          <a:xfrm flipH="1" flipV="1">
            <a:off x="10619090" y="5411218"/>
            <a:ext cx="266079" cy="5681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8A921E-AAAD-D03B-3AD2-57C0567581AF}"/>
              </a:ext>
            </a:extLst>
          </p:cNvPr>
          <p:cNvSpPr/>
          <p:nvPr/>
        </p:nvSpPr>
        <p:spPr>
          <a:xfrm>
            <a:off x="10484149" y="5878899"/>
            <a:ext cx="1056571" cy="81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92460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설정 </a:t>
            </a:r>
            <a:r>
              <a:rPr lang="en-US" altLang="ko-KR" sz="3200" dirty="0">
                <a:latin typeface="Consolas" panose="020B0609020204030204" pitchFamily="49" charset="0"/>
              </a:rPr>
              <a:t>– Master DSP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2B51170-60C9-50AA-C3F7-E73385F2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3055"/>
            <a:ext cx="12192000" cy="6171628"/>
          </a:xfrm>
        </p:spPr>
        <p:txBody>
          <a:bodyPr/>
          <a:lstStyle/>
          <a:p>
            <a:r>
              <a:rPr lang="en-US" altLang="ko-KR" dirty="0"/>
              <a:t>GPIO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X-Bar Module</a:t>
            </a:r>
            <a:r>
              <a:rPr lang="ko-KR" altLang="en-US" sz="2000" dirty="0"/>
              <a:t> 사용 및 </a:t>
            </a:r>
            <a:r>
              <a:rPr lang="en-US" altLang="ko-KR" sz="2000" dirty="0"/>
              <a:t>Pull-up </a:t>
            </a:r>
            <a:r>
              <a:rPr lang="ko-KR" altLang="en-US" sz="2000" dirty="0"/>
              <a:t>저항 사용여부 설정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 </a:t>
            </a:r>
            <a:r>
              <a:rPr lang="en-US" altLang="ko-KR" sz="2000" dirty="0"/>
              <a:t>-&gt; GPIO</a:t>
            </a:r>
            <a:r>
              <a:rPr lang="ko-KR" altLang="en-US" sz="2000" dirty="0"/>
              <a:t> 설정 하는 부분에 기록 권장</a:t>
            </a:r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X-Bar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X-Bar Output</a:t>
            </a:r>
            <a:r>
              <a:rPr lang="ko-KR" altLang="en-US" sz="2000" dirty="0"/>
              <a:t> </a:t>
            </a:r>
            <a:r>
              <a:rPr lang="en-US" altLang="ko-KR" sz="2000" dirty="0"/>
              <a:t>GPIO</a:t>
            </a:r>
            <a:r>
              <a:rPr lang="ko-KR" altLang="en-US" sz="2000" dirty="0"/>
              <a:t> 지정 및 출력 기능 선택</a:t>
            </a:r>
            <a:r>
              <a:rPr lang="en-US" altLang="ko-KR" sz="2000" dirty="0"/>
              <a:t>, MUX </a:t>
            </a:r>
            <a:r>
              <a:rPr lang="ko-KR" altLang="en-US" sz="2000" dirty="0"/>
              <a:t>활성 화 및 </a:t>
            </a:r>
            <a:r>
              <a:rPr lang="en-US" altLang="ko-KR" sz="2000" dirty="0"/>
              <a:t>Latch </a:t>
            </a:r>
            <a:r>
              <a:rPr lang="ko-KR" altLang="en-US" sz="2000" dirty="0"/>
              <a:t>활성화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CF0E-4C3D-B819-F4BF-A0F22DE0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21" y="2073860"/>
            <a:ext cx="5160107" cy="14772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62997E-5C20-B715-F766-783B9CF9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023" y="4852577"/>
            <a:ext cx="4540022" cy="6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설정 </a:t>
            </a:r>
            <a:r>
              <a:rPr lang="en-US" altLang="ko-KR" sz="3200" dirty="0">
                <a:latin typeface="Consolas" panose="020B0609020204030204" pitchFamily="49" charset="0"/>
              </a:rPr>
              <a:t>– Master DSP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A148935-06B6-73DC-1384-5C1CAD8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372"/>
            <a:ext cx="12192000" cy="6171628"/>
          </a:xfrm>
        </p:spPr>
        <p:txBody>
          <a:bodyPr/>
          <a:lstStyle/>
          <a:p>
            <a:r>
              <a:rPr lang="en-US" altLang="ko-KR" dirty="0"/>
              <a:t>Clear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주기적으로 </a:t>
            </a:r>
            <a:r>
              <a:rPr lang="en-US" altLang="ko-KR" sz="1600" dirty="0"/>
              <a:t>X-Bar </a:t>
            </a:r>
            <a:r>
              <a:rPr lang="en-US" altLang="ko-KR" sz="1600" dirty="0" err="1"/>
              <a:t>Lacth</a:t>
            </a:r>
            <a:r>
              <a:rPr lang="ko-KR" altLang="en-US" sz="1600" dirty="0"/>
              <a:t>를 </a:t>
            </a:r>
            <a:r>
              <a:rPr lang="en-US" altLang="ko-KR" sz="1600" dirty="0"/>
              <a:t>Clear </a:t>
            </a:r>
            <a:r>
              <a:rPr lang="ko-KR" altLang="en-US" sz="1600" dirty="0"/>
              <a:t>실시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권장 사항 </a:t>
            </a:r>
            <a:r>
              <a:rPr lang="en-US" altLang="ko-KR" sz="1600" dirty="0"/>
              <a:t>: </a:t>
            </a:r>
          </a:p>
          <a:p>
            <a:pPr marL="0" indent="0">
              <a:buNone/>
            </a:pPr>
            <a:r>
              <a:rPr lang="en-US" altLang="ko-KR" sz="1600" dirty="0"/>
              <a:t>		1. Main</a:t>
            </a:r>
            <a:r>
              <a:rPr lang="ko-KR" altLang="en-US" sz="1600" dirty="0"/>
              <a:t> </a:t>
            </a:r>
            <a:r>
              <a:rPr lang="en-US" altLang="ko-KR" sz="1600" dirty="0"/>
              <a:t>Loop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ePWM</a:t>
            </a:r>
            <a:r>
              <a:rPr lang="en-US" altLang="ko-KR" sz="1600" dirty="0"/>
              <a:t> interrupt</a:t>
            </a:r>
            <a:r>
              <a:rPr lang="ko-KR" altLang="en-US" sz="1600" dirty="0"/>
              <a:t>가 발생 하였는지 감시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	2. </a:t>
            </a:r>
            <a:r>
              <a:rPr lang="ko-KR" altLang="en-US" sz="1600" dirty="0"/>
              <a:t>발생 인식 하면 </a:t>
            </a:r>
            <a:r>
              <a:rPr lang="en-US" altLang="ko-KR" sz="1600" dirty="0"/>
              <a:t>2us</a:t>
            </a:r>
            <a:r>
              <a:rPr lang="ko-KR" altLang="en-US" sz="1600" dirty="0"/>
              <a:t>정도 대기 하다가 </a:t>
            </a:r>
            <a:r>
              <a:rPr lang="en-US" altLang="ko-KR" sz="1600" dirty="0"/>
              <a:t>Letch Clear</a:t>
            </a:r>
          </a:p>
          <a:p>
            <a:pPr marL="0" indent="0">
              <a:buNone/>
            </a:pPr>
            <a:r>
              <a:rPr lang="en-US" altLang="ko-KR" sz="1600" dirty="0"/>
              <a:t>			-&gt; </a:t>
            </a:r>
            <a:r>
              <a:rPr lang="ko-KR" altLang="en-US" sz="1600" dirty="0"/>
              <a:t>현재 </a:t>
            </a:r>
            <a:r>
              <a:rPr lang="en-US" altLang="ko-KR" sz="1600" dirty="0"/>
              <a:t>NPC </a:t>
            </a:r>
            <a:r>
              <a:rPr lang="ko-KR" altLang="en-US" sz="1600" dirty="0"/>
              <a:t>프로젝트는 인터럽트 환경으로 인한 제약으로 인터럽트</a:t>
            </a:r>
            <a:r>
              <a:rPr lang="en-US" altLang="ko-KR" sz="1600" dirty="0"/>
              <a:t> </a:t>
            </a:r>
            <a:r>
              <a:rPr lang="ko-KR" altLang="en-US" sz="1600" dirty="0"/>
              <a:t>내 </a:t>
            </a:r>
            <a:r>
              <a:rPr lang="en-US" altLang="ko-KR" sz="1600" dirty="0"/>
              <a:t>Latch Clear </a:t>
            </a:r>
            <a:r>
              <a:rPr lang="ko-KR" altLang="en-US" sz="1600" dirty="0"/>
              <a:t>동작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ABC6EC-F357-3D07-BE26-6D18466E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16" y="3772186"/>
            <a:ext cx="5262363" cy="193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ADDEA0-59D0-94E1-CDD2-E7B2A3D1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63" y="4076276"/>
            <a:ext cx="4292224" cy="1324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611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7ECA8D-9B3D-5AAE-1B89-75689DC45DCD}"/>
              </a:ext>
            </a:extLst>
          </p:cNvPr>
          <p:cNvSpPr txBox="1">
            <a:spLocks/>
          </p:cNvSpPr>
          <p:nvPr/>
        </p:nvSpPr>
        <p:spPr>
          <a:xfrm>
            <a:off x="0" y="-844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Consolas" panose="020B0609020204030204" pitchFamily="49" charset="0"/>
              </a:rPr>
              <a:t>설정 </a:t>
            </a:r>
            <a:r>
              <a:rPr lang="en-US" altLang="ko-KR" sz="3200" dirty="0">
                <a:latin typeface="Consolas" panose="020B0609020204030204" pitchFamily="49" charset="0"/>
              </a:rPr>
              <a:t>– Slave DSP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2B51170-60C9-50AA-C3F7-E73385F2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3055"/>
            <a:ext cx="12192000" cy="6171628"/>
          </a:xfrm>
        </p:spPr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및 </a:t>
            </a:r>
            <a:r>
              <a:rPr lang="en-US" altLang="ko-KR" dirty="0"/>
              <a:t>X-Bar input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X-Bar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ePWM1</a:t>
            </a:r>
            <a:r>
              <a:rPr lang="ko-KR" altLang="en-US" sz="2000" dirty="0"/>
              <a:t> </a:t>
            </a:r>
            <a:r>
              <a:rPr lang="en-US" altLang="ko-KR" sz="2000" dirty="0"/>
              <a:t>TBCTL</a:t>
            </a:r>
            <a:r>
              <a:rPr lang="ko-KR" altLang="en-US" sz="2000" dirty="0"/>
              <a:t>의 </a:t>
            </a:r>
            <a:r>
              <a:rPr lang="en-US" altLang="ko-KR" sz="2000" dirty="0"/>
              <a:t>PHSEN</a:t>
            </a:r>
            <a:r>
              <a:rPr lang="ko-KR" altLang="en-US" sz="2000" dirty="0"/>
              <a:t>과 </a:t>
            </a:r>
            <a:r>
              <a:rPr lang="en-US" altLang="ko-KR" sz="2000" dirty="0"/>
              <a:t>SYNCOSEL</a:t>
            </a:r>
            <a:r>
              <a:rPr lang="ko-KR" altLang="en-US" sz="2000" dirty="0"/>
              <a:t>을 다음과 같이 수정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0D5FF0-2025-6616-BB9D-BBE11588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06" y="4705711"/>
            <a:ext cx="7923517" cy="18947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93157E-2FA6-0B60-7F36-3D97822E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755" y="1692029"/>
            <a:ext cx="5253801" cy="17369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889874-12AB-B9E5-D1F7-F17DF45AF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755" y="1336068"/>
            <a:ext cx="5669461" cy="2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487</Words>
  <Application>Microsoft Office PowerPoint</Application>
  <PresentationFormat>와이드스크린</PresentationFormat>
  <Paragraphs>127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신병철</dc:creator>
  <cp:lastModifiedBy>신병철</cp:lastModifiedBy>
  <cp:revision>27</cp:revision>
  <dcterms:created xsi:type="dcterms:W3CDTF">2022-10-08T07:14:09Z</dcterms:created>
  <dcterms:modified xsi:type="dcterms:W3CDTF">2023-03-03T04:51:32Z</dcterms:modified>
</cp:coreProperties>
</file>