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3"/>
  </p:notesMasterIdLst>
  <p:sldIdLst>
    <p:sldId id="278" r:id="rId2"/>
    <p:sldId id="279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280" r:id="rId13"/>
    <p:sldId id="281" r:id="rId14"/>
    <p:sldId id="283" r:id="rId15"/>
    <p:sldId id="284" r:id="rId16"/>
    <p:sldId id="282" r:id="rId17"/>
    <p:sldId id="303" r:id="rId18"/>
    <p:sldId id="285" r:id="rId19"/>
    <p:sldId id="287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04" r:id="rId28"/>
    <p:sldId id="312" r:id="rId29"/>
    <p:sldId id="289" r:id="rId30"/>
    <p:sldId id="292" r:id="rId31"/>
    <p:sldId id="293" r:id="rId3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732" y="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software project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 </a:t>
            </a:r>
            <a:r>
              <a:rPr lang="en-US" dirty="0" err="1"/>
              <a:t>Supriatna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, MT​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258E3-50BE-1F8F-2C09-6C9B27B8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0" y="124916"/>
            <a:ext cx="1587500" cy="185933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04DF91D-A1A2-9335-1B14-CC8BA056FBFE}"/>
              </a:ext>
            </a:extLst>
          </p:cNvPr>
          <p:cNvSpPr txBox="1">
            <a:spLocks/>
          </p:cNvSpPr>
          <p:nvPr/>
        </p:nvSpPr>
        <p:spPr>
          <a:xfrm>
            <a:off x="4006088" y="5678424"/>
            <a:ext cx="4782820" cy="878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​</a:t>
            </a:r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err="1">
                <a:solidFill>
                  <a:schemeClr val="bg1"/>
                </a:solidFill>
              </a:rPr>
              <a:t>Studi</a:t>
            </a:r>
            <a:r>
              <a:rPr lang="en-US" dirty="0">
                <a:solidFill>
                  <a:schemeClr val="bg1"/>
                </a:solidFill>
              </a:rPr>
              <a:t> Teknik </a:t>
            </a:r>
            <a:r>
              <a:rPr lang="en-US" dirty="0" err="1">
                <a:solidFill>
                  <a:schemeClr val="bg1"/>
                </a:solidFill>
              </a:rPr>
              <a:t>Informatika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Semester </a:t>
            </a:r>
            <a:r>
              <a:rPr lang="en-US" dirty="0" err="1">
                <a:solidFill>
                  <a:schemeClr val="bg1"/>
                </a:solidFill>
              </a:rPr>
              <a:t>Gasal</a:t>
            </a:r>
            <a:r>
              <a:rPr lang="en-US" dirty="0">
                <a:solidFill>
                  <a:schemeClr val="bg1"/>
                </a:solidFill>
              </a:rPr>
              <a:t> 2022/2023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86C6-5253-E458-2C13-B25D982F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56" y="723392"/>
            <a:ext cx="7522464" cy="768096"/>
          </a:xfrm>
        </p:spPr>
        <p:txBody>
          <a:bodyPr/>
          <a:lstStyle/>
          <a:p>
            <a:r>
              <a:rPr lang="en-US" sz="3200" dirty="0" err="1"/>
              <a:t>Masalah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proyek</a:t>
            </a:r>
            <a:r>
              <a:rPr lang="en-US" sz="3200" dirty="0"/>
              <a:t> p/l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7F58-A899-B8A6-AB8B-7F8DA897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096" y="1491488"/>
            <a:ext cx="7268464" cy="4126992"/>
          </a:xfrm>
        </p:spPr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manager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Estimasi</a:t>
            </a:r>
            <a:r>
              <a:rPr lang="en-US" dirty="0"/>
              <a:t> dan </a:t>
            </a:r>
            <a:r>
              <a:rPr lang="en-US" dirty="0" err="1"/>
              <a:t>perencanaan</a:t>
            </a:r>
            <a:r>
              <a:rPr lang="en-US" dirty="0"/>
              <a:t> yang </a:t>
            </a:r>
            <a:r>
              <a:rPr lang="en-US" dirty="0" err="1"/>
              <a:t>kurang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Standar</a:t>
            </a:r>
            <a:r>
              <a:rPr lang="en-US" dirty="0"/>
              <a:t> dan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yang </a:t>
            </a:r>
            <a:r>
              <a:rPr lang="en-US" dirty="0" err="1"/>
              <a:t>kurang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Keputusan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berubah-ubah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yang salah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02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5A6B-FE57-2921-8E2C-27DD9B9E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FDAC-6602-70C9-E78D-03E9548B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 </a:t>
            </a:r>
            <a:r>
              <a:rPr lang="en-US" dirty="0" err="1"/>
              <a:t>proyek</a:t>
            </a:r>
            <a:r>
              <a:rPr lang="en-US" dirty="0"/>
              <a:t> internal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 </a:t>
            </a:r>
            <a:r>
              <a:rPr lang="en-US" dirty="0" err="1"/>
              <a:t>proyek</a:t>
            </a:r>
            <a:r>
              <a:rPr lang="en-US" dirty="0"/>
              <a:t> external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Pihak</a:t>
            </a:r>
            <a:r>
              <a:rPr lang="en-US" dirty="0"/>
              <a:t> external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dan </a:t>
            </a:r>
            <a:r>
              <a:rPr lang="en-US" dirty="0" err="1"/>
              <a:t>organisasi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989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280" y="548640"/>
            <a:ext cx="6766560" cy="538480"/>
          </a:xfrm>
        </p:spPr>
        <p:txBody>
          <a:bodyPr/>
          <a:lstStyle/>
          <a:p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spektrum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280" y="1257808"/>
            <a:ext cx="7934960" cy="5386832"/>
          </a:xfrm>
        </p:spPr>
        <p:txBody>
          <a:bodyPr/>
          <a:lstStyle/>
          <a:p>
            <a:r>
              <a:rPr lang="en-ID" sz="2000" b="1" dirty="0">
                <a:solidFill>
                  <a:srgbClr val="FF0000"/>
                </a:solidFill>
              </a:rPr>
              <a:t>The People</a:t>
            </a:r>
          </a:p>
          <a:p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fakta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faktor</a:t>
            </a:r>
            <a:r>
              <a:rPr lang="en-ID" sz="2000" dirty="0"/>
              <a:t> orang sangat </a:t>
            </a:r>
            <a:r>
              <a:rPr lang="en-ID" sz="2000" dirty="0" err="1"/>
              <a:t>penting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menuju</a:t>
            </a:r>
            <a:r>
              <a:rPr lang="en-ID" sz="2000" dirty="0"/>
              <a:t> </a:t>
            </a:r>
            <a:r>
              <a:rPr lang="en-ID" sz="2000" i="1" dirty="0"/>
              <a:t>people-capability maturity model </a:t>
            </a:r>
            <a:r>
              <a:rPr lang="en-ID" sz="2000" dirty="0"/>
              <a:t>(</a:t>
            </a:r>
            <a:r>
              <a:rPr lang="en-ID" sz="2000" dirty="0" err="1"/>
              <a:t>cmm</a:t>
            </a:r>
            <a:r>
              <a:rPr lang="en-ID" sz="2000" dirty="0"/>
              <a:t>)</a:t>
            </a:r>
          </a:p>
          <a:p>
            <a:r>
              <a:rPr lang="en-ID" sz="2000" b="1" dirty="0">
                <a:solidFill>
                  <a:srgbClr val="FF0000"/>
                </a:solidFill>
              </a:rPr>
              <a:t>The Product</a:t>
            </a:r>
          </a:p>
          <a:p>
            <a:r>
              <a:rPr lang="en-ID" sz="2000" dirty="0" err="1"/>
              <a:t>Sebelum</a:t>
            </a:r>
            <a:r>
              <a:rPr lang="en-ID" sz="2000" dirty="0"/>
              <a:t> </a:t>
            </a:r>
            <a:r>
              <a:rPr lang="en-ID" sz="2000" dirty="0" err="1"/>
              <a:t>proyek</a:t>
            </a:r>
            <a:r>
              <a:rPr lang="en-ID" sz="2000" dirty="0"/>
              <a:t> </a:t>
            </a:r>
            <a:r>
              <a:rPr lang="en-ID" sz="2000" dirty="0" err="1"/>
              <a:t>direncanakan</a:t>
            </a:r>
            <a:r>
              <a:rPr lang="en-ID" sz="2000" dirty="0"/>
              <a:t>, </a:t>
            </a:r>
            <a:r>
              <a:rPr lang="en-ID" sz="2000" dirty="0" err="1"/>
              <a:t>tujuan</a:t>
            </a:r>
            <a:r>
              <a:rPr lang="en-ID" sz="2000" dirty="0"/>
              <a:t> dan </a:t>
            </a:r>
            <a:r>
              <a:rPr lang="en-ID" sz="2000" dirty="0" err="1"/>
              <a:t>ruang</a:t>
            </a:r>
            <a:r>
              <a:rPr lang="en-ID" sz="2000" dirty="0"/>
              <a:t> </a:t>
            </a:r>
            <a:r>
              <a:rPr lang="en-ID" sz="2000" dirty="0" err="1"/>
              <a:t>lingkup</a:t>
            </a:r>
            <a:r>
              <a:rPr lang="en-ID" sz="2000" dirty="0"/>
              <a:t> </a:t>
            </a:r>
            <a:r>
              <a:rPr lang="en-ID" sz="2000" dirty="0" err="1"/>
              <a:t>produk</a:t>
            </a:r>
            <a:r>
              <a:rPr lang="en-ID" sz="2000" dirty="0"/>
              <a:t>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ditetapkan</a:t>
            </a:r>
            <a:endParaRPr lang="en-ID" sz="2000" dirty="0"/>
          </a:p>
          <a:p>
            <a:r>
              <a:rPr lang="en-ID" sz="2000" b="1" dirty="0">
                <a:solidFill>
                  <a:srgbClr val="FF0000"/>
                </a:solidFill>
              </a:rPr>
              <a:t>The Process</a:t>
            </a:r>
          </a:p>
          <a:p>
            <a:r>
              <a:rPr lang="en-ID" sz="2000" dirty="0" err="1"/>
              <a:t>Menyediakan</a:t>
            </a:r>
            <a:r>
              <a:rPr lang="en-ID" sz="2000" dirty="0"/>
              <a:t> </a:t>
            </a:r>
            <a:r>
              <a:rPr lang="en-ID" sz="2000" dirty="0" err="1"/>
              <a:t>kerangka</a:t>
            </a:r>
            <a:r>
              <a:rPr lang="en-ID" sz="2000" dirty="0"/>
              <a:t> dan </a:t>
            </a:r>
            <a:r>
              <a:rPr lang="en-ID" sz="2000" dirty="0" err="1"/>
              <a:t>rencana</a:t>
            </a:r>
            <a:r>
              <a:rPr lang="en-ID" sz="2000" dirty="0"/>
              <a:t> </a:t>
            </a:r>
            <a:r>
              <a:rPr lang="en-ID" sz="2000" dirty="0" err="1"/>
              <a:t>komprehensif</a:t>
            </a:r>
            <a:r>
              <a:rPr lang="en-ID" sz="2000" dirty="0"/>
              <a:t> </a:t>
            </a:r>
            <a:r>
              <a:rPr lang="en-ID" sz="2000" dirty="0" err="1"/>
              <a:t>pengembangan</a:t>
            </a:r>
            <a:r>
              <a:rPr lang="en-ID" sz="2000" dirty="0"/>
              <a:t> p/l</a:t>
            </a:r>
          </a:p>
          <a:p>
            <a:r>
              <a:rPr lang="en-ID" sz="2000" b="1" dirty="0">
                <a:solidFill>
                  <a:srgbClr val="FF0000"/>
                </a:solidFill>
              </a:rPr>
              <a:t>The Project</a:t>
            </a:r>
          </a:p>
          <a:p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250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1998 dan 2004, Capers Jones [Jon04]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“</a:t>
            </a:r>
            <a:r>
              <a:rPr lang="en-US" sz="2000" dirty="0" err="1"/>
              <a:t>sekitar</a:t>
            </a:r>
            <a:r>
              <a:rPr lang="en-US" sz="2000" dirty="0"/>
              <a:t> 25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, </a:t>
            </a:r>
            <a:r>
              <a:rPr lang="en-US" sz="2000" dirty="0" err="1"/>
              <a:t>biaya</a:t>
            </a:r>
            <a:r>
              <a:rPr lang="en-US" sz="2000" dirty="0"/>
              <a:t>, dan </a:t>
            </a:r>
            <a:r>
              <a:rPr lang="en-US" sz="2000" dirty="0" err="1"/>
              <a:t>sasaran</a:t>
            </a:r>
            <a:r>
              <a:rPr lang="en-US" sz="2000" dirty="0"/>
              <a:t> </a:t>
            </a:r>
            <a:r>
              <a:rPr lang="en-US" sz="2000" dirty="0" err="1"/>
              <a:t>mutu</a:t>
            </a:r>
            <a:r>
              <a:rPr lang="en-US" sz="2000" dirty="0"/>
              <a:t>. </a:t>
            </a:r>
            <a:r>
              <a:rPr lang="en-US" sz="2000" dirty="0" err="1"/>
              <a:t>Sekitar</a:t>
            </a:r>
            <a:r>
              <a:rPr lang="en-US" sz="2000" dirty="0"/>
              <a:t> 50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penundaan</a:t>
            </a:r>
            <a:r>
              <a:rPr lang="en-US" sz="2000" dirty="0"/>
              <a:t>, </a:t>
            </a:r>
            <a:r>
              <a:rPr lang="en-US" sz="2000" dirty="0" err="1"/>
              <a:t>sementara</a:t>
            </a:r>
            <a:r>
              <a:rPr lang="en-US" sz="2000" dirty="0"/>
              <a:t> </a:t>
            </a:r>
            <a:r>
              <a:rPr lang="en-US" sz="2000" dirty="0" err="1"/>
              <a:t>sekitar</a:t>
            </a:r>
            <a:r>
              <a:rPr lang="en-US" sz="2000" dirty="0"/>
              <a:t> 175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dihentikan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7280" y="103632"/>
            <a:ext cx="3200400" cy="274320"/>
          </a:xfrm>
        </p:spPr>
        <p:txBody>
          <a:bodyPr/>
          <a:lstStyle/>
          <a:p>
            <a:r>
              <a:rPr lang="en-US" dirty="0"/>
              <a:t>Software Project Management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103632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84" y="519705"/>
            <a:ext cx="6400800" cy="768096"/>
          </a:xfrm>
        </p:spPr>
        <p:txBody>
          <a:bodyPr/>
          <a:lstStyle/>
          <a:p>
            <a:r>
              <a:rPr lang="en-US" sz="36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Ciri</a:t>
            </a:r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proyek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596" y="1562621"/>
            <a:ext cx="7576159" cy="449997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Tugas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non-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rutin</a:t>
            </a:r>
            <a:endParaRPr lang="en-US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Perlu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perencanaan</a:t>
            </a:r>
            <a:endParaRPr lang="en-US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Tujuan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bersifat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spesifik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atau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produk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spesifik</a:t>
            </a:r>
            <a:endParaRPr lang="en-US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Ditentukan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jangka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waktunya</a:t>
            </a:r>
            <a:endParaRPr lang="en-US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Pekerjaan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untuk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orang lain,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bukan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untuk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dirinya</a:t>
            </a:r>
            <a:endParaRPr lang="en-US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Melibatkan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beberapa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spesialis</a:t>
            </a:r>
            <a:endParaRPr lang="en-US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Sumber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daya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dibatasi</a:t>
            </a:r>
            <a:endParaRPr lang="en-US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Pekerjaan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besar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/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kompleks</a:t>
            </a:r>
            <a:endParaRPr lang="en-US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atribut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proyek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99431-20A2-B54D-F0AD-F4208E7C85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Menurut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Schwalbe,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atribut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proyek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adalah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sebagai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berikut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Proyek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memiliki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tujuan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unik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memerlukan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alat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bantu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kontrol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memerlukan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sumber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daya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memiliki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sponsor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utama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mengandung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ketidakpastian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7201" y="1247368"/>
            <a:ext cx="10808208" cy="768096"/>
          </a:xfrm>
        </p:spPr>
        <p:txBody>
          <a:bodyPr/>
          <a:lstStyle/>
          <a:p>
            <a:r>
              <a:rPr lang="en-ID" sz="3200" b="1" i="0" u="none" strike="noStrike" baseline="0" dirty="0" err="1">
                <a:solidFill>
                  <a:srgbClr val="994807"/>
                </a:solidFill>
                <a:latin typeface="Calibri-Bold"/>
              </a:rPr>
              <a:t>Tujuan</a:t>
            </a:r>
            <a:r>
              <a:rPr lang="en-ID" sz="3200" b="1" i="0" u="none" strike="noStrike" baseline="0" dirty="0">
                <a:solidFill>
                  <a:srgbClr val="994807"/>
                </a:solidFill>
                <a:latin typeface="Calibri-Bold"/>
              </a:rPr>
              <a:t>/ </a:t>
            </a:r>
            <a:r>
              <a:rPr lang="en-ID" sz="3200" b="1" i="0" u="none" strike="noStrike" baseline="0" dirty="0" err="1">
                <a:solidFill>
                  <a:srgbClr val="994807"/>
                </a:solidFill>
                <a:latin typeface="Calibri-Bold"/>
              </a:rPr>
              <a:t>Manfaat</a:t>
            </a:r>
            <a:r>
              <a:rPr lang="en-ID" sz="3200" b="1" i="0" u="none" strike="noStrike" baseline="0" dirty="0">
                <a:solidFill>
                  <a:srgbClr val="994807"/>
                </a:solidFill>
                <a:latin typeface="Calibri-Bold"/>
              </a:rPr>
              <a:t> </a:t>
            </a:r>
            <a:r>
              <a:rPr lang="en-ID" sz="3200" b="1" i="0" u="none" strike="noStrike" baseline="0" dirty="0" err="1">
                <a:solidFill>
                  <a:srgbClr val="994807"/>
                </a:solidFill>
                <a:latin typeface="Calibri-Bold"/>
              </a:rPr>
              <a:t>Manajemen</a:t>
            </a:r>
            <a:r>
              <a:rPr lang="en-ID" sz="3200" b="1" i="0" u="none" strike="noStrike" baseline="0" dirty="0">
                <a:solidFill>
                  <a:srgbClr val="994807"/>
                </a:solidFill>
                <a:latin typeface="Calibri-Bold"/>
              </a:rPr>
              <a:t> </a:t>
            </a:r>
            <a:r>
              <a:rPr lang="en-ID" sz="3200" b="1" i="0" u="none" strike="noStrike" baseline="0" dirty="0" err="1">
                <a:solidFill>
                  <a:srgbClr val="994807"/>
                </a:solidFill>
                <a:latin typeface="Calibri-Bold"/>
              </a:rPr>
              <a:t>Proyek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874CA-2B79-8A12-1BB5-A86CFC8C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1697" y="1965960"/>
            <a:ext cx="9365558" cy="367588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D" sz="2800" b="0" i="0" u="none" strike="noStrike" baseline="0" dirty="0" err="1">
                <a:latin typeface="Calibri" panose="020F0502020204030204" pitchFamily="34" charset="0"/>
              </a:rPr>
              <a:t>Efisensi</a:t>
            </a:r>
            <a:endParaRPr lang="en-ID" sz="2800" b="0" i="0" u="none" strike="noStrike" baseline="0" dirty="0"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D" sz="2800" b="0" i="0" u="none" strike="noStrike" baseline="0" dirty="0" err="1">
                <a:latin typeface="Calibri" panose="020F0502020204030204" pitchFamily="34" charset="0"/>
              </a:rPr>
              <a:t>Kontrol</a:t>
            </a:r>
            <a:r>
              <a:rPr lang="en-ID" sz="2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latin typeface="Calibri" panose="020F0502020204030204" pitchFamily="34" charset="0"/>
              </a:rPr>
              <a:t>Proyek</a:t>
            </a:r>
            <a:endParaRPr lang="en-ID" sz="2800" b="0" i="0" u="none" strike="noStrike" baseline="0" dirty="0"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D" sz="2800" b="0" i="0" u="none" strike="noStrike" baseline="0" dirty="0" err="1">
                <a:latin typeface="Calibri" panose="020F0502020204030204" pitchFamily="34" charset="0"/>
              </a:rPr>
              <a:t>Meningkatkan</a:t>
            </a:r>
            <a:r>
              <a:rPr lang="en-ID" sz="2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latin typeface="Calibri" panose="020F0502020204030204" pitchFamily="34" charset="0"/>
              </a:rPr>
              <a:t>kualitas</a:t>
            </a:r>
            <a:endParaRPr lang="en-ID" sz="2800" b="0" i="0" u="none" strike="noStrike" baseline="0" dirty="0"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D" sz="2800" b="0" i="0" u="none" strike="noStrike" baseline="0" dirty="0" err="1">
                <a:latin typeface="Calibri" panose="020F0502020204030204" pitchFamily="34" charset="0"/>
              </a:rPr>
              <a:t>Meningkatkan</a:t>
            </a:r>
            <a:r>
              <a:rPr lang="en-ID" sz="2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latin typeface="Calibri" panose="020F0502020204030204" pitchFamily="34" charset="0"/>
              </a:rPr>
              <a:t>produktifitas</a:t>
            </a:r>
            <a:endParaRPr lang="en-ID" sz="2800" b="0" i="0" u="none" strike="noStrike" baseline="0" dirty="0"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D" sz="2800" b="0" i="0" u="none" strike="noStrike" baseline="0" dirty="0" err="1">
                <a:latin typeface="Calibri" panose="020F0502020204030204" pitchFamily="34" charset="0"/>
              </a:rPr>
              <a:t>Menekan</a:t>
            </a:r>
            <a:r>
              <a:rPr lang="en-ID" sz="2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latin typeface="Calibri" panose="020F0502020204030204" pitchFamily="34" charset="0"/>
              </a:rPr>
              <a:t>Resiko</a:t>
            </a:r>
            <a:endParaRPr lang="en-ID" sz="2800" b="0" i="0" u="none" strike="noStrike" baseline="0" dirty="0"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D" sz="2800" b="0" i="0" u="none" strike="noStrike" baseline="0" dirty="0" err="1">
                <a:latin typeface="Calibri" panose="020F0502020204030204" pitchFamily="34" charset="0"/>
              </a:rPr>
              <a:t>Koordinasi</a:t>
            </a:r>
            <a:r>
              <a:rPr lang="en-ID" sz="2800" b="0" i="0" u="none" strike="noStrike" baseline="0" dirty="0">
                <a:latin typeface="Calibri" panose="020F0502020204030204" pitchFamily="34" charset="0"/>
              </a:rPr>
              <a:t> internal</a:t>
            </a:r>
          </a:p>
          <a:p>
            <a:pPr algn="l">
              <a:buFont typeface="+mj-lt"/>
              <a:buAutoNum type="arabicPeriod"/>
            </a:pPr>
            <a:r>
              <a:rPr lang="en-ID" sz="2800" b="0" i="0" u="none" strike="noStrike" baseline="0" dirty="0" err="1">
                <a:latin typeface="Calibri" panose="020F0502020204030204" pitchFamily="34" charset="0"/>
              </a:rPr>
              <a:t>Meningkatkan</a:t>
            </a:r>
            <a:r>
              <a:rPr lang="en-ID" sz="2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latin typeface="Calibri" panose="020F0502020204030204" pitchFamily="34" charset="0"/>
              </a:rPr>
              <a:t>semangat</a:t>
            </a:r>
            <a:r>
              <a:rPr lang="en-ID" sz="2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2800" b="0" i="0" u="none" strike="noStrike" baseline="0" dirty="0" err="1">
                <a:latin typeface="Calibri" panose="020F0502020204030204" pitchFamily="34" charset="0"/>
              </a:rPr>
              <a:t>tim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515" y="268540"/>
            <a:ext cx="7013448" cy="1627632"/>
          </a:xfrm>
        </p:spPr>
        <p:txBody>
          <a:bodyPr/>
          <a:lstStyle/>
          <a:p>
            <a:r>
              <a:rPr lang="nl-NL" sz="4400" b="1" i="0" u="none" strike="noStrike" baseline="0" dirty="0">
                <a:solidFill>
                  <a:srgbClr val="994807"/>
                </a:solidFill>
                <a:latin typeface="Calibri-Bold"/>
              </a:rPr>
              <a:t>Metodologi dan Tools Manajemen Proyek</a:t>
            </a:r>
            <a:r>
              <a:rPr lang="en-US" dirty="0"/>
              <a:t>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6E2B88-5AF9-BA25-EAE4-833F5C3F9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6069" y="1762727"/>
            <a:ext cx="5791200" cy="4144087"/>
          </a:xfrm>
        </p:spPr>
        <p:txBody>
          <a:bodyPr/>
          <a:lstStyle/>
          <a:p>
            <a:pPr algn="l"/>
            <a:r>
              <a:rPr lang="en-ID" b="0" i="0" u="none" strike="noStrike" baseline="0" dirty="0">
                <a:latin typeface="Calibri" panose="020F0502020204030204" pitchFamily="34" charset="0"/>
              </a:rPr>
              <a:t>Ada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beberapa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tools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dalam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kegiatan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proyek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:</a:t>
            </a:r>
          </a:p>
          <a:p>
            <a:pPr algn="l"/>
            <a:r>
              <a:rPr lang="en-ID" b="0" i="0" u="none" strike="noStrike" baseline="0" dirty="0">
                <a:latin typeface="ArialMT"/>
              </a:rPr>
              <a:t>• 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PERT charts</a:t>
            </a:r>
          </a:p>
          <a:p>
            <a:pPr algn="l"/>
            <a:r>
              <a:rPr lang="en-ID" b="0" i="0" u="none" strike="noStrike" baseline="0" dirty="0">
                <a:latin typeface="ArialMT"/>
              </a:rPr>
              <a:t>• 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Gantt charts</a:t>
            </a:r>
          </a:p>
          <a:p>
            <a:pPr algn="l"/>
            <a:r>
              <a:rPr lang="en-ID" b="0" i="0" u="none" strike="noStrike" baseline="0" dirty="0">
                <a:latin typeface="ArialMT"/>
              </a:rPr>
              <a:t>• 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Event Chain Diagram</a:t>
            </a:r>
          </a:p>
          <a:p>
            <a:pPr algn="l"/>
            <a:r>
              <a:rPr lang="en-ID" b="0" i="0" u="none" strike="noStrike" baseline="0" dirty="0">
                <a:latin typeface="ArialMT"/>
              </a:rPr>
              <a:t>• 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Run charts</a:t>
            </a:r>
          </a:p>
          <a:p>
            <a:pPr algn="l"/>
            <a:r>
              <a:rPr lang="en-ID" b="0" i="0" u="none" strike="noStrike" baseline="0" dirty="0">
                <a:latin typeface="ArialMT"/>
              </a:rPr>
              <a:t>• 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Project Cycle Optimisation</a:t>
            </a:r>
          </a:p>
          <a:p>
            <a:pPr algn="l"/>
            <a:endParaRPr lang="en-ID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D" b="0" i="0" u="none" strike="noStrike" baseline="0" dirty="0">
                <a:latin typeface="Calibri" panose="020F0502020204030204" pitchFamily="34" charset="0"/>
              </a:rPr>
              <a:t>Tools yang paling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banyak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digunakan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adalah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:</a:t>
            </a:r>
          </a:p>
          <a:p>
            <a:pPr algn="l"/>
            <a:r>
              <a:rPr lang="en-ID" b="0" i="0" u="none" strike="noStrike" baseline="0" dirty="0">
                <a:latin typeface="Calibri" panose="020F0502020204030204" pitchFamily="34" charset="0"/>
              </a:rPr>
              <a:t>PERT charts dan Gantt charts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l"/>
            <a:endParaRPr lang="en-ID" sz="1800" dirty="0"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5FB6EF-7E59-4919-4179-AFB6D3E5DD03}"/>
              </a:ext>
            </a:extLst>
          </p:cNvPr>
          <p:cNvSpPr txBox="1"/>
          <p:nvPr/>
        </p:nvSpPr>
        <p:spPr>
          <a:xfrm>
            <a:off x="4824248" y="5553752"/>
            <a:ext cx="75674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2000" dirty="0">
                <a:latin typeface="Calibri" panose="020F0502020204030204" pitchFamily="34" charset="0"/>
              </a:rPr>
              <a:t>S</a:t>
            </a:r>
            <a:r>
              <a:rPr lang="en-ID" sz="2000" b="0" i="0" u="none" strike="noStrike" baseline="0" dirty="0">
                <a:latin typeface="Calibri" panose="020F0502020204030204" pitchFamily="34" charset="0"/>
              </a:rPr>
              <a:t>oftware yang </a:t>
            </a:r>
            <a:r>
              <a:rPr lang="en-ID" sz="2000" b="0" i="0" u="none" strike="noStrike" baseline="0" dirty="0" err="1">
                <a:latin typeface="Calibri" panose="020F0502020204030204" pitchFamily="34" charset="0"/>
              </a:rPr>
              <a:t>digunakan</a:t>
            </a:r>
            <a:r>
              <a:rPr lang="en-ID" sz="2000" b="0" i="0" u="none" strike="noStrike" baseline="0" dirty="0">
                <a:latin typeface="Calibri" panose="020F0502020204030204" pitchFamily="34" charset="0"/>
              </a:rPr>
              <a:t> di Microsoft Project, </a:t>
            </a:r>
            <a:r>
              <a:rPr lang="en-ID" sz="2000" b="0" i="0" u="none" strike="noStrike" baseline="0" dirty="0" err="1">
                <a:latin typeface="Calibri" panose="020F0502020204030204" pitchFamily="34" charset="0"/>
              </a:rPr>
              <a:t>karena</a:t>
            </a:r>
            <a:r>
              <a:rPr lang="en-ID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2000" b="0" i="0" u="none" strike="noStrike" baseline="0" dirty="0" err="1">
                <a:latin typeface="Calibri" panose="020F0502020204030204" pitchFamily="34" charset="0"/>
              </a:rPr>
              <a:t>kedua</a:t>
            </a:r>
            <a:r>
              <a:rPr lang="en-ID" sz="2000" b="0" i="0" u="none" strike="noStrike" baseline="0" dirty="0">
                <a:latin typeface="Calibri" panose="020F0502020204030204" pitchFamily="34" charset="0"/>
              </a:rPr>
              <a:t> tools </a:t>
            </a:r>
            <a:r>
              <a:rPr lang="en-ID" sz="2000" b="0" i="0" u="none" strike="noStrike" baseline="0" dirty="0" err="1">
                <a:latin typeface="Calibri" panose="020F0502020204030204" pitchFamily="34" charset="0"/>
              </a:rPr>
              <a:t>manajemen</a:t>
            </a:r>
            <a:r>
              <a:rPr lang="en-ID" sz="2000" b="0" i="0" u="none" strike="noStrike" baseline="0" dirty="0">
                <a:latin typeface="Calibri" panose="020F0502020204030204" pitchFamily="34" charset="0"/>
              </a:rPr>
              <a:t> (PERTS chart dan Gantt chart)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proyek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ini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sudah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terdapat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didalamnya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  <a:endParaRPr lang="en-ID" sz="2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5B1A-BACF-572E-92DD-8F7164C0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264" y="389618"/>
            <a:ext cx="7013448" cy="683803"/>
          </a:xfrm>
        </p:spPr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9DCB-185C-1536-7410-84B6B672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23914-E49C-2050-E2E3-05B6B0D48C50}"/>
              </a:ext>
            </a:extLst>
          </p:cNvPr>
          <p:cNvSpPr txBox="1"/>
          <p:nvPr/>
        </p:nvSpPr>
        <p:spPr>
          <a:xfrm>
            <a:off x="3255264" y="1229710"/>
            <a:ext cx="80328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3200" b="0" i="0" u="none" strike="noStrike" baseline="0" dirty="0">
                <a:latin typeface="Calibri" panose="020F0502020204030204" pitchFamily="34" charset="0"/>
              </a:rPr>
              <a:t>a.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Proyek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Konstruksi</a:t>
            </a:r>
            <a:endParaRPr lang="en-ID" sz="32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D" sz="3200" b="0" i="0" u="none" strike="noStrike" baseline="0" dirty="0">
                <a:latin typeface="Calibri" panose="020F0502020204030204" pitchFamily="34" charset="0"/>
              </a:rPr>
              <a:t>b.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Proyek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Industri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Manufaktur</a:t>
            </a:r>
            <a:endParaRPr lang="en-ID" sz="32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nn-NO" sz="3200" b="0" i="0" u="none" strike="noStrike" baseline="0" dirty="0">
                <a:latin typeface="Calibri" panose="020F0502020204030204" pitchFamily="34" charset="0"/>
              </a:rPr>
              <a:t>c. Proyek Penelitian dan Pengembangan</a:t>
            </a:r>
          </a:p>
          <a:p>
            <a:pPr algn="l"/>
            <a:r>
              <a:rPr lang="en-ID" sz="3200" b="0" i="0" u="none" strike="noStrike" baseline="0" dirty="0">
                <a:latin typeface="Calibri" panose="020F0502020204030204" pitchFamily="34" charset="0"/>
              </a:rPr>
              <a:t>d.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Proyek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Padat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Modal</a:t>
            </a:r>
          </a:p>
          <a:p>
            <a:pPr algn="l"/>
            <a:r>
              <a:rPr lang="en-ID" sz="3200" b="0" i="0" u="none" strike="noStrike" baseline="0" dirty="0">
                <a:latin typeface="Calibri" panose="020F0502020204030204" pitchFamily="34" charset="0"/>
              </a:rPr>
              <a:t>e.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Proyek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Pembangunan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Produk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Baru</a:t>
            </a:r>
            <a:endParaRPr lang="en-ID" sz="32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D" sz="3200" b="0" i="0" u="none" strike="noStrike" baseline="0" dirty="0">
                <a:latin typeface="Calibri" panose="020F0502020204030204" pitchFamily="34" charset="0"/>
              </a:rPr>
              <a:t>f. 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Proyek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Pelayanan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Manajemen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*</a:t>
            </a:r>
          </a:p>
          <a:p>
            <a:pPr algn="l"/>
            <a:r>
              <a:rPr lang="en-ID" sz="3200" b="0" i="0" u="none" strike="noStrike" baseline="0" dirty="0">
                <a:latin typeface="Calibri" panose="020F0502020204030204" pitchFamily="34" charset="0"/>
              </a:rPr>
              <a:t>g.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Proyek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Infrastruktur</a:t>
            </a:r>
            <a:endParaRPr lang="en-ID" sz="32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en-ID" sz="3200" dirty="0">
              <a:latin typeface="Calibri" panose="020F0502020204030204" pitchFamily="34" charset="0"/>
            </a:endParaRPr>
          </a:p>
          <a:p>
            <a:pPr algn="l"/>
            <a:endParaRPr lang="en-ID" sz="32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D" sz="3200" b="0" i="0" u="none" strike="noStrike" baseline="0" dirty="0">
                <a:latin typeface="Calibri" panose="020F0502020204030204" pitchFamily="34" charset="0"/>
              </a:rPr>
              <a:t>*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Proyek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Sistem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Informasi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termasuk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ke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dalam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200" b="0" i="0" u="none" strike="noStrike" baseline="0" dirty="0" err="1">
                <a:latin typeface="Calibri" panose="020F0502020204030204" pitchFamily="34" charset="0"/>
              </a:rPr>
              <a:t>kategori</a:t>
            </a:r>
            <a:r>
              <a:rPr lang="en-ID" sz="3200" b="0" i="0" u="none" strike="noStrike" baseline="0" dirty="0">
                <a:latin typeface="Calibri" panose="020F0502020204030204" pitchFamily="34" charset="0"/>
              </a:rPr>
              <a:t> point f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81861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32104"/>
            <a:ext cx="10671048" cy="768096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97EF3-07BB-9C94-514E-AD0B9806C5E1}"/>
              </a:ext>
            </a:extLst>
          </p:cNvPr>
          <p:cNvSpPr txBox="1"/>
          <p:nvPr/>
        </p:nvSpPr>
        <p:spPr>
          <a:xfrm>
            <a:off x="1849120" y="1700347"/>
            <a:ext cx="84734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D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Tujuan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pembelajaran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Memahami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kebutuhan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manajemen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perangkat</a:t>
            </a:r>
            <a:r>
              <a:rPr lang="en-ID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lunak</a:t>
            </a:r>
            <a:endParaRPr lang="en-ID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membuat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rincian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pekerjaan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dalam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memahami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penjadwalan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endParaRPr lang="en-ID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membuat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proposal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perangkat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lunak</a:t>
            </a:r>
            <a:endParaRPr lang="en-ID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Memahami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manajer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keterampilan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dibutuhkan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bidang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karir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manajer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perangkat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lunak</a:t>
            </a:r>
            <a:endParaRPr lang="en-ID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CEAA82-EDE6-6E10-1BF3-4EF60332CEFD}"/>
              </a:ext>
            </a:extLst>
          </p:cNvPr>
          <p:cNvSpPr txBox="1"/>
          <p:nvPr/>
        </p:nvSpPr>
        <p:spPr>
          <a:xfrm>
            <a:off x="1075436" y="1554480"/>
            <a:ext cx="10038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D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Pertemuan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1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materi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MPPL,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Membentuk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Kelompok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Persiapan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urat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ke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objek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di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lapangan</a:t>
            </a:r>
            <a:endParaRPr lang="en-ID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Perte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muan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2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materi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MPPL,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Sudah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memiliki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objek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tempat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implementasi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MPPL (di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sekolah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asal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Pertemuan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3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materi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MPPL,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Persiapan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surat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tugas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persiapan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kelompok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jadwal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rencana</a:t>
            </a:r>
            <a:endParaRPr lang="en-ID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Pertemuan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4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materi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MPPL,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Observasi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data (</a:t>
            </a:r>
            <a:r>
              <a:rPr lang="en-ID" i="1" dirty="0">
                <a:solidFill>
                  <a:srgbClr val="000000"/>
                </a:solidFill>
                <a:latin typeface="Arial" panose="020B0604020202020204" pitchFamily="34" charset="0"/>
              </a:rPr>
              <a:t>communication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Proj.init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Req.gathering</a:t>
            </a:r>
            <a:endParaRPr lang="en-ID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Pertemuan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5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materi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MPPL,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menganalisis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data dan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pemodelan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(diagram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konteks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Pertemuan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6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materi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MPPL,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menganalisis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data dan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pemodelan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objek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Microsoft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Pertemuan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7 review dan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kuis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menyiapkan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proposal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endParaRPr lang="en-ID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Pertemuan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setelah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UTS (8-12),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materi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MPPL, dan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penyelesaian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di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lapangan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instalasi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, training dan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inspeksi+komunikasi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di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lapangan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penutupan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, 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presentasi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di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kelas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),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pengumpulan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surat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keterangan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hasil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bimbingan</a:t>
            </a:r>
            <a:endParaRPr lang="en-ID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648" y="597666"/>
            <a:ext cx="2821432" cy="768096"/>
          </a:xfrm>
        </p:spPr>
        <p:txBody>
          <a:bodyPr/>
          <a:lstStyle/>
          <a:p>
            <a:r>
              <a:rPr lang="en-US" sz="3200" dirty="0" err="1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Referensi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5" y="304800"/>
            <a:ext cx="4626864" cy="614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/>
              <a:t>Software Engineering : A Practitioner’s Approach (7</a:t>
            </a:r>
            <a:r>
              <a:rPr lang="en-US" sz="2200" baseline="30000" dirty="0"/>
              <a:t>th</a:t>
            </a:r>
            <a:r>
              <a:rPr lang="en-US" sz="2200" dirty="0"/>
              <a:t> edition), Roger S. Pressman, 2010 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 err="1"/>
              <a:t>Manajemen</a:t>
            </a:r>
            <a:r>
              <a:rPr lang="en-US" sz="2200" dirty="0"/>
              <a:t> </a:t>
            </a:r>
            <a:r>
              <a:rPr lang="en-US" sz="2200" dirty="0" err="1"/>
              <a:t>Proyek</a:t>
            </a:r>
            <a:r>
              <a:rPr lang="en-US" sz="2200" dirty="0"/>
              <a:t> </a:t>
            </a:r>
            <a:r>
              <a:rPr lang="en-US" sz="2200" dirty="0" err="1"/>
              <a:t>berbasis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(</a:t>
            </a:r>
            <a:r>
              <a:rPr lang="en-US" sz="2200" dirty="0" err="1"/>
              <a:t>Edisi</a:t>
            </a:r>
            <a:r>
              <a:rPr lang="en-US" sz="2200" dirty="0"/>
              <a:t> </a:t>
            </a:r>
            <a:r>
              <a:rPr lang="en-US" sz="2200" dirty="0" err="1"/>
              <a:t>Revisi</a:t>
            </a:r>
            <a:r>
              <a:rPr lang="en-US" sz="2200" dirty="0"/>
              <a:t>), Imam </a:t>
            </a:r>
            <a:r>
              <a:rPr lang="en-US" sz="2200" dirty="0" err="1"/>
              <a:t>Heryanto</a:t>
            </a:r>
            <a:r>
              <a:rPr lang="en-US" sz="2200" dirty="0"/>
              <a:t>, </a:t>
            </a:r>
            <a:r>
              <a:rPr lang="en-US" sz="2200" dirty="0" err="1"/>
              <a:t>Totok</a:t>
            </a:r>
            <a:r>
              <a:rPr lang="en-US" sz="2200" dirty="0"/>
              <a:t> </a:t>
            </a:r>
            <a:r>
              <a:rPr lang="en-US" sz="2200" dirty="0" err="1"/>
              <a:t>Triwibowo</a:t>
            </a:r>
            <a:r>
              <a:rPr lang="en-US" sz="2200" dirty="0"/>
              <a:t> (</a:t>
            </a:r>
            <a:r>
              <a:rPr lang="en-US" sz="2200" dirty="0" err="1"/>
              <a:t>Penerbit</a:t>
            </a:r>
            <a:r>
              <a:rPr lang="en-US" sz="2200" dirty="0"/>
              <a:t> : </a:t>
            </a:r>
            <a:r>
              <a:rPr lang="en-US" sz="2200" dirty="0" err="1"/>
              <a:t>Informatika</a:t>
            </a:r>
            <a:r>
              <a:rPr lang="en-US" sz="2200" dirty="0"/>
              <a:t>), 2013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/>
              <a:t>Schwalbe, Kathy. 2011. Information Technology Project Management, Revised 6e. Course Technology.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1A8CE6-F01F-2B6E-5840-C1BF70B41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546767"/>
              </p:ext>
            </p:extLst>
          </p:nvPr>
        </p:nvGraphicFramePr>
        <p:xfrm>
          <a:off x="8361680" y="304800"/>
          <a:ext cx="3499445" cy="4271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365640" imgH="4108320" progId="PBrush">
                  <p:embed/>
                </p:oleObj>
              </mc:Choice>
              <mc:Fallback>
                <p:oleObj name="Bitmap Image" r:id="rId2" imgW="3365640" imgH="4108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61680" y="304800"/>
                        <a:ext cx="3499445" cy="4271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298D3A6-7E0D-CE70-66C4-3FA40FE31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904" y="1727715"/>
            <a:ext cx="3079824" cy="472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116D-47A3-7CAC-BF96-0D5FCB08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16" y="449072"/>
            <a:ext cx="5693664" cy="768096"/>
          </a:xfrm>
        </p:spPr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FC19-7CEE-B911-DDFC-A26FDB525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216" y="1224280"/>
            <a:ext cx="8030464" cy="3886200"/>
          </a:xfrm>
        </p:spPr>
        <p:txBody>
          <a:bodyPr/>
          <a:lstStyle/>
          <a:p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Menurut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Kathy Schwalbe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adalah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usaha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sementara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dilakukan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menghasilkan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suatu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produk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layanan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hasil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unik</a:t>
            </a:r>
            <a:r>
              <a:rPr lang="en-ID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9148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82B9-F881-196D-7B33-8D3C5ED7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056" y="581152"/>
            <a:ext cx="5693664" cy="768096"/>
          </a:xfrm>
        </p:spPr>
        <p:txBody>
          <a:bodyPr/>
          <a:lstStyle/>
          <a:p>
            <a:r>
              <a:rPr lang="en-US" sz="3200" dirty="0" err="1"/>
              <a:t>Atribut</a:t>
            </a:r>
            <a:r>
              <a:rPr lang="en-US" sz="3200" dirty="0"/>
              <a:t> </a:t>
            </a:r>
            <a:r>
              <a:rPr lang="en-US" sz="3200" dirty="0" err="1"/>
              <a:t>proyek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D48-5A91-8EAE-B2E4-3A6A4D82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176" y="1349248"/>
            <a:ext cx="9446768" cy="514299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Memiliki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tujuan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khusus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produk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akhir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hasil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kerja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akhir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Bersifat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sementara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Sebuah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memiliki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jadwal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awal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akhir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pasti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Proyek bukan pekerjaan rutin.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Membutuhkan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sumber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daya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termasuk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orang, </a:t>
            </a:r>
            <a:r>
              <a:rPr lang="en-ID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hardware, software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dan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aset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lainnya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Sumber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daya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terbatas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harus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digunakan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secara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efektif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memenuhi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tujuan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perusahaan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lainnya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Sebuah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dikembangkan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secara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bertahap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harus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memiliki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pelanggan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utama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sponsor.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mempunyai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ketidakpastian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Karena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adalah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unik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kadang-kadang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sulit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menentukan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tujuan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jelas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memperkirakan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berapa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lama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waktu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dibutuhkan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menyelesaikan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menentukan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berapa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banyak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biaya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50759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5386-9850-F79A-DE60-C35AAA6C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36" y="581152"/>
            <a:ext cx="6201664" cy="768096"/>
          </a:xfrm>
        </p:spPr>
        <p:txBody>
          <a:bodyPr/>
          <a:lstStyle/>
          <a:p>
            <a:r>
              <a:rPr lang="en-US" sz="3200" dirty="0"/>
              <a:t>The triple constrain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51D7-6E7C-C71A-A7C9-EEF42861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36" y="1346200"/>
            <a:ext cx="9737344" cy="410972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ID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Cakupan</a:t>
            </a:r>
            <a:r>
              <a:rPr lang="en-ID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(Scope)</a:t>
            </a:r>
          </a:p>
          <a:p>
            <a:pPr marL="568325" indent="-222250">
              <a:buFont typeface="Arial" panose="020B0604020202020204" pitchFamily="34" charset="0"/>
              <a:buChar char="•"/>
            </a:pP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Pekerjaan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apa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harus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dilakukan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sebagai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bagian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</a:p>
          <a:p>
            <a:pPr marL="568325" indent="-222250">
              <a:buFont typeface="Arial" panose="020B0604020202020204" pitchFamily="34" charset="0"/>
              <a:buChar char="•"/>
            </a:pP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Produk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layanan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hasil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apa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unik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? </a:t>
            </a:r>
          </a:p>
          <a:p>
            <a:pPr marL="568325" indent="-222250">
              <a:buFont typeface="Arial" panose="020B0604020202020204" pitchFamily="34" charset="0"/>
              <a:buChar char="•"/>
            </a:pP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Apa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diharapkan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pelanggan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sponsor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</a:p>
          <a:p>
            <a:pPr marL="568325" indent="-222250">
              <a:buFont typeface="Arial" panose="020B0604020202020204" pitchFamily="34" charset="0"/>
              <a:buChar char="•"/>
            </a:pP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Bagaimana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ruang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lingkup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diverifikasi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marL="342900" indent="-342900" algn="l">
              <a:buAutoNum type="arabicPeriod"/>
            </a:pPr>
            <a:endParaRPr lang="en-ID" sz="18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ID" sz="18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D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5573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3687-46B0-708C-1829-7C2A542C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76" y="499872"/>
            <a:ext cx="7918704" cy="768096"/>
          </a:xfrm>
        </p:spPr>
        <p:txBody>
          <a:bodyPr/>
          <a:lstStyle/>
          <a:p>
            <a:r>
              <a:rPr lang="en-US" sz="3200" dirty="0"/>
              <a:t>The triple constrain (cont.)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683D-640D-AB19-08AD-CD757FB7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216" y="1209548"/>
            <a:ext cx="10097008" cy="3585972"/>
          </a:xfrm>
        </p:spPr>
        <p:txBody>
          <a:bodyPr/>
          <a:lstStyle/>
          <a:p>
            <a:r>
              <a:rPr lang="en-US" dirty="0"/>
              <a:t>2.</a:t>
            </a:r>
            <a:r>
              <a:rPr lang="en-ID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Waktu (Time)</a:t>
            </a:r>
          </a:p>
          <a:p>
            <a:pPr marL="630238" indent="-284163">
              <a:buFont typeface="Arial" panose="020B0604020202020204" pitchFamily="34" charset="0"/>
              <a:buChar char="•"/>
            </a:pP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Berapa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lama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waktu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dibutuhkan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menyelesaikan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</a:p>
          <a:p>
            <a:pPr marL="630238" indent="-284163">
              <a:buFont typeface="Arial" panose="020B0604020202020204" pitchFamily="34" charset="0"/>
              <a:buChar char="•"/>
            </a:pP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Bagaimana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jadwal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</a:p>
          <a:p>
            <a:pPr marL="630238" indent="-284163">
              <a:buFont typeface="Arial" panose="020B0604020202020204" pitchFamily="34" charset="0"/>
              <a:buChar char="•"/>
            </a:pP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Bagaimana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tim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akan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melacak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kinerja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jadwal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sebenarnya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</a:p>
          <a:p>
            <a:pPr marL="630238" indent="-284163">
              <a:buFont typeface="Arial" panose="020B0604020202020204" pitchFamily="34" charset="0"/>
              <a:buChar char="•"/>
            </a:pP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Siapa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bisa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menyetujui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perubahan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jadwal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endParaRPr lang="en-ID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570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CFD8-20DB-F96F-CE94-D794751F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36" y="581152"/>
            <a:ext cx="7918704" cy="768096"/>
          </a:xfrm>
        </p:spPr>
        <p:txBody>
          <a:bodyPr/>
          <a:lstStyle/>
          <a:p>
            <a:r>
              <a:rPr lang="en-US" sz="3200" dirty="0"/>
              <a:t>The triple constrain (cont.)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2EDF-11DF-5D84-26A7-218F343AA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56" y="1209548"/>
            <a:ext cx="8253984" cy="3122168"/>
          </a:xfrm>
        </p:spPr>
        <p:txBody>
          <a:bodyPr/>
          <a:lstStyle/>
          <a:p>
            <a:r>
              <a:rPr lang="en-US" dirty="0"/>
              <a:t>3.</a:t>
            </a:r>
            <a:r>
              <a:rPr lang="en-ID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Biaya</a:t>
            </a:r>
            <a:r>
              <a:rPr lang="en-ID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(Cost)</a:t>
            </a:r>
          </a:p>
          <a:p>
            <a:pPr marL="457200" indent="-173038">
              <a:buFont typeface="Arial" panose="020B0604020202020204" pitchFamily="34" charset="0"/>
              <a:buChar char="•"/>
            </a:pP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Apa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harus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dibiayai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menyelesaikan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</a:p>
          <a:p>
            <a:pPr marL="457200" indent="-173038">
              <a:buFont typeface="Arial" panose="020B0604020202020204" pitchFamily="34" charset="0"/>
              <a:buChar char="•"/>
            </a:pP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Berapa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anggaran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</a:p>
          <a:p>
            <a:pPr marL="457200" indent="-173038">
              <a:buFont typeface="Arial" panose="020B0604020202020204" pitchFamily="34" charset="0"/>
              <a:buChar char="•"/>
            </a:pP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Bagaimana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biaya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dilacak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</a:p>
          <a:p>
            <a:pPr marL="457200" indent="-173038">
              <a:buFont typeface="Arial" panose="020B0604020202020204" pitchFamily="34" charset="0"/>
              <a:buChar char="•"/>
            </a:pPr>
            <a:r>
              <a:rPr lang="sv-SE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Siapa yang dapat mengotorisasi perubahan anggaran?</a:t>
            </a:r>
          </a:p>
          <a:p>
            <a:endParaRPr lang="en-ID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8244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684D-FF92-660C-5256-4EE24257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308183"/>
            <a:ext cx="7989824" cy="768096"/>
          </a:xfrm>
        </p:spPr>
        <p:txBody>
          <a:bodyPr/>
          <a:lstStyle/>
          <a:p>
            <a:r>
              <a:rPr lang="en-US" sz="3200" dirty="0"/>
              <a:t>The triple constrain</a:t>
            </a:r>
            <a:endParaRPr lang="en-ID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CC656-9F8B-1697-6192-325645ECB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076279"/>
            <a:ext cx="5791200" cy="5489051"/>
          </a:xfrm>
        </p:spPr>
      </p:pic>
    </p:spTree>
    <p:extLst>
      <p:ext uri="{BB962C8B-B14F-4D97-AF65-F5344CB8AC3E}">
        <p14:creationId xmlns:p14="http://schemas.microsoft.com/office/powerpoint/2010/main" val="4070492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491A-7CE8-2B6D-C257-DB62A01A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16" y="581152"/>
            <a:ext cx="8416544" cy="768096"/>
          </a:xfrm>
        </p:spPr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Manaj.Proyek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BBA0-ADE8-6165-03B7-86F3A442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16" y="1349248"/>
            <a:ext cx="10245344" cy="49072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Menurut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Kathy Schwalbe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Manajemen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adalah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penerapan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pengetahuan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keterampilan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alat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teknik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pada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kegiatan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memenuhi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kebutuhan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D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Menurut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Pressman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Manajemen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Proyek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meliputi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perencanaan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pemantauan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pengontrolan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manusia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proses dan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peristiwa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terjadi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selama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perangkat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lunak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dikembangkan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mulai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konsep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awal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sampai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pengoperasian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secara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penuh</a:t>
            </a:r>
            <a:r>
              <a:rPr lang="en-ID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ID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340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96CE-8471-E2CC-2F4F-8637DC8F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844B-5BD3-E16F-1B2A-BCCE9D09D9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Communication (Project Initiation &amp; Requirements Gathering)</a:t>
            </a:r>
            <a:br>
              <a:rPr lang="en-ID" dirty="0"/>
            </a:b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Sebelum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memulai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pekerjaan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bersifat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teknis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, sangat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diperlukan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adanya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komunikasi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customer demi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memahami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mencapai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tujuan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ingin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dicapai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. Hasil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komunikasi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inisialisasi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proyek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seperti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menganalisis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permasalahan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dihadapi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mengumpulkan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data-data yang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diperlukan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serta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membantu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mendefinisikan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fitur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fungsi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software.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Pengumpulan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data-data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tambahan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bisa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juga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diambil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jurnal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artikel</a:t>
            </a:r>
            <a:r>
              <a:rPr lang="en-ID" b="0" i="0" dirty="0">
                <a:solidFill>
                  <a:srgbClr val="636363"/>
                </a:solidFill>
                <a:effectLst/>
                <a:latin typeface="Roboto" panose="02000000000000000000" pitchFamily="2" charset="0"/>
              </a:rPr>
              <a:t>, dan internet.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BFFEF-7F7B-BF88-3101-8350483A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1B194-8A90-8619-E030-F2AAE0E3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6" name="Picture 2" descr="Feature Image">
            <a:extLst>
              <a:ext uri="{FF2B5EF4-FFF2-40B4-BE49-F238E27FC236}">
                <a16:creationId xmlns:a16="http://schemas.microsoft.com/office/drawing/2014/main" id="{6E039F4E-41C4-CE35-13AA-0F1F1BA68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4" y="4105910"/>
            <a:ext cx="10841376" cy="229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80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9CE6-BA03-56CB-E2A0-950C4036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57632"/>
            <a:ext cx="7522464" cy="485648"/>
          </a:xfrm>
        </p:spPr>
        <p:txBody>
          <a:bodyPr/>
          <a:lstStyle/>
          <a:p>
            <a:r>
              <a:rPr lang="en-US" sz="2000" dirty="0"/>
              <a:t>Gambar </a:t>
            </a:r>
            <a:r>
              <a:rPr lang="en-US" sz="2000" dirty="0" err="1"/>
              <a:t>kerangka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endParaRPr lang="en-ID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DA3B13-48A9-A1CB-3928-9CAB5FC1C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897" y="683370"/>
            <a:ext cx="8339326" cy="3901438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6AA2030-D178-2E9D-E3BF-6A51022A1067}"/>
              </a:ext>
            </a:extLst>
          </p:cNvPr>
          <p:cNvGrpSpPr/>
          <p:nvPr/>
        </p:nvGrpSpPr>
        <p:grpSpPr>
          <a:xfrm>
            <a:off x="493777" y="1819901"/>
            <a:ext cx="2509520" cy="3048014"/>
            <a:chOff x="493777" y="1819901"/>
            <a:chExt cx="2509520" cy="30480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D2BE32-8729-F556-C9D0-B077B4D22EF1}"/>
                </a:ext>
              </a:extLst>
            </p:cNvPr>
            <p:cNvSpPr txBox="1"/>
            <p:nvPr/>
          </p:nvSpPr>
          <p:spPr>
            <a:xfrm>
              <a:off x="493777" y="1819901"/>
              <a:ext cx="2509520" cy="3048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Berawal</a:t>
              </a: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dari</a:t>
              </a: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adanya</a:t>
              </a: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kebutuhan</a:t>
              </a: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dan </a:t>
              </a:r>
              <a:r>
                <a:rPr lang="en-ID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harapan</a:t>
              </a: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pemangku</a:t>
              </a: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kepentingan</a:t>
              </a:r>
              <a:endPara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Area </a:t>
              </a:r>
              <a:r>
                <a:rPr lang="en-ID" sz="18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knowledge</a:t>
              </a: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mendeskripsikan</a:t>
              </a: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kompetensi</a:t>
              </a: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kunci</a:t>
              </a: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bagi</a:t>
              </a: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manajer</a:t>
              </a: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proyek</a:t>
              </a:r>
              <a:r>
                <a:rPr lang="en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ID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0283B1F9-6ED9-F267-C233-EBF0F91B7B2A}"/>
                </a:ext>
              </a:extLst>
            </p:cNvPr>
            <p:cNvSpPr/>
            <p:nvPr/>
          </p:nvSpPr>
          <p:spPr>
            <a:xfrm>
              <a:off x="899160" y="2839671"/>
              <a:ext cx="579120" cy="3149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1232F5C-AC7D-6920-C716-86567EEDA9C5}"/>
              </a:ext>
            </a:extLst>
          </p:cNvPr>
          <p:cNvSpPr txBox="1"/>
          <p:nvPr/>
        </p:nvSpPr>
        <p:spPr>
          <a:xfrm>
            <a:off x="1376680" y="4741883"/>
            <a:ext cx="9148064" cy="196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4 pilar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proyek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spesifik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(scope,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waktu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biaya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kualitas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4 area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pengetahuan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mencapai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(MSDM, Comm., Risk, Procurement)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project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integ.manag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mempengaruhi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dipengaruhi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oleh 8 area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pengetahuan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lainnya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mencapai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didukung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teknik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5226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TIMELINE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SEP 2022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 err="1"/>
              <a:t>Okt</a:t>
            </a:r>
            <a:r>
              <a:rPr lang="en-US" dirty="0"/>
              <a:t> 2022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/>
              <a:t>NOv</a:t>
            </a:r>
            <a:r>
              <a:rPr lang="en-US" dirty="0"/>
              <a:t> 2022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des 2022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 err="1"/>
              <a:t>jan</a:t>
            </a:r>
            <a:r>
              <a:rPr lang="en-US" dirty="0"/>
              <a:t> 2022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Awal </a:t>
            </a:r>
            <a:r>
              <a:rPr lang="en-US" dirty="0" err="1"/>
              <a:t>perkuliahan</a:t>
            </a:r>
            <a:r>
              <a:rPr lang="en-US" dirty="0"/>
              <a:t> MPPL (</a:t>
            </a:r>
            <a:r>
              <a:rPr lang="en-US" dirty="0" err="1"/>
              <a:t>materi</a:t>
            </a:r>
            <a:r>
              <a:rPr lang="en-US" dirty="0"/>
              <a:t> MPPL dan </a:t>
            </a:r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)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 err="1"/>
              <a:t>Materi</a:t>
            </a:r>
            <a:r>
              <a:rPr lang="en-US" dirty="0"/>
              <a:t> MPPL dan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MPPL di </a:t>
            </a:r>
            <a:r>
              <a:rPr lang="en-US" dirty="0" err="1"/>
              <a:t>lapangan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 err="1"/>
              <a:t>Materi</a:t>
            </a:r>
            <a:r>
              <a:rPr lang="en-US" dirty="0"/>
              <a:t> MPPL dan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MPPL di </a:t>
            </a:r>
            <a:r>
              <a:rPr lang="en-US" dirty="0" err="1"/>
              <a:t>lapangan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 err="1"/>
              <a:t>Materi</a:t>
            </a:r>
            <a:r>
              <a:rPr lang="en-US" dirty="0"/>
              <a:t> MPPL dan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MPPL di </a:t>
            </a:r>
            <a:r>
              <a:rPr lang="en-US" dirty="0" err="1"/>
              <a:t>lapangan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1238504"/>
          </a:xfrm>
        </p:spPr>
        <p:txBody>
          <a:bodyPr/>
          <a:lstStyle/>
          <a:p>
            <a:pPr lvl="0"/>
            <a:r>
              <a:rPr lang="en-US" dirty="0"/>
              <a:t>Akhir </a:t>
            </a:r>
            <a:r>
              <a:rPr lang="en-US" dirty="0" err="1"/>
              <a:t>perkuliahan</a:t>
            </a:r>
            <a:r>
              <a:rPr lang="en-US" dirty="0"/>
              <a:t> MPPL (</a:t>
            </a:r>
            <a:r>
              <a:rPr lang="en-US" dirty="0" err="1"/>
              <a:t>Presentasi</a:t>
            </a:r>
            <a:r>
              <a:rPr lang="en-US" dirty="0"/>
              <a:t>, </a:t>
            </a:r>
            <a:r>
              <a:rPr lang="en-US" dirty="0" err="1"/>
              <a:t>Ujian</a:t>
            </a:r>
            <a:r>
              <a:rPr lang="en-US" dirty="0"/>
              <a:t> Akhir dan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) dan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keterangan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E28F-2652-F7FB-83ED-E8CC8921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5200"/>
            <a:ext cx="5693664" cy="768096"/>
          </a:xfrm>
        </p:spPr>
        <p:txBody>
          <a:bodyPr/>
          <a:lstStyle/>
          <a:p>
            <a:r>
              <a:rPr lang="en-US" sz="3600" dirty="0"/>
              <a:t>Roger S. Pressman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1C66-66E6-5C6D-B76F-0E5B9FB0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867916"/>
            <a:ext cx="5693664" cy="312216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Part Four : Managing Software Projects, page 674</a:t>
            </a:r>
            <a:r>
              <a:rPr lang="en-US" dirty="0"/>
              <a:t>, pada </a:t>
            </a:r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</a:t>
            </a:r>
            <a:r>
              <a:rPr lang="en-ID" dirty="0" err="1"/>
              <a:t>empelajari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merencanakan</a:t>
            </a:r>
            <a:r>
              <a:rPr lang="en-ID" dirty="0"/>
              <a:t>, </a:t>
            </a:r>
            <a:r>
              <a:rPr lang="en-ID" dirty="0" err="1"/>
              <a:t>mengatur</a:t>
            </a:r>
            <a:r>
              <a:rPr lang="en-ID" dirty="0"/>
              <a:t>, </a:t>
            </a:r>
            <a:r>
              <a:rPr lang="en-ID" dirty="0" err="1"/>
              <a:t>memantau</a:t>
            </a:r>
            <a:r>
              <a:rPr lang="en-ID" dirty="0"/>
              <a:t> dan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42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8691880" cy="270052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Pengenalan</a:t>
            </a:r>
            <a:r>
              <a:rPr lang="en-US" sz="2800" dirty="0"/>
              <a:t> MPPL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Persiapan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implementasi</a:t>
            </a:r>
            <a:r>
              <a:rPr lang="en-US" sz="2800" dirty="0"/>
              <a:t> di </a:t>
            </a:r>
            <a:r>
              <a:rPr lang="en-US" sz="2800" dirty="0" err="1"/>
              <a:t>lapangan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Persiapan</a:t>
            </a:r>
            <a:r>
              <a:rPr lang="en-US" sz="2800" dirty="0"/>
              <a:t> </a:t>
            </a:r>
            <a:r>
              <a:rPr lang="en-US" sz="2800" dirty="0" err="1"/>
              <a:t>dokumentasi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DB22-3BA1-27DB-E621-7C82DD4C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840407"/>
            <a:ext cx="7423667" cy="768096"/>
          </a:xfrm>
        </p:spPr>
        <p:txBody>
          <a:bodyPr/>
          <a:lstStyle/>
          <a:p>
            <a:r>
              <a:rPr lang="en-US" sz="3200" dirty="0" err="1"/>
              <a:t>Tinjuan</a:t>
            </a:r>
            <a:r>
              <a:rPr lang="en-US" sz="3200" dirty="0"/>
              <a:t> </a:t>
            </a:r>
            <a:r>
              <a:rPr lang="en-US" sz="3200" dirty="0" err="1"/>
              <a:t>isi</a:t>
            </a:r>
            <a:r>
              <a:rPr lang="en-US" sz="3200" dirty="0"/>
              <a:t> </a:t>
            </a:r>
            <a:r>
              <a:rPr lang="en-US" sz="3200" dirty="0" err="1"/>
              <a:t>buku</a:t>
            </a:r>
            <a:r>
              <a:rPr lang="en-US" sz="3200" dirty="0"/>
              <a:t> pressman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B026-8E3C-22D6-B737-6356AF34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30" y="1467349"/>
            <a:ext cx="8506232" cy="4407934"/>
          </a:xfrm>
        </p:spPr>
        <p:txBody>
          <a:bodyPr/>
          <a:lstStyle/>
          <a:p>
            <a:r>
              <a:rPr lang="en-ID" dirty="0" err="1"/>
              <a:t>Diawali</a:t>
            </a:r>
            <a:r>
              <a:rPr lang="en-ID" dirty="0"/>
              <a:t> oleh </a:t>
            </a:r>
            <a:r>
              <a:rPr lang="en-ID" dirty="0" err="1"/>
              <a:t>pertanyaan-pertanyaan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/>
              <a:t>Bagaimana</a:t>
            </a:r>
            <a:r>
              <a:rPr lang="en-ID" dirty="0"/>
              <a:t> (orang, proses dan </a:t>
            </a:r>
            <a:r>
              <a:rPr lang="en-ID" dirty="0" err="1"/>
              <a:t>masalah</a:t>
            </a:r>
            <a:r>
              <a:rPr lang="en-ID" dirty="0"/>
              <a:t>) </a:t>
            </a:r>
            <a:r>
              <a:rPr lang="en-ID" dirty="0" err="1"/>
              <a:t>dikelola</a:t>
            </a:r>
            <a:r>
              <a:rPr lang="en-ID" dirty="0"/>
              <a:t> 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/>
              <a:t>Bagaimana</a:t>
            </a:r>
            <a:r>
              <a:rPr lang="en-ID" dirty="0"/>
              <a:t> team soft.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perkiraan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, </a:t>
            </a:r>
            <a:r>
              <a:rPr lang="en-ID" dirty="0" err="1"/>
              <a:t>biaya</a:t>
            </a:r>
            <a:r>
              <a:rPr lang="en-ID" dirty="0"/>
              <a:t>, </a:t>
            </a:r>
            <a:r>
              <a:rPr lang="en-ID" dirty="0" err="1"/>
              <a:t>durasi</a:t>
            </a:r>
            <a:r>
              <a:rPr lang="en-ID" dirty="0"/>
              <a:t> </a:t>
            </a:r>
            <a:r>
              <a:rPr lang="en-ID" dirty="0" err="1"/>
              <a:t>proyek</a:t>
            </a:r>
            <a:endParaRPr lang="en-ID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dan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proyek</a:t>
            </a:r>
            <a:endParaRPr lang="en-ID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pemeliharaan</a:t>
            </a:r>
            <a:r>
              <a:rPr lang="en-ID" dirty="0"/>
              <a:t> dan re-engineering                                  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berdampak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,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berkualitas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171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B8B2-45DA-981C-4F35-820BB0FE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76" y="581152"/>
            <a:ext cx="6780088" cy="768096"/>
          </a:xfrm>
        </p:spPr>
        <p:txBody>
          <a:bodyPr/>
          <a:lstStyle/>
          <a:p>
            <a:r>
              <a:rPr lang="en-US" sz="3200" dirty="0" err="1"/>
              <a:t>Tujuan</a:t>
            </a:r>
            <a:r>
              <a:rPr lang="en-US" sz="3200" dirty="0"/>
              <a:t> </a:t>
            </a:r>
            <a:r>
              <a:rPr lang="en-US" sz="3200" dirty="0" err="1"/>
              <a:t>pembelajaran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4111-E48E-9BCA-F108-21751FF6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76" y="1209548"/>
            <a:ext cx="7393864" cy="44271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err="1"/>
              <a:t>batasan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Perbandingan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P/L dan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tahapan-tahapan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P/L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Mengidentifikasi</a:t>
            </a:r>
            <a:r>
              <a:rPr lang="en-US" sz="2800" dirty="0"/>
              <a:t> stakeholder </a:t>
            </a:r>
            <a:r>
              <a:rPr lang="en-US" sz="2800" dirty="0" err="1"/>
              <a:t>proyek</a:t>
            </a:r>
            <a:r>
              <a:rPr lang="en-US" sz="2800" dirty="0"/>
              <a:t>,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mengukur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dan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84730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536F-584C-86F2-B190-CAB7920B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53" y="812188"/>
            <a:ext cx="7469020" cy="768096"/>
          </a:xfrm>
        </p:spPr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74E7-FBC3-3E6C-082D-C4215359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152" y="1580284"/>
            <a:ext cx="8859410" cy="4745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Mengisi</a:t>
            </a:r>
            <a:r>
              <a:rPr lang="en-US" sz="2800" dirty="0"/>
              <a:t> </a:t>
            </a:r>
            <a:r>
              <a:rPr lang="en-US" sz="2800" dirty="0" err="1"/>
              <a:t>kolom</a:t>
            </a:r>
            <a:r>
              <a:rPr lang="en-US" sz="2800" dirty="0"/>
              <a:t> di </a:t>
            </a:r>
            <a:r>
              <a:rPr lang="en-US" sz="2800" dirty="0" err="1"/>
              <a:t>harian</a:t>
            </a:r>
            <a:r>
              <a:rPr lang="en-US" sz="2800" dirty="0"/>
              <a:t> </a:t>
            </a:r>
            <a:r>
              <a:rPr lang="en-US" sz="2800" dirty="0" err="1"/>
              <a:t>surat</a:t>
            </a:r>
            <a:r>
              <a:rPr lang="en-US" sz="2800" dirty="0"/>
              <a:t> </a:t>
            </a:r>
            <a:r>
              <a:rPr lang="en-US" sz="2800" dirty="0" err="1"/>
              <a:t>kabar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Perlombaan</a:t>
            </a:r>
            <a:r>
              <a:rPr lang="en-US" sz="2800" dirty="0"/>
              <a:t> HUT RI ke-77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Membangun</a:t>
            </a:r>
            <a:r>
              <a:rPr lang="en-US" sz="2800" dirty="0"/>
              <a:t> Flyover </a:t>
            </a:r>
            <a:r>
              <a:rPr lang="en-US" sz="2800" dirty="0" err="1"/>
              <a:t>depan</a:t>
            </a:r>
            <a:r>
              <a:rPr lang="en-US" sz="2800" dirty="0"/>
              <a:t> terminal </a:t>
            </a:r>
            <a:r>
              <a:rPr lang="en-US" sz="2800" dirty="0" err="1"/>
              <a:t>leuwipanjang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ID" sz="2800" dirty="0" err="1"/>
              <a:t>Mengajar</a:t>
            </a:r>
            <a:r>
              <a:rPr lang="en-ID" sz="2800" dirty="0"/>
              <a:t> </a:t>
            </a:r>
            <a:r>
              <a:rPr lang="en-ID" sz="2800" dirty="0" err="1"/>
              <a:t>mahasiswa</a:t>
            </a:r>
            <a:r>
              <a:rPr lang="en-ID" sz="2800" dirty="0"/>
              <a:t> STMIK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800" dirty="0" err="1"/>
              <a:t>Membuat</a:t>
            </a:r>
            <a:r>
              <a:rPr lang="en-ID" sz="2800" dirty="0"/>
              <a:t> system </a:t>
            </a:r>
            <a:r>
              <a:rPr lang="en-ID" sz="2800" dirty="0" err="1"/>
              <a:t>berbasis</a:t>
            </a:r>
            <a:r>
              <a:rPr lang="en-ID" sz="2800" dirty="0"/>
              <a:t> computer di Kementerian Pendidikan Nasional</a:t>
            </a:r>
          </a:p>
        </p:txBody>
      </p:sp>
    </p:spTree>
    <p:extLst>
      <p:ext uri="{BB962C8B-B14F-4D97-AF65-F5344CB8AC3E}">
        <p14:creationId xmlns:p14="http://schemas.microsoft.com/office/powerpoint/2010/main" val="423302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0F64-E47E-B327-52C9-6FA7539D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5" y="581152"/>
            <a:ext cx="5084065" cy="768096"/>
          </a:xfrm>
        </p:spPr>
        <p:txBody>
          <a:bodyPr/>
          <a:lstStyle/>
          <a:p>
            <a:r>
              <a:rPr lang="en-US" sz="3200" dirty="0" err="1"/>
              <a:t>definisi</a:t>
            </a:r>
            <a:r>
              <a:rPr lang="en-US" sz="3200" dirty="0"/>
              <a:t> </a:t>
            </a:r>
            <a:r>
              <a:rPr lang="en-US" sz="3200" dirty="0" err="1"/>
              <a:t>proyek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00F7-15CC-9674-D3E8-23E80FC4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55" y="1209548"/>
            <a:ext cx="10513569" cy="5181092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ID" sz="2000" b="0" i="0" u="none" strike="noStrike" baseline="0" dirty="0" err="1">
                <a:latin typeface="ArialNarrow"/>
              </a:rPr>
              <a:t>Menurut</a:t>
            </a:r>
            <a:r>
              <a:rPr lang="en-ID" sz="2000" b="0" i="0" u="none" strike="noStrike" baseline="0" dirty="0">
                <a:latin typeface="ArialNarrow"/>
              </a:rPr>
              <a:t> Schwalbe, </a:t>
            </a:r>
            <a:r>
              <a:rPr lang="en-ID" sz="2000" b="0" i="0" u="none" strike="noStrike" baseline="0" dirty="0" err="1">
                <a:latin typeface="ArialNarrow"/>
              </a:rPr>
              <a:t>proyek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adalah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suatu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usaha</a:t>
            </a:r>
            <a:r>
              <a:rPr lang="en-ID" sz="2000" b="0" i="0" u="none" strike="noStrike" baseline="0" dirty="0">
                <a:latin typeface="ArialNarrow"/>
              </a:rPr>
              <a:t> yang </a:t>
            </a:r>
            <a:r>
              <a:rPr lang="en-ID" sz="2000" b="0" i="0" u="none" strike="noStrike" baseline="0" dirty="0" err="1">
                <a:latin typeface="ArialNarrow"/>
              </a:rPr>
              <a:t>bersifat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sementara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untuk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menghasilkan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produk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atau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layanan</a:t>
            </a:r>
            <a:r>
              <a:rPr lang="en-ID" sz="2000" b="0" i="0" u="none" strike="noStrike" baseline="0" dirty="0">
                <a:latin typeface="ArialNarrow"/>
              </a:rPr>
              <a:t> yang </a:t>
            </a:r>
            <a:r>
              <a:rPr lang="en-ID" sz="2000" b="0" i="0" u="none" strike="noStrike" baseline="0" dirty="0" err="1">
                <a:latin typeface="ArialNarrow"/>
              </a:rPr>
              <a:t>unik</a:t>
            </a:r>
            <a:endParaRPr lang="en-ID" sz="2000" b="0" i="0" u="none" strike="noStrike" baseline="0" dirty="0">
              <a:latin typeface="ArialNarrow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2000" b="0" i="0" u="none" strike="noStrike" baseline="0" dirty="0" err="1">
                <a:latin typeface="ArialNarrow"/>
              </a:rPr>
              <a:t>Menurut</a:t>
            </a:r>
            <a:r>
              <a:rPr lang="en-ID" sz="2000" b="0" i="0" u="none" strike="noStrike" baseline="0" dirty="0">
                <a:latin typeface="ArialNarrow"/>
              </a:rPr>
              <a:t> Larson, </a:t>
            </a:r>
            <a:r>
              <a:rPr lang="en-ID" sz="2000" b="0" i="0" u="none" strike="noStrike" baseline="0" dirty="0" err="1">
                <a:latin typeface="ArialNarrow"/>
              </a:rPr>
              <a:t>proyek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adalah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kegiatan</a:t>
            </a:r>
            <a:r>
              <a:rPr lang="en-ID" sz="2000" b="0" i="0" u="none" strike="noStrike" baseline="0" dirty="0">
                <a:latin typeface="ArialNarrow"/>
              </a:rPr>
              <a:t> yang </a:t>
            </a:r>
            <a:r>
              <a:rPr lang="en-ID" sz="2000" b="0" i="0" u="none" strike="noStrike" baseline="0" dirty="0" err="1">
                <a:latin typeface="ArialNarrow"/>
              </a:rPr>
              <a:t>komplek</a:t>
            </a:r>
            <a:r>
              <a:rPr lang="en-ID" sz="2000" b="0" i="0" u="none" strike="noStrike" baseline="0" dirty="0">
                <a:latin typeface="ArialNarrow"/>
              </a:rPr>
              <a:t>, </a:t>
            </a:r>
            <a:r>
              <a:rPr lang="en-ID" sz="2000" b="0" i="0" u="none" strike="noStrike" baseline="0" dirty="0" err="1">
                <a:latin typeface="ArialNarrow"/>
              </a:rPr>
              <a:t>tidak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rutin</a:t>
            </a:r>
            <a:r>
              <a:rPr lang="en-ID" sz="2000" b="0" i="0" u="none" strike="noStrike" baseline="0" dirty="0">
                <a:latin typeface="ArialNarrow"/>
              </a:rPr>
              <a:t>, dan </a:t>
            </a:r>
            <a:r>
              <a:rPr lang="en-ID" sz="2000" b="0" i="0" u="none" strike="noStrike" baseline="0" dirty="0" err="1">
                <a:latin typeface="ArialNarrow"/>
              </a:rPr>
              <a:t>usaha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satu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waktu</a:t>
            </a:r>
            <a:r>
              <a:rPr lang="en-ID" sz="2000" b="0" i="0" u="none" strike="noStrike" baseline="0" dirty="0">
                <a:latin typeface="ArialNarrow"/>
              </a:rPr>
              <a:t> yang </a:t>
            </a:r>
            <a:r>
              <a:rPr lang="en-ID" sz="2000" b="0" i="0" u="none" strike="noStrike" baseline="0" dirty="0" err="1">
                <a:latin typeface="ArialNarrow"/>
              </a:rPr>
              <a:t>dibatasi</a:t>
            </a:r>
            <a:r>
              <a:rPr lang="en-ID" sz="2000" b="0" i="0" u="none" strike="noStrike" baseline="0" dirty="0">
                <a:latin typeface="ArialNarrow"/>
              </a:rPr>
              <a:t> oleh </a:t>
            </a:r>
            <a:r>
              <a:rPr lang="en-ID" sz="2000" b="0" i="0" u="none" strike="noStrike" baseline="0" dirty="0" err="1">
                <a:latin typeface="ArialNarrow"/>
              </a:rPr>
              <a:t>waktu</a:t>
            </a:r>
            <a:r>
              <a:rPr lang="en-ID" sz="2000" b="0" i="0" u="none" strike="noStrike" baseline="0" dirty="0">
                <a:latin typeface="ArialNarrow"/>
              </a:rPr>
              <a:t>, </a:t>
            </a:r>
            <a:r>
              <a:rPr lang="en-ID" sz="2000" b="0" i="0" u="none" strike="noStrike" baseline="0" dirty="0" err="1">
                <a:latin typeface="ArialNarrow"/>
              </a:rPr>
              <a:t>anggaran</a:t>
            </a:r>
            <a:r>
              <a:rPr lang="en-ID" sz="2000" b="0" i="0" u="none" strike="noStrike" baseline="0" dirty="0">
                <a:latin typeface="ArialNarrow"/>
              </a:rPr>
              <a:t>, </a:t>
            </a:r>
            <a:r>
              <a:rPr lang="en-ID" sz="2000" b="0" i="0" u="none" strike="noStrike" baseline="0" dirty="0" err="1">
                <a:latin typeface="ArialNarrow"/>
              </a:rPr>
              <a:t>sumber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daya</a:t>
            </a:r>
            <a:r>
              <a:rPr lang="en-ID" sz="2000" b="0" i="0" u="none" strike="noStrike" baseline="0" dirty="0">
                <a:latin typeface="ArialNarrow"/>
              </a:rPr>
              <a:t>, dan </a:t>
            </a:r>
            <a:r>
              <a:rPr lang="en-ID" sz="2000" b="0" i="0" u="none" strike="noStrike" baseline="0" dirty="0" err="1">
                <a:latin typeface="ArialNarrow"/>
              </a:rPr>
              <a:t>spesifikasi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kinerja</a:t>
            </a:r>
            <a:r>
              <a:rPr lang="en-ID" sz="2000" b="0" i="0" u="none" strike="noStrike" baseline="0" dirty="0">
                <a:latin typeface="ArialNarrow"/>
              </a:rPr>
              <a:t> yang </a:t>
            </a:r>
            <a:r>
              <a:rPr lang="en-ID" sz="2000" b="0" i="0" u="none" strike="noStrike" baseline="0" dirty="0" err="1">
                <a:latin typeface="ArialNarrow"/>
              </a:rPr>
              <a:t>dirancang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untuk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memenuhi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kebutuhan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pelanggan</a:t>
            </a:r>
            <a:endParaRPr lang="en-ID" sz="2000" b="0" i="0" u="none" strike="noStrike" baseline="0" dirty="0">
              <a:latin typeface="ArialNarrow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2000" b="0" i="0" u="none" strike="noStrike" baseline="0" dirty="0" err="1">
                <a:latin typeface="ArialNarrow"/>
              </a:rPr>
              <a:t>Menurut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Rakos</a:t>
            </a:r>
            <a:r>
              <a:rPr lang="en-ID" sz="2000" b="0" i="0" u="none" strike="noStrike" baseline="0" dirty="0">
                <a:latin typeface="ArialNarrow"/>
              </a:rPr>
              <a:t>, </a:t>
            </a:r>
            <a:r>
              <a:rPr lang="en-ID" sz="2000" b="0" i="0" u="none" strike="noStrike" baseline="0" dirty="0" err="1">
                <a:latin typeface="ArialNarrow"/>
              </a:rPr>
              <a:t>proyek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selalu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dimulai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dengan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adanya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masalah</a:t>
            </a:r>
            <a:r>
              <a:rPr lang="en-ID" sz="2000" b="0" i="0" u="none" strike="noStrike" baseline="0" dirty="0">
                <a:latin typeface="ArialNarrow"/>
              </a:rPr>
              <a:t>, </a:t>
            </a:r>
            <a:r>
              <a:rPr lang="en-ID" sz="2000" b="0" i="0" u="none" strike="noStrike" baseline="0" dirty="0" err="1">
                <a:latin typeface="ArialNarrow"/>
              </a:rPr>
              <a:t>yaitu</a:t>
            </a:r>
            <a:r>
              <a:rPr lang="en-ID" sz="2000" b="0" i="0" u="none" strike="noStrike" baseline="0" dirty="0">
                <a:latin typeface="ArialNarrow"/>
              </a:rPr>
              <a:t> user </a:t>
            </a:r>
            <a:r>
              <a:rPr lang="en-ID" sz="2000" b="0" i="0" u="none" strike="noStrike" baseline="0" dirty="0" err="1">
                <a:latin typeface="ArialNarrow"/>
              </a:rPr>
              <a:t>mendatangi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tim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proyek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untuk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meminta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solusi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menyelesaikan</a:t>
            </a:r>
            <a:r>
              <a:rPr lang="en-ID" sz="2000" b="0" i="0" u="none" strike="noStrike" baseline="0" dirty="0">
                <a:latin typeface="ArialNarrow"/>
              </a:rPr>
              <a:t> </a:t>
            </a:r>
            <a:r>
              <a:rPr lang="en-ID" sz="2000" b="0" i="0" u="none" strike="noStrike" baseline="0" dirty="0" err="1">
                <a:latin typeface="ArialNarrow"/>
              </a:rPr>
              <a:t>masalahnya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04829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0F61-3D4D-921E-7921-C06F0183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59" y="581152"/>
            <a:ext cx="11060482" cy="768096"/>
          </a:xfrm>
        </p:spPr>
        <p:txBody>
          <a:bodyPr/>
          <a:lstStyle/>
          <a:p>
            <a:r>
              <a:rPr lang="en-US" sz="3200" dirty="0" err="1"/>
              <a:t>Proyek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vs </a:t>
            </a:r>
            <a:r>
              <a:rPr lang="en-US" sz="3200" dirty="0" err="1"/>
              <a:t>proyek</a:t>
            </a:r>
            <a:r>
              <a:rPr lang="en-US" sz="3200" dirty="0"/>
              <a:t> </a:t>
            </a:r>
            <a:r>
              <a:rPr lang="en-US" sz="3200" dirty="0" err="1"/>
              <a:t>fisik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5E7A1-3A0B-454D-5B9D-9EFAE8AA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25" y="1349248"/>
            <a:ext cx="10825994" cy="31221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MPLL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proses </a:t>
            </a:r>
            <a:r>
              <a:rPr lang="en-US" sz="3200" dirty="0" err="1"/>
              <a:t>menjadikan</a:t>
            </a:r>
            <a:r>
              <a:rPr lang="en-US" sz="3200" dirty="0"/>
              <a:t> visible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sesuatu</a:t>
            </a:r>
            <a:r>
              <a:rPr lang="en-US" sz="3200" dirty="0"/>
              <a:t> yang invisible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Karakter</a:t>
            </a:r>
            <a:r>
              <a:rPr lang="en-US" sz="3200" dirty="0"/>
              <a:t> MPPL : </a:t>
            </a:r>
            <a:r>
              <a:rPr lang="en-US" sz="3200" dirty="0" err="1"/>
              <a:t>Tidak</a:t>
            </a:r>
            <a:r>
              <a:rPr lang="en-US" sz="3200" dirty="0"/>
              <a:t> Nampak, </a:t>
            </a:r>
            <a:r>
              <a:rPr lang="en-US" sz="3200" dirty="0" err="1"/>
              <a:t>Kompleks</a:t>
            </a:r>
            <a:r>
              <a:rPr lang="en-US" sz="3200" dirty="0"/>
              <a:t>, </a:t>
            </a:r>
            <a:r>
              <a:rPr lang="en-US" sz="3200" dirty="0" err="1"/>
              <a:t>Fleksibel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40750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AD90-C2F6-D5C2-3BFA-75865F08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70" y="581152"/>
            <a:ext cx="9999277" cy="768096"/>
          </a:xfrm>
        </p:spPr>
        <p:txBody>
          <a:bodyPr/>
          <a:lstStyle/>
          <a:p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E61D-304D-6F11-3337-A74D44C11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470" y="1349248"/>
            <a:ext cx="9661076" cy="4920349"/>
          </a:xfrm>
        </p:spPr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System software (OS)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Real-time software (</a:t>
            </a:r>
            <a:r>
              <a:rPr lang="en-ID" dirty="0" err="1"/>
              <a:t>atm</a:t>
            </a:r>
            <a:r>
              <a:rPr lang="en-ID" dirty="0"/>
              <a:t> soft)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Business software (payroll, inventory)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Engineering and scientific soft. (</a:t>
            </a:r>
            <a:r>
              <a:rPr lang="en-ID" b="0" i="0" dirty="0" err="1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untuk</a:t>
            </a:r>
            <a:r>
              <a:rPr lang="en-ID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b="0" i="0" dirty="0" err="1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melakukan</a:t>
            </a:r>
            <a:r>
              <a:rPr lang="en-ID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b="0" i="0" dirty="0" err="1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perhitungan</a:t>
            </a:r>
            <a:r>
              <a:rPr lang="en-ID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yang </a:t>
            </a:r>
            <a:r>
              <a:rPr lang="en-ID" b="0" i="0" dirty="0" err="1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tepat</a:t>
            </a:r>
            <a:r>
              <a:rPr lang="en-ID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b="0" i="0" dirty="0" err="1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terhadap</a:t>
            </a:r>
            <a:r>
              <a:rPr lang="en-ID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data </a:t>
            </a:r>
            <a:r>
              <a:rPr lang="en-ID" b="0" i="0" dirty="0" err="1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numerik</a:t>
            </a:r>
            <a:r>
              <a:rPr lang="en-ID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b="0" i="0" dirty="0" err="1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kompleks</a:t>
            </a:r>
            <a:r>
              <a:rPr lang="en-ID" dirty="0"/>
              <a:t>), </a:t>
            </a:r>
            <a:r>
              <a:rPr lang="en-ID" dirty="0" err="1"/>
              <a:t>contoh</a:t>
            </a:r>
            <a:r>
              <a:rPr lang="en-ID" dirty="0"/>
              <a:t>        soft.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astronomi</a:t>
            </a:r>
            <a:r>
              <a:rPr lang="en-ID" dirty="0"/>
              <a:t>, </a:t>
            </a:r>
            <a:r>
              <a:rPr lang="en-ID" dirty="0" err="1"/>
              <a:t>mitigasi</a:t>
            </a:r>
            <a:r>
              <a:rPr lang="en-ID" dirty="0"/>
              <a:t> </a:t>
            </a:r>
            <a:r>
              <a:rPr lang="en-ID" dirty="0" err="1"/>
              <a:t>bencara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           orbit, </a:t>
            </a:r>
            <a:r>
              <a:rPr lang="en-ID" dirty="0" err="1"/>
              <a:t>dll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AI soft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Office soft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368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{491522B8-F7B4-40AA-AACF-1CDF4A347651}tf78438558_win32</Template>
  <TotalTime>798</TotalTime>
  <Words>1480</Words>
  <Application>Microsoft Office PowerPoint</Application>
  <PresentationFormat>Widescreen</PresentationFormat>
  <Paragraphs>198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Black</vt:lpstr>
      <vt:lpstr>ArialMT</vt:lpstr>
      <vt:lpstr>ArialNarrow</vt:lpstr>
      <vt:lpstr>Calibri</vt:lpstr>
      <vt:lpstr>Calibri-Bold</vt:lpstr>
      <vt:lpstr>Lato</vt:lpstr>
      <vt:lpstr>Roboto</vt:lpstr>
      <vt:lpstr>Sabon Next LT</vt:lpstr>
      <vt:lpstr>Office Theme</vt:lpstr>
      <vt:lpstr>Bitmap Image</vt:lpstr>
      <vt:lpstr>software project management </vt:lpstr>
      <vt:lpstr>Referensi</vt:lpstr>
      <vt:lpstr>Roger S. Pressman</vt:lpstr>
      <vt:lpstr>Tinjuan isi buku pressman</vt:lpstr>
      <vt:lpstr>Tujuan pembelajaran</vt:lpstr>
      <vt:lpstr>Apakah ini proyek ?</vt:lpstr>
      <vt:lpstr>definisi proyek</vt:lpstr>
      <vt:lpstr>Proyek perangkat lunak vs proyek fisik</vt:lpstr>
      <vt:lpstr>Kategori perangkat lunak</vt:lpstr>
      <vt:lpstr>Masalah dalam proyek p/l</vt:lpstr>
      <vt:lpstr>stakeholder</vt:lpstr>
      <vt:lpstr>Manajemen spektrum</vt:lpstr>
      <vt:lpstr>Ciri proyek</vt:lpstr>
      <vt:lpstr>atribut proyek</vt:lpstr>
      <vt:lpstr>Tujuan/ Manfaat Manajemen Proyek</vt:lpstr>
      <vt:lpstr>Metodologi dan Tools Manajemen Proyek.</vt:lpstr>
      <vt:lpstr>Jenis-jenis proyek</vt:lpstr>
      <vt:lpstr>Pendahuluan</vt:lpstr>
      <vt:lpstr>Kontrak perkuliahan</vt:lpstr>
      <vt:lpstr>Definisi Proyek</vt:lpstr>
      <vt:lpstr>Atribut proyek</vt:lpstr>
      <vt:lpstr>The triple constrain</vt:lpstr>
      <vt:lpstr>The triple constrain (cont.)</vt:lpstr>
      <vt:lpstr>The triple constrain (cont.)</vt:lpstr>
      <vt:lpstr>The triple constrain</vt:lpstr>
      <vt:lpstr>Definisi Manaj.Proyek</vt:lpstr>
      <vt:lpstr>Waterfall model</vt:lpstr>
      <vt:lpstr>Gambar kerangka kerja manajemen proyek</vt:lpstr>
      <vt:lpstr>TIMELINE pembelajaran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 </dc:title>
  <dc:subject/>
  <dc:creator>ade spr</dc:creator>
  <cp:lastModifiedBy>ade spr</cp:lastModifiedBy>
  <cp:revision>42</cp:revision>
  <dcterms:created xsi:type="dcterms:W3CDTF">2022-09-21T23:10:34Z</dcterms:created>
  <dcterms:modified xsi:type="dcterms:W3CDTF">2022-09-28T02:24:21Z</dcterms:modified>
</cp:coreProperties>
</file>