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0"/>
  </p:notesMasterIdLst>
  <p:handoutMasterIdLst>
    <p:handoutMasterId r:id="rId21"/>
  </p:handoutMasterIdLst>
  <p:sldIdLst>
    <p:sldId id="314" r:id="rId5"/>
    <p:sldId id="315" r:id="rId6"/>
    <p:sldId id="318" r:id="rId7"/>
    <p:sldId id="320" r:id="rId8"/>
    <p:sldId id="321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09" r:id="rId18"/>
    <p:sldId id="33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120" y="83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crumguides.org/scrum-guide.html" TargetMode="External"/><Relationship Id="rId2" Type="http://schemas.openxmlformats.org/officeDocument/2006/relationships/hyperlink" Target="https://doi-org.ezproxy.snhu.edu/10.35219/eai15840409248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-org.ezproxy.snhu.edu/10.1109/TEM.2021.3110105" TargetMode="External"/><Relationship Id="rId5" Type="http://schemas.openxmlformats.org/officeDocument/2006/relationships/hyperlink" Target="https://doi-org.ezproxy.snhu.edu/10.7441/joc.2023.03.09" TargetMode="External"/><Relationship Id="rId4" Type="http://schemas.openxmlformats.org/officeDocument/2006/relationships/hyperlink" Target="https://doi-org.ezproxy.snhu.edu/10.1109/ACCESS.2020.300445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688" y="1467202"/>
            <a:ext cx="7727750" cy="3645568"/>
          </a:xfrm>
        </p:spPr>
        <p:txBody>
          <a:bodyPr/>
          <a:lstStyle/>
          <a:p>
            <a:r>
              <a:rPr lang="en-US" dirty="0"/>
              <a:t>Transitioning to Agile: Lessons learned from SNHU Travel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E25074-D168-5722-C904-AECC218E89A5}"/>
              </a:ext>
            </a:extLst>
          </p:cNvPr>
          <p:cNvSpPr txBox="1">
            <a:spLocks/>
          </p:cNvSpPr>
          <p:nvPr/>
        </p:nvSpPr>
        <p:spPr>
          <a:xfrm>
            <a:off x="4823688" y="2315809"/>
            <a:ext cx="7261654" cy="3645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Jeri Mabuti</a:t>
            </a:r>
          </a:p>
          <a:p>
            <a:r>
              <a:rPr lang="en-US" sz="3200" dirty="0"/>
              <a:t>July 1, 2024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88AF-36BD-5F02-361A-28A18018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583" y="2431192"/>
            <a:ext cx="7648834" cy="1995616"/>
          </a:xfrm>
        </p:spPr>
        <p:txBody>
          <a:bodyPr>
            <a:normAutofit/>
          </a:bodyPr>
          <a:lstStyle/>
          <a:p>
            <a:r>
              <a:rPr lang="en-US" sz="6000" dirty="0"/>
              <a:t>Conclusion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7975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B469-D0A8-06EF-C258-CAA42504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7045"/>
            <a:ext cx="10363201" cy="1629601"/>
          </a:xfrm>
        </p:spPr>
        <p:txBody>
          <a:bodyPr/>
          <a:lstStyle/>
          <a:p>
            <a:r>
              <a:rPr lang="en-US" dirty="0"/>
              <a:t>Summary: Benefits of Using Agile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D960E-8450-5E54-56D6-69BF9FA0065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408670"/>
            <a:ext cx="4992709" cy="43607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Flexibility: </a:t>
            </a:r>
          </a:p>
          <a:p>
            <a:pPr lvl="1"/>
            <a:r>
              <a:rPr lang="en-US" sz="2000" dirty="0"/>
              <a:t>Agile allowed us to adapt quickly to changing requirements. For instance, when the client requested a shift from "Top 5 Destinations" to "Top 5 Wellness/Detox Destinations," we were able to make the necessary adjustments without significant delays.</a:t>
            </a:r>
          </a:p>
          <a:p>
            <a:pPr marL="0" indent="0">
              <a:buNone/>
            </a:pPr>
            <a:r>
              <a:rPr lang="en-US" sz="2400" b="1" dirty="0"/>
              <a:t>Continuous Feedback: </a:t>
            </a:r>
          </a:p>
          <a:p>
            <a:pPr lvl="1"/>
            <a:r>
              <a:rPr lang="en-US" sz="2000" dirty="0"/>
              <a:t>Regular Sprint Reviews and Retrospectives facilitated continuous feedback from stakeholders, ensuring the project remained aligned with client expectations.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96403-ADC1-9294-3D96-9295B7E96A0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4891" y="1408670"/>
            <a:ext cx="4992709" cy="436076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Improved Collaboration: </a:t>
            </a:r>
          </a:p>
          <a:p>
            <a:pPr lvl="1"/>
            <a:r>
              <a:rPr lang="en-US" sz="2000" dirty="0"/>
              <a:t>Daily stand-ups and effective communication tools like JIRA and Slack enhanced team collaboration and kept everyone on the same page.</a:t>
            </a:r>
          </a:p>
          <a:p>
            <a:pPr marL="0" indent="0">
              <a:buNone/>
            </a:pPr>
            <a:r>
              <a:rPr lang="en-US" sz="2400" b="1" dirty="0"/>
              <a:t>Iterative Development: </a:t>
            </a:r>
          </a:p>
          <a:p>
            <a:pPr lvl="1"/>
            <a:r>
              <a:rPr lang="en-US" sz="2000" dirty="0"/>
              <a:t>Breaking down the project into manageable sprints allowed us to deliver incremental value, keeping the project on track and making it easier to manage and adapt to changes.</a:t>
            </a:r>
          </a:p>
          <a:p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C10BF-E09B-9230-524B-F69A9E1B3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0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B469-D0A8-06EF-C258-CAA42504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7045"/>
            <a:ext cx="10363201" cy="1629601"/>
          </a:xfrm>
        </p:spPr>
        <p:txBody>
          <a:bodyPr/>
          <a:lstStyle/>
          <a:p>
            <a:r>
              <a:rPr lang="en-US" dirty="0"/>
              <a:t>Summary: Challenges of Using Agile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D960E-8450-5E54-56D6-69BF9FA0065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408670"/>
            <a:ext cx="10363201" cy="4360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Constant Communication Needs: </a:t>
            </a:r>
          </a:p>
          <a:p>
            <a:pPr lvl="1"/>
            <a:r>
              <a:rPr lang="en-US" sz="2200" dirty="0"/>
              <a:t>Agile requires regular communication and coordination, which can be time-consuming and may initially slow down the process as the team adapts.</a:t>
            </a:r>
          </a:p>
          <a:p>
            <a:pPr marL="0" indent="0">
              <a:buNone/>
            </a:pPr>
            <a:r>
              <a:rPr lang="en-US" sz="2400" b="1" dirty="0"/>
              <a:t>Managing Scope Creep: </a:t>
            </a:r>
          </a:p>
          <a:p>
            <a:pPr lvl="1"/>
            <a:r>
              <a:rPr lang="en-US" sz="2200" dirty="0"/>
              <a:t>The flexibility of Agile can sometimes lead to scope creep, where additional features are added beyond the initial plan, requiring careful management and prioritization.</a:t>
            </a:r>
          </a:p>
          <a:p>
            <a:pPr marL="0" indent="0">
              <a:buNone/>
            </a:pPr>
            <a:r>
              <a:rPr lang="en-US" sz="2400" b="1" dirty="0"/>
              <a:t>Learning Curve: </a:t>
            </a:r>
          </a:p>
          <a:p>
            <a:pPr lvl="1"/>
            <a:r>
              <a:rPr lang="en-US" sz="2200" dirty="0"/>
              <a:t>Transitioning from a Waterfall to an Agile methodology involves a learning curve for team members, who must adapt to new processes and tools.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C10BF-E09B-9230-524B-F69A9E1B3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8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B469-D0A8-06EF-C258-CAA42504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7045"/>
            <a:ext cx="5770606" cy="1629601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Recommendation: </a:t>
            </a:r>
            <a:br>
              <a:rPr lang="en-US" dirty="0"/>
            </a:br>
            <a:r>
              <a:rPr lang="en-US" dirty="0"/>
              <a:t>project success using agile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D960E-8450-5E54-56D6-69BF9FA0065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408670"/>
            <a:ext cx="4992709" cy="4837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Flexibility and Responsiveness:</a:t>
            </a:r>
          </a:p>
          <a:p>
            <a:pPr lvl="1"/>
            <a:r>
              <a:rPr lang="en-US" sz="2400" dirty="0"/>
              <a:t>The ability to swiftly adapt to the client's changing requirements was a significant success factor. When the client shifted the focus from "Top 5 Destinations" to "Top 5 Wellness/Detox Destinations," Agile allowed us to incorporate these changes smoothly and efficiently.</a:t>
            </a:r>
          </a:p>
          <a:p>
            <a:pPr marL="0" indent="0">
              <a:buNone/>
            </a:pPr>
            <a:r>
              <a:rPr lang="en-US" sz="2400" b="1" dirty="0"/>
              <a:t>Client Satisfaction:</a:t>
            </a:r>
          </a:p>
          <a:p>
            <a:pPr lvl="1"/>
            <a:r>
              <a:rPr lang="en-US" sz="2400" dirty="0"/>
              <a:t>Continuous feedback loops through Sprint Reviews ensured that the client's needs and expectations were consistently met, resulting in high client satisfaction.</a:t>
            </a: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96403-ADC1-9294-3D96-9295B7E96A0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4892" y="1408670"/>
            <a:ext cx="4992709" cy="43607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Team Cohesion:</a:t>
            </a:r>
          </a:p>
          <a:p>
            <a:pPr lvl="1"/>
            <a:r>
              <a:rPr lang="en-US" sz="2400" dirty="0"/>
              <a:t>The use of Agile fostered a collaborative team environment. Regular communication and iterative development practices helped build a cohesive team that worked well together, leading to a successful project outcome.</a:t>
            </a:r>
          </a:p>
          <a:p>
            <a:pPr marL="0" indent="0">
              <a:buNone/>
            </a:pPr>
            <a:r>
              <a:rPr lang="en-US" sz="2400" b="1" dirty="0"/>
              <a:t>Delivering Value Incrementally:</a:t>
            </a:r>
          </a:p>
          <a:p>
            <a:pPr lvl="1"/>
            <a:r>
              <a:rPr lang="en-US" sz="2400" dirty="0"/>
              <a:t>By delivering the project in iterations, we could show tangible progress at the end of each sprint, keeping the client engaged and confident in the project's direction.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C10BF-E09B-9230-524B-F69A9E1B3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77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0" y="2866768"/>
            <a:ext cx="6166389" cy="1124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8AA7-00A0-5F70-7125-9989B521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350" y="222422"/>
            <a:ext cx="9119287" cy="6228766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+mn-lt"/>
              </a:rPr>
              <a:t>References: </a:t>
            </a:r>
            <a:br>
              <a:rPr lang="en-US" sz="2800" dirty="0">
                <a:latin typeface="+mn-lt"/>
              </a:rPr>
            </a:br>
            <a:br>
              <a:rPr lang="en-US" sz="1400" dirty="0">
                <a:latin typeface="+mn-lt"/>
              </a:rPr>
            </a:br>
            <a:r>
              <a:rPr lang="en-US" sz="1400" dirty="0" err="1">
                <a:latin typeface="+mn-lt"/>
              </a:rPr>
              <a:t>Ghiba</a:t>
            </a:r>
            <a:r>
              <a:rPr lang="en-US" sz="1400" dirty="0">
                <a:latin typeface="+mn-lt"/>
              </a:rPr>
              <a:t>, A. C. (2022). The Product Owner Role in a Contemporary Agile Team. Annals of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	the University </a:t>
            </a:r>
            <a:r>
              <a:rPr lang="en-US" sz="1400" dirty="0" err="1">
                <a:latin typeface="+mn-lt"/>
              </a:rPr>
              <a:t>Dunarea</a:t>
            </a:r>
            <a:r>
              <a:rPr lang="en-US" sz="1400" dirty="0">
                <a:latin typeface="+mn-lt"/>
              </a:rPr>
              <a:t> de Jos of Galati: Fascicle: I, Economics &amp; Applied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	Informatics, 28(1), 78–81. 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	</a:t>
            </a:r>
            <a:r>
              <a:rPr lang="en-US" sz="1400" dirty="0">
                <a:latin typeface="+mn-lt"/>
                <a:hlinkClick r:id="rId2"/>
              </a:rPr>
              <a:t>https://doi-org.ezproxy.snhu.edu/10.35219/eai15840409248</a:t>
            </a:r>
            <a:r>
              <a:rPr lang="en-US" sz="1400" dirty="0">
                <a:latin typeface="+mn-lt"/>
              </a:rPr>
              <a:t>     </a:t>
            </a:r>
            <a:br>
              <a:rPr lang="en-US" sz="1400" dirty="0">
                <a:latin typeface="+mn-lt"/>
              </a:rPr>
            </a:b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Portman, H. (2022). The ideal scrum master. PM World Journal, 11(5), 1–7.</a:t>
            </a:r>
            <a:br>
              <a:rPr lang="en-US" sz="1400" dirty="0">
                <a:latin typeface="+mn-lt"/>
              </a:rPr>
            </a:br>
            <a:br>
              <a:rPr lang="en-US" sz="1400" dirty="0">
                <a:latin typeface="+mn-lt"/>
              </a:rPr>
            </a:br>
            <a:r>
              <a:rPr lang="en-US" sz="1400" dirty="0" err="1">
                <a:latin typeface="+mn-lt"/>
              </a:rPr>
              <a:t>Schwaber</a:t>
            </a:r>
            <a:r>
              <a:rPr lang="en-US" sz="1400" dirty="0">
                <a:latin typeface="+mn-lt"/>
              </a:rPr>
              <a:t>, K., &amp; Sutherland, J. (2020). The 2020 Scrum Guide. Scrum Guide | Scrum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	Guides. </a:t>
            </a:r>
            <a:r>
              <a:rPr lang="en-US" sz="1400" dirty="0">
                <a:latin typeface="+mn-lt"/>
                <a:hlinkClick r:id="rId3"/>
              </a:rPr>
              <a:t>https://scrumguides.org/scrum-guide.html</a:t>
            </a:r>
            <a:r>
              <a:rPr lang="en-US" sz="1400" dirty="0">
                <a:latin typeface="+mn-lt"/>
              </a:rPr>
              <a:t>    	</a:t>
            </a:r>
            <a:br>
              <a:rPr lang="en-US" sz="1400" dirty="0">
                <a:latin typeface="+mn-lt"/>
              </a:rPr>
            </a:b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Rush, D. E., &amp; Connolly, A. J. (2020). An Agile Framework for Teaching with Scrum in the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	IT Project Management Classroom. Journal of Information Systems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	Education, 31(3), 196–207.</a:t>
            </a:r>
            <a:br>
              <a:rPr lang="en-US" sz="1400" dirty="0">
                <a:latin typeface="+mn-lt"/>
              </a:rPr>
            </a:br>
            <a:br>
              <a:rPr lang="en-US" sz="1400" dirty="0">
                <a:latin typeface="+mn-lt"/>
              </a:rPr>
            </a:br>
            <a:r>
              <a:rPr lang="en-US" sz="1400" dirty="0" err="1">
                <a:latin typeface="+mn-lt"/>
              </a:rPr>
              <a:t>Gandomani</a:t>
            </a:r>
            <a:r>
              <a:rPr lang="en-US" sz="1400" dirty="0">
                <a:latin typeface="+mn-lt"/>
              </a:rPr>
              <a:t>, T. J., </a:t>
            </a:r>
            <a:r>
              <a:rPr lang="en-US" sz="1400" dirty="0" err="1">
                <a:latin typeface="+mn-lt"/>
              </a:rPr>
              <a:t>Tavakoli</a:t>
            </a:r>
            <a:r>
              <a:rPr lang="en-US" sz="1400" dirty="0">
                <a:latin typeface="+mn-lt"/>
              </a:rPr>
              <a:t>, Z., </a:t>
            </a:r>
            <a:r>
              <a:rPr lang="en-US" sz="1400" dirty="0" err="1">
                <a:latin typeface="+mn-lt"/>
              </a:rPr>
              <a:t>Zulzalil</a:t>
            </a:r>
            <a:r>
              <a:rPr lang="en-US" sz="1400" dirty="0">
                <a:latin typeface="+mn-lt"/>
              </a:rPr>
              <a:t>, H., &amp; </a:t>
            </a:r>
            <a:r>
              <a:rPr lang="en-US" sz="1400" dirty="0" err="1">
                <a:latin typeface="+mn-lt"/>
              </a:rPr>
              <a:t>Farsani</a:t>
            </a:r>
            <a:r>
              <a:rPr lang="en-US" sz="1400" dirty="0">
                <a:latin typeface="+mn-lt"/>
              </a:rPr>
              <a:t>, H. K. (2020). The Role of Project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	Manager in Agile Software Teams: A Systematic Literature Review. IEEE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	Access, Access, IEEE, 8, 117109-117121.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	</a:t>
            </a:r>
            <a:r>
              <a:rPr lang="en-US" sz="1400" dirty="0">
                <a:latin typeface="+mn-lt"/>
                <a:hlinkClick r:id="rId4"/>
              </a:rPr>
              <a:t>https://doi-org.ezproxy.snhu.edu/10.1109/ACCESS.2020.3004450</a:t>
            </a:r>
            <a:r>
              <a:rPr lang="en-US" sz="1400" dirty="0">
                <a:latin typeface="+mn-lt"/>
              </a:rPr>
              <a:t>  </a:t>
            </a:r>
            <a:br>
              <a:rPr lang="en-US" sz="1400" dirty="0">
                <a:latin typeface="+mn-lt"/>
              </a:rPr>
            </a:br>
            <a:br>
              <a:rPr lang="en-US" sz="1400" dirty="0">
                <a:latin typeface="+mn-lt"/>
              </a:rPr>
            </a:br>
            <a:r>
              <a:rPr lang="en-US" sz="1400" dirty="0" err="1">
                <a:latin typeface="+mn-lt"/>
              </a:rPr>
              <a:t>Yela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Aránega</a:t>
            </a:r>
            <a:r>
              <a:rPr lang="en-US" sz="1400" dirty="0">
                <a:latin typeface="+mn-lt"/>
              </a:rPr>
              <a:t>, A., </a:t>
            </a:r>
            <a:r>
              <a:rPr lang="en-US" sz="1400" dirty="0" err="1">
                <a:latin typeface="+mn-lt"/>
              </a:rPr>
              <a:t>Castaño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Urueña</a:t>
            </a:r>
            <a:r>
              <a:rPr lang="en-US" sz="1400" dirty="0">
                <a:latin typeface="+mn-lt"/>
              </a:rPr>
              <a:t>, R., </a:t>
            </a:r>
            <a:r>
              <a:rPr lang="en-US" sz="1400" dirty="0" err="1">
                <a:latin typeface="+mn-lt"/>
              </a:rPr>
              <a:t>Castaño</a:t>
            </a:r>
            <a:r>
              <a:rPr lang="en-US" sz="1400" dirty="0">
                <a:latin typeface="+mn-lt"/>
              </a:rPr>
              <a:t> Sánchez, R., &amp; Gonzalo Montesinos, C.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	(2023). Agile methodologies and emotional intelligence: An innovative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	approach to team management. Journal of Competitiveness, 15(3), 164 183. 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	</a:t>
            </a:r>
            <a:r>
              <a:rPr lang="en-US" sz="1400" dirty="0">
                <a:latin typeface="+mn-lt"/>
                <a:hlinkClick r:id="rId5"/>
              </a:rPr>
              <a:t>https://doi-org.ezproxy.snhu.edu/10.7441/joc.2023.03.09</a:t>
            </a:r>
            <a:r>
              <a:rPr lang="en-US" sz="1400" dirty="0">
                <a:latin typeface="+mn-lt"/>
              </a:rPr>
              <a:t>  </a:t>
            </a:r>
            <a:br>
              <a:rPr lang="en-US" sz="1400" dirty="0">
                <a:latin typeface="+mn-lt"/>
              </a:rPr>
            </a:br>
            <a:br>
              <a:rPr lang="en-US" sz="1400" dirty="0">
                <a:latin typeface="+mn-lt"/>
              </a:rPr>
            </a:br>
            <a:r>
              <a:rPr lang="en-US" sz="1400" dirty="0" err="1">
                <a:latin typeface="+mn-lt"/>
              </a:rPr>
              <a:t>Spagnoletti</a:t>
            </a:r>
            <a:r>
              <a:rPr lang="en-US" sz="1400" dirty="0">
                <a:latin typeface="+mn-lt"/>
              </a:rPr>
              <a:t>, P., </a:t>
            </a:r>
            <a:r>
              <a:rPr lang="en-US" sz="1400" dirty="0" err="1">
                <a:latin typeface="+mn-lt"/>
              </a:rPr>
              <a:t>Kazemargi</a:t>
            </a:r>
            <a:r>
              <a:rPr lang="en-US" sz="1400" dirty="0">
                <a:latin typeface="+mn-lt"/>
              </a:rPr>
              <a:t>, N., &amp; </a:t>
            </a:r>
            <a:r>
              <a:rPr lang="en-US" sz="1400" dirty="0" err="1">
                <a:latin typeface="+mn-lt"/>
              </a:rPr>
              <a:t>Prencipe</a:t>
            </a:r>
            <a:r>
              <a:rPr lang="en-US" sz="1400" dirty="0">
                <a:latin typeface="+mn-lt"/>
              </a:rPr>
              <a:t>, A. (2022). Agile Practices and Organizational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	Agility in Software Ecosystems. IEEE Transactions on Engineering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	Management, Engineering Management, IEEE Transactions on, IEEE Trans.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	Eng. Manage, 69(6), 3604–3617. 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	</a:t>
            </a:r>
            <a:r>
              <a:rPr lang="en-US" sz="1400" dirty="0">
                <a:latin typeface="+mn-lt"/>
                <a:hlinkClick r:id="rId6"/>
              </a:rPr>
              <a:t>https://doi-org.ezproxy.snhu.edu/10.1109/TEM.2021.3110105</a:t>
            </a:r>
            <a:r>
              <a:rPr lang="en-US" sz="1400" dirty="0">
                <a:latin typeface="+mn-lt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7582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69772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Introduction to Agile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013254"/>
            <a:ext cx="5181600" cy="2370168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Agile methodology emphasizes flexibility, iterative development, and continuous feedback, allowing teams to adapt quickly to changes and deliver incremental value to stakeholders.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78F529C-67E9-AE68-A7EA-0A0ED878F47D}"/>
              </a:ext>
            </a:extLst>
          </p:cNvPr>
          <p:cNvSpPr txBox="1">
            <a:spLocks/>
          </p:cNvSpPr>
          <p:nvPr/>
        </p:nvSpPr>
        <p:spPr>
          <a:xfrm>
            <a:off x="914400" y="3629756"/>
            <a:ext cx="5181600" cy="6977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Overview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129C35F-08E2-0563-4F8B-2A39992B3DF8}"/>
              </a:ext>
            </a:extLst>
          </p:cNvPr>
          <p:cNvSpPr txBox="1">
            <a:spLocks/>
          </p:cNvSpPr>
          <p:nvPr/>
        </p:nvSpPr>
        <p:spPr>
          <a:xfrm>
            <a:off x="914400" y="4327477"/>
            <a:ext cx="5181600" cy="2370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SNHU Travel project aimed to develop an innovative travel booking tool using the Agile methodology as a pilot for </a:t>
            </a:r>
            <a:r>
              <a:rPr lang="en-US" sz="2400" dirty="0" err="1"/>
              <a:t>ChadaTech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158157"/>
            <a:ext cx="10363203" cy="1646555"/>
          </a:xfrm>
        </p:spPr>
        <p:txBody>
          <a:bodyPr/>
          <a:lstStyle/>
          <a:p>
            <a:pPr algn="ctr"/>
            <a:r>
              <a:rPr lang="en-US" sz="3200" dirty="0"/>
              <a:t>Agile Ro</a:t>
            </a:r>
            <a:r>
              <a:rPr lang="en-US" dirty="0"/>
              <a:t>les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435022"/>
            <a:ext cx="10960444" cy="526482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cap="none" dirty="0"/>
              <a:t>Scrum Master</a:t>
            </a:r>
            <a:r>
              <a:rPr lang="en-US" sz="2000" cap="none" dirty="0"/>
              <a:t>: Facilitates the Scrum process and ensures team efficiency.</a:t>
            </a:r>
          </a:p>
          <a:p>
            <a:pPr lvl="1"/>
            <a:r>
              <a:rPr lang="en-US" cap="none" dirty="0"/>
              <a:t>Organized daily stand-ups, sprint planning, and retrospectives, ensuring clear communication and continuous improvement (Portman, 2022)​.</a:t>
            </a:r>
            <a:endParaRPr lang="en-US" cap="none" dirty="0"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/>
              <a:t>Product Owner</a:t>
            </a:r>
            <a:r>
              <a:rPr lang="en-US" sz="2000" cap="none" dirty="0"/>
              <a:t>: Represents user needs and prioritizes the backlog. </a:t>
            </a:r>
          </a:p>
          <a:p>
            <a:pPr lvl="1"/>
            <a:r>
              <a:rPr lang="en-US" cap="none" dirty="0"/>
              <a:t>Engaged with stakeholders to refine user stories and prioritize tasks based on business value (</a:t>
            </a:r>
            <a:r>
              <a:rPr lang="en-US" cap="none" dirty="0" err="1"/>
              <a:t>Ghiba</a:t>
            </a:r>
            <a:r>
              <a:rPr lang="en-US" cap="none" dirty="0"/>
              <a:t>, 2022).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/>
              <a:t>Developer</a:t>
            </a:r>
            <a:r>
              <a:rPr lang="en-US" sz="2000" cap="none" dirty="0"/>
              <a:t>: </a:t>
            </a:r>
            <a:r>
              <a:rPr lang="en-US" sz="2000" cap="none" dirty="0">
                <a:ea typeface="+mn-lt"/>
                <a:cs typeface="+mn-lt"/>
              </a:rPr>
              <a:t>Implements user stories into working software. </a:t>
            </a:r>
          </a:p>
          <a:p>
            <a:pPr lvl="1"/>
            <a:r>
              <a:rPr lang="en-US" cap="none" dirty="0">
                <a:ea typeface="+mn-lt"/>
                <a:cs typeface="+mn-lt"/>
              </a:rPr>
              <a:t>Developed features based on prioritized backlog items and ensured alignment with user stories (Unger et al., 2021)​</a:t>
            </a:r>
            <a:endParaRPr lang="en-US" cap="none" dirty="0">
              <a:cs typeface="Calibri" panose="020F0502020204030204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/>
              <a:t>Tester</a:t>
            </a:r>
            <a:r>
              <a:rPr lang="en-US" sz="2000" cap="none" dirty="0"/>
              <a:t>: Ensures the software meets acceptance criteria. </a:t>
            </a:r>
          </a:p>
          <a:p>
            <a:pPr lvl="1"/>
            <a:r>
              <a:rPr lang="en-US" cap="none" dirty="0"/>
              <a:t>Created and executed comprehensive test cases to validate functionality and identify issues (Rush &amp; Connolly, 2020)​</a:t>
            </a:r>
            <a:endParaRPr lang="en-US" cap="none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09977"/>
            <a:ext cx="10363201" cy="1629601"/>
          </a:xfrm>
        </p:spPr>
        <p:txBody>
          <a:bodyPr/>
          <a:lstStyle/>
          <a:p>
            <a:pPr algn="ctr"/>
            <a:r>
              <a:rPr lang="en-US" dirty="0"/>
              <a:t>Agile Phases and Their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698164"/>
            <a:ext cx="4992709" cy="37747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noProof="1"/>
              <a:t>Sprint Planning </a:t>
            </a:r>
          </a:p>
          <a:p>
            <a:pPr lvl="1"/>
            <a:r>
              <a:rPr lang="en-US" sz="2000" noProof="1"/>
              <a:t>Define goals and prioritize tasks for the sprint.</a:t>
            </a:r>
          </a:p>
          <a:p>
            <a:pPr lvl="1"/>
            <a:r>
              <a:rPr lang="en-US" sz="2000" u="sng" noProof="1"/>
              <a:t>Importance: </a:t>
            </a:r>
            <a:r>
              <a:rPr lang="en-US" sz="2000" noProof="1"/>
              <a:t>Sets clear objectives and ensures the team is aligned on priorities.</a:t>
            </a:r>
          </a:p>
          <a:p>
            <a:pPr marL="0" indent="0">
              <a:buNone/>
            </a:pPr>
            <a:r>
              <a:rPr lang="en-US" sz="2400" b="1" noProof="1"/>
              <a:t>Daily Standups </a:t>
            </a:r>
          </a:p>
          <a:p>
            <a:pPr lvl="1"/>
            <a:r>
              <a:rPr lang="en-US" sz="2000" noProof="1"/>
              <a:t>Short, daily meetings to discuss progress and identify obstacles.</a:t>
            </a:r>
          </a:p>
          <a:p>
            <a:pPr lvl="1"/>
            <a:r>
              <a:rPr lang="en-US" sz="2000" u="sng" noProof="1"/>
              <a:t>Importance: </a:t>
            </a:r>
            <a:r>
              <a:rPr lang="en-US" sz="2000" noProof="1"/>
              <a:t>Keeps the team aligned and proactive in addressing issues, ensuring continuous progress (Overeem, 2016)</a:t>
            </a:r>
          </a:p>
          <a:p>
            <a:pPr lvl="1"/>
            <a:endParaRPr lang="en-US" b="1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DA2D-CE7A-511E-45B9-EAF4FA520E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4891" y="1692876"/>
            <a:ext cx="4992709" cy="40765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noProof="1"/>
              <a:t>Sprint Review</a:t>
            </a:r>
          </a:p>
          <a:p>
            <a:pPr lvl="1"/>
            <a:r>
              <a:rPr lang="en-US" sz="2000" noProof="1"/>
              <a:t>Demonstrate completed work and gather feedback.</a:t>
            </a:r>
          </a:p>
          <a:p>
            <a:pPr lvl="1"/>
            <a:r>
              <a:rPr lang="en-US" sz="2000" u="sng" noProof="1"/>
              <a:t>Importance: </a:t>
            </a:r>
            <a:r>
              <a:rPr lang="en-US" sz="2000" noProof="1"/>
              <a:t>Provides an opportunity for stakeholder feedback and validation of progress (Schwaber &amp; Sutherland, 2020)</a:t>
            </a:r>
          </a:p>
          <a:p>
            <a:pPr marL="0" indent="0">
              <a:buNone/>
            </a:pPr>
            <a:r>
              <a:rPr lang="en-US" sz="2400" b="1" noProof="1"/>
              <a:t>Sprint Retrospective</a:t>
            </a:r>
          </a:p>
          <a:p>
            <a:pPr lvl="1"/>
            <a:r>
              <a:rPr lang="en-US" sz="2000" noProof="1"/>
              <a:t>Reflect on the sprint and identify areas for improvement.</a:t>
            </a:r>
          </a:p>
          <a:p>
            <a:pPr lvl="1"/>
            <a:r>
              <a:rPr lang="en-US" sz="2000" u="sng" noProof="1"/>
              <a:t>Importance: </a:t>
            </a:r>
            <a:r>
              <a:rPr lang="en-US" sz="2000" noProof="1"/>
              <a:t>Facilitates continuous improvement and helps the team learn from their experiences (Yela Aránega et al., 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/>
          <a:p>
            <a:r>
              <a:rPr lang="en-US" sz="3600" dirty="0"/>
              <a:t>The 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67C-D286-74AE-086C-3E45FF9D9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2497" y="2022250"/>
            <a:ext cx="5181601" cy="3747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Overview:</a:t>
            </a:r>
          </a:p>
          <a:p>
            <a:pPr lvl="1"/>
            <a:r>
              <a:rPr lang="en-US" sz="2400" b="0" dirty="0"/>
              <a:t>Sequential phases with clear milestones and deliverables.</a:t>
            </a:r>
          </a:p>
          <a:p>
            <a:pPr lvl="1"/>
            <a:r>
              <a:rPr lang="en-US" sz="2400" b="0" u="sng" dirty="0"/>
              <a:t>Pros:</a:t>
            </a:r>
            <a:r>
              <a:rPr lang="en-US" sz="2400" b="0" dirty="0"/>
              <a:t> Structured approach, easier to manage fixed budgets and timelines.</a:t>
            </a:r>
          </a:p>
          <a:p>
            <a:pPr lvl="1"/>
            <a:r>
              <a:rPr lang="en-US" sz="2400" b="0" u="sng" dirty="0"/>
              <a:t>Cons:</a:t>
            </a:r>
            <a:r>
              <a:rPr lang="en-US" sz="2400" b="0" dirty="0"/>
              <a:t> Inflexible to changes, delayed feedback until project completion.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198" y="2022250"/>
            <a:ext cx="5181601" cy="3747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If our team had used the Waterfall approach:</a:t>
            </a:r>
          </a:p>
          <a:p>
            <a:pPr lvl="1"/>
            <a:r>
              <a:rPr lang="en-US" sz="2000" dirty="0"/>
              <a:t>Handling the shift from "Top 5 Destinations" to "Top 5 Detox/Wellness Destinations" would have been challenging</a:t>
            </a:r>
          </a:p>
          <a:p>
            <a:pPr lvl="2"/>
            <a:r>
              <a:rPr lang="en-US" sz="2000" dirty="0"/>
              <a:t>Due to the rigid structure and lack of iterative feedback.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2" cy="1603462"/>
          </a:xfrm>
        </p:spPr>
        <p:txBody>
          <a:bodyPr/>
          <a:lstStyle/>
          <a:p>
            <a:r>
              <a:rPr lang="en-US" dirty="0"/>
              <a:t>Waterfall vs. agile: pros and cons</a:t>
            </a: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2EE5D6E7-8306-54E8-220A-099D3B755FFE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3856597438"/>
              </p:ext>
            </p:extLst>
          </p:nvPr>
        </p:nvGraphicFramePr>
        <p:xfrm>
          <a:off x="914255" y="2017713"/>
          <a:ext cx="10363204" cy="392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854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3949972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4728378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</a:tblGrid>
              <a:tr h="785097"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Pros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Agile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Flexibility, continuous feedback, quick adaptation to changes 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Gandomani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et al., 2020).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Requires constant communication, potential for scope creep.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186" marR="95186" marT="47593" marB="47593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Waterfall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Clear structure, predictable timelines.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Rigid, less responsive to changes.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186" marR="95186" marT="47593" marB="47593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8D35-C824-0FC7-0A3F-1E07AFB6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2" cy="1646555"/>
          </a:xfrm>
        </p:spPr>
        <p:txBody>
          <a:bodyPr/>
          <a:lstStyle/>
          <a:p>
            <a:r>
              <a:rPr lang="en-US" dirty="0"/>
              <a:t>Factors to consider when choosing an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8DFD1-557E-1CDF-F1BB-C65D2886B2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816443"/>
            <a:ext cx="10363202" cy="43506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Project Complexity:</a:t>
            </a:r>
            <a:endParaRPr lang="en-US" sz="2400" dirty="0"/>
          </a:p>
          <a:p>
            <a:pPr lvl="1"/>
            <a:r>
              <a:rPr lang="en-US" sz="2000" dirty="0"/>
              <a:t>Agile is better for complex, dynamic projects with evolving requirements.</a:t>
            </a:r>
          </a:p>
          <a:p>
            <a:pPr marL="0" indent="0">
              <a:buNone/>
            </a:pPr>
            <a:r>
              <a:rPr lang="en-US" sz="2400" b="1" dirty="0"/>
              <a:t>Stakeholder Engagement:</a:t>
            </a:r>
            <a:endParaRPr lang="en-US" sz="2400" dirty="0"/>
          </a:p>
          <a:p>
            <a:pPr lvl="1"/>
            <a:r>
              <a:rPr lang="en-US" sz="2000" dirty="0"/>
              <a:t>Agile requires active participation from stakeholders for continuous feedback.</a:t>
            </a:r>
          </a:p>
          <a:p>
            <a:pPr marL="0" indent="0">
              <a:buNone/>
            </a:pPr>
            <a:r>
              <a:rPr lang="en-US" sz="2400" b="1" dirty="0"/>
              <a:t>Flexibility Needs:</a:t>
            </a:r>
            <a:endParaRPr lang="en-US" sz="2400" dirty="0"/>
          </a:p>
          <a:p>
            <a:pPr lvl="1"/>
            <a:r>
              <a:rPr lang="en-US" sz="2000" dirty="0"/>
              <a:t>Agile allows for adjustments and changes throughout the project, making it suitable for projects with uncertain or evolving requirements.</a:t>
            </a:r>
          </a:p>
          <a:p>
            <a:pPr marL="0" indent="0">
              <a:buNone/>
            </a:pPr>
            <a:r>
              <a:rPr lang="en-US" sz="2400" b="1" dirty="0"/>
              <a:t>Example from SNHU Travel Project:</a:t>
            </a:r>
          </a:p>
          <a:p>
            <a:pPr lvl="1"/>
            <a:r>
              <a:rPr lang="en-US" sz="2000" dirty="0"/>
              <a:t>The flexibility of Agile allowed us to adapt to the client's request to shift focus from general destinations to detox/wellness travel, ensuring the project remained aligned with stakeholder needs.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4CFA3-8CA4-07A0-7FD2-C5242A378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4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1FF9-FD70-B16D-4D15-8463DD01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Communication in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9529-30DE-01F5-FCF1-50E8F02D2B8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754659"/>
            <a:ext cx="5181601" cy="4182501"/>
          </a:xfrm>
        </p:spPr>
        <p:txBody>
          <a:bodyPr>
            <a:normAutofit/>
          </a:bodyPr>
          <a:lstStyle/>
          <a:p>
            <a:r>
              <a:rPr lang="en-US" b="1" dirty="0"/>
              <a:t>Tools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JIRA: For task tracking and collaboration.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Smartsheet: For progress monitoring and project management.</a:t>
            </a:r>
          </a:p>
          <a:p>
            <a:r>
              <a:rPr lang="en-US" b="1" dirty="0"/>
              <a:t>Importance of Communication: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Daily stand-ups and tools like JIRA and Slack facilitate clear and timely communication. </a:t>
            </a:r>
          </a:p>
          <a:p>
            <a:pPr marL="571500" lvl="1" indent="-342900"/>
            <a:r>
              <a:rPr lang="en-US" dirty="0"/>
              <a:t>Ex. Having detailed email communications ensured clarity and alignment on project goals (Portman, 2022)​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CB672-4B1C-4218-E114-79E981731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0" y="1933853"/>
            <a:ext cx="4802659" cy="4016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Effectiveness:</a:t>
            </a:r>
          </a:p>
          <a:p>
            <a:r>
              <a:rPr lang="en-US" b="0" dirty="0"/>
              <a:t>These tools and communication practices helped us manage tasks efficiently and adapt to changes smoothly (</a:t>
            </a:r>
            <a:r>
              <a:rPr lang="en-US" b="0" dirty="0" err="1"/>
              <a:t>Spagnoletti</a:t>
            </a:r>
            <a:r>
              <a:rPr lang="en-US" b="0" dirty="0"/>
              <a:t> et al., 2022)​</a:t>
            </a:r>
          </a:p>
          <a:p>
            <a:r>
              <a:rPr lang="en-US" b="0" dirty="0"/>
              <a:t>When the sudden change from "Top 5 Destinations" to "Top 5 Wellness/Detox" occurred, we used emails to communicate this shift effectively to all team members, ensuring everyone was on the same page and could adjust their work accordingly.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A8CA0-6F75-574D-D5B9-7A0A4CEB1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9DDA-AA66-D847-F12C-85010BE6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from </a:t>
            </a:r>
            <a:r>
              <a:rPr lang="en-US" dirty="0" err="1"/>
              <a:t>snhu</a:t>
            </a:r>
            <a:r>
              <a:rPr lang="en-US" dirty="0"/>
              <a:t> travel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DDCB3-0812-B415-14CC-62D227A6292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5820033" cy="3747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Applying Roles:</a:t>
            </a:r>
          </a:p>
          <a:p>
            <a:pPr lvl="1"/>
            <a:r>
              <a:rPr lang="en-US" sz="2000" dirty="0"/>
              <a:t>Each role contributed significantly: Scrum Master facilitated processes, Product Owner prioritized backlog, Developer implemented features, Tester ensured quality.</a:t>
            </a:r>
          </a:p>
          <a:p>
            <a:pPr marL="0" indent="0">
              <a:buNone/>
            </a:pPr>
            <a:r>
              <a:rPr lang="en-US" sz="2400" b="1" dirty="0"/>
              <a:t>Completing User Stories:</a:t>
            </a:r>
          </a:p>
          <a:p>
            <a:pPr lvl="1"/>
            <a:r>
              <a:rPr lang="en-US" sz="2000" dirty="0"/>
              <a:t>The iterative development approach helped us complete user stories effectively. For example, the story "As a cost-conscious user, I want to set a price limit..." was developed and tested iteratively (</a:t>
            </a:r>
            <a:r>
              <a:rPr lang="en-US" sz="2000" dirty="0" err="1"/>
              <a:t>Ghiba</a:t>
            </a:r>
            <a:r>
              <a:rPr lang="en-US" sz="2000" dirty="0"/>
              <a:t>, 2022)​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BC317-821F-89A4-C3B6-4916DC09972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05135" y="2022250"/>
            <a:ext cx="4172465" cy="3747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Handling Interruptions:</a:t>
            </a:r>
          </a:p>
          <a:p>
            <a:pPr lvl="1"/>
            <a:r>
              <a:rPr lang="en-US" sz="2000" dirty="0" err="1"/>
              <a:t>Agile's</a:t>
            </a:r>
            <a:r>
              <a:rPr lang="en-US" sz="2000" dirty="0"/>
              <a:t> flexibility allowed us to handle the shift to a detox/wellness travel focus efficiently.</a:t>
            </a:r>
          </a:p>
          <a:p>
            <a:pPr marL="0" indent="0">
              <a:buNone/>
            </a:pPr>
            <a:r>
              <a:rPr lang="en-US" sz="2400" b="1" dirty="0"/>
              <a:t>Communication:</a:t>
            </a:r>
          </a:p>
          <a:p>
            <a:pPr lvl="1"/>
            <a:r>
              <a:rPr lang="en-US" sz="2000" dirty="0"/>
              <a:t>Effective use of meetings and tools like JIRA and Slack ensured continuous alignment and progress (Portman, 2022)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A6F7C-D9A9-AE0D-95EA-F88B4050A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717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{E4912E60-42E1-4DF6-AA6C-1C0476E8D3B4}tf22318419_win32</Template>
  <TotalTime>1240</TotalTime>
  <Words>1592</Words>
  <Application>Microsoft Office PowerPoint</Application>
  <PresentationFormat>Widescreen</PresentationFormat>
  <Paragraphs>120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Custom</vt:lpstr>
      <vt:lpstr>Transitioning to Agile: Lessons learned from SNHU Travel</vt:lpstr>
      <vt:lpstr>Introduction to Agile</vt:lpstr>
      <vt:lpstr>Agile Roles </vt:lpstr>
      <vt:lpstr>Agile Phases and Their Importance</vt:lpstr>
      <vt:lpstr>The Waterfall model</vt:lpstr>
      <vt:lpstr>Waterfall vs. agile: pros and cons</vt:lpstr>
      <vt:lpstr>Factors to consider when choosing an approach</vt:lpstr>
      <vt:lpstr>Tools and Communication in Agile</vt:lpstr>
      <vt:lpstr>Lessons Learned from snhu travel project</vt:lpstr>
      <vt:lpstr>Conclusion and Recommendations</vt:lpstr>
      <vt:lpstr>Summary: Benefits of Using Agile </vt:lpstr>
      <vt:lpstr>Summary: Challenges of Using Agile </vt:lpstr>
      <vt:lpstr>Recommendation:  project success using agile </vt:lpstr>
      <vt:lpstr>Thank you</vt:lpstr>
      <vt:lpstr>References:   Ghiba, A. C. (2022). The Product Owner Role in a Contemporary Agile Team. Annals of  the University Dunarea de Jos of Galati: Fascicle: I, Economics &amp; Applied  Informatics, 28(1), 78–81.   https://doi-org.ezproxy.snhu.edu/10.35219/eai15840409248       Portman, H. (2022). The ideal scrum master. PM World Journal, 11(5), 1–7.  Schwaber, K., &amp; Sutherland, J. (2020). The 2020 Scrum Guide. Scrum Guide | Scrum  Guides. https://scrumguides.org/scrum-guide.html       Rush, D. E., &amp; Connolly, A. J. (2020). An Agile Framework for Teaching with Scrum in the  IT Project Management Classroom. Journal of Information Systems  Education, 31(3), 196–207.  Gandomani, T. J., Tavakoli, Z., Zulzalil, H., &amp; Farsani, H. K. (2020). The Role of Project  Manager in Agile Software Teams: A Systematic Literature Review. IEEE  Access, Access, IEEE, 8, 117109-117121.  https://doi-org.ezproxy.snhu.edu/10.1109/ACCESS.2020.3004450    Yela Aránega, A., Castaño Urueña, R., Castaño Sánchez, R., &amp; Gonzalo Montesinos, C.  (2023). Agile methodologies and emotional intelligence: An innovative  approach to team management. Journal of Competitiveness, 15(3), 164 183.   https://doi-org.ezproxy.snhu.edu/10.7441/joc.2023.03.09    Spagnoletti, P., Kazemargi, N., &amp; Prencipe, A. (2022). Agile Practices and Organizational  Agility in Software Ecosystems. IEEE Transactions on Engineering  Management, Engineering Management, IEEE Transactions on, IEEE Trans.  Eng. Manage, 69(6), 3604–3617.   https://doi-org.ezproxy.snhu.edu/10.1109/TEM.2021.3110105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Mabuti, Jerica Charisse</dc:creator>
  <cp:lastModifiedBy>Mabuti, Jerica Charisse</cp:lastModifiedBy>
  <cp:revision>5</cp:revision>
  <dcterms:created xsi:type="dcterms:W3CDTF">2024-06-27T10:14:04Z</dcterms:created>
  <dcterms:modified xsi:type="dcterms:W3CDTF">2024-07-01T06:09:24Z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