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69" r:id="rId2"/>
    <p:sldId id="369" r:id="rId3"/>
    <p:sldId id="370" r:id="rId4"/>
    <p:sldId id="302" r:id="rId5"/>
    <p:sldId id="303" r:id="rId6"/>
    <p:sldId id="267" r:id="rId7"/>
    <p:sldId id="374" r:id="rId8"/>
    <p:sldId id="375" r:id="rId9"/>
    <p:sldId id="368" r:id="rId10"/>
    <p:sldId id="371" r:id="rId11"/>
    <p:sldId id="299" r:id="rId12"/>
    <p:sldId id="372" r:id="rId13"/>
    <p:sldId id="373" r:id="rId14"/>
    <p:sldId id="300" r:id="rId15"/>
    <p:sldId id="342" r:id="rId16"/>
    <p:sldId id="318" r:id="rId17"/>
    <p:sldId id="343" r:id="rId18"/>
    <p:sldId id="344" r:id="rId19"/>
    <p:sldId id="36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06" r:id="rId34"/>
    <p:sldId id="301" r:id="rId35"/>
    <p:sldId id="346" r:id="rId36"/>
    <p:sldId id="361" r:id="rId37"/>
    <p:sldId id="362" r:id="rId38"/>
    <p:sldId id="364" r:id="rId39"/>
    <p:sldId id="363" r:id="rId40"/>
    <p:sldId id="365" r:id="rId41"/>
    <p:sldId id="366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17" r:id="rId66"/>
    <p:sldId id="277" r:id="rId67"/>
  </p:sldIdLst>
  <p:sldSz cx="12192000" cy="6858000"/>
  <p:notesSz cx="6858000" cy="9144000"/>
  <p:defaultTextStyle>
    <a:defPPr>
      <a:defRPr lang="ko-KR"/>
    </a:defPPr>
    <a:lvl1pPr marL="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1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33CCCC"/>
    <a:srgbClr val="535383"/>
    <a:srgbClr val="383859"/>
    <a:srgbClr val="D0CECE"/>
    <a:srgbClr val="1B42BD"/>
    <a:srgbClr val="0099CC"/>
    <a:srgbClr val="2786B0"/>
    <a:srgbClr val="006699"/>
    <a:srgbClr val="E7C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86375" autoAdjust="0"/>
  </p:normalViewPr>
  <p:slideViewPr>
    <p:cSldViewPr snapToGrid="0" showGuides="1">
      <p:cViewPr varScale="1">
        <p:scale>
          <a:sx n="76" d="100"/>
          <a:sy n="76" d="100"/>
        </p:scale>
        <p:origin x="54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pPr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pPr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1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4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0515DCD-3B6C-432F-9585-B63F656FFE09}"/>
              </a:ext>
            </a:extLst>
          </p:cNvPr>
          <p:cNvSpPr/>
          <p:nvPr userDrawn="1"/>
        </p:nvSpPr>
        <p:spPr>
          <a:xfrm>
            <a:off x="300037" y="0"/>
            <a:ext cx="11891963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2F4110-A5B5-4325-AACA-F2F095EFD860}"/>
              </a:ext>
            </a:extLst>
          </p:cNvPr>
          <p:cNvSpPr/>
          <p:nvPr userDrawn="1"/>
        </p:nvSpPr>
        <p:spPr>
          <a:xfrm>
            <a:off x="807493" y="457199"/>
            <a:ext cx="10597107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887" y="2069319"/>
            <a:ext cx="4066231" cy="1924276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8" tIns="45715" rIns="91428" bIns="45715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115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139700" dist="177800" dir="4620000" algn="tl" rotWithShape="0">
                    <a:prstClr val="black">
                      <a:alpha val="23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Orbit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95288" y="3929355"/>
            <a:ext cx="3221525" cy="287126"/>
          </a:xfrm>
          <a:prstGeom prst="roundRect">
            <a:avLst>
              <a:gd name="adj" fmla="val 14455"/>
            </a:avLst>
          </a:prstGeom>
          <a:solidFill>
            <a:srgbClr val="E9E9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79978" tIns="45715" rIns="179978" bIns="45715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3A3A5D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4E0E382-4FDB-4943-BC06-AF3F79224745}"/>
              </a:ext>
            </a:extLst>
          </p:cNvPr>
          <p:cNvSpPr/>
          <p:nvPr userDrawn="1"/>
        </p:nvSpPr>
        <p:spPr>
          <a:xfrm rot="10800000">
            <a:off x="0" y="0"/>
            <a:ext cx="11891963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C6F923-CB7E-42FE-BD09-AD17433E6F90}"/>
              </a:ext>
            </a:extLst>
          </p:cNvPr>
          <p:cNvSpPr/>
          <p:nvPr userDrawn="1"/>
        </p:nvSpPr>
        <p:spPr>
          <a:xfrm>
            <a:off x="807493" y="457199"/>
            <a:ext cx="10597107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1082" y="3133866"/>
            <a:ext cx="1782433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8" tIns="45715" rIns="91428" bIns="45715" rtlCol="0" anchor="ctr" anchorCtr="0">
            <a:noAutofit/>
          </a:bodyPr>
          <a:lstStyle>
            <a:lvl1pPr algn="l"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E4A4DF-4C23-4669-B155-341B68A3BD2A}"/>
              </a:ext>
            </a:extLst>
          </p:cNvPr>
          <p:cNvSpPr/>
          <p:nvPr userDrawn="1"/>
        </p:nvSpPr>
        <p:spPr>
          <a:xfrm>
            <a:off x="3381155" y="457199"/>
            <a:ext cx="8023447" cy="5943602"/>
          </a:xfrm>
          <a:prstGeom prst="roundRect">
            <a:avLst>
              <a:gd name="adj" fmla="val 140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99797" y="3325948"/>
            <a:ext cx="3900452" cy="206104"/>
          </a:xfrm>
        </p:spPr>
        <p:txBody>
          <a:bodyPr/>
          <a:lstStyle>
            <a:lvl1pPr algn="dist">
              <a:defRPr lang="en-US" altLang="ko-KR" sz="500" b="1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DESIGNED BY L@RGO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1A99B3-9B59-42CD-B4BF-52227CC5BC5A}"/>
              </a:ext>
            </a:extLst>
          </p:cNvPr>
          <p:cNvCxnSpPr/>
          <p:nvPr userDrawn="1"/>
        </p:nvCxnSpPr>
        <p:spPr>
          <a:xfrm>
            <a:off x="11095444" y="457199"/>
            <a:ext cx="0" cy="5943602"/>
          </a:xfrm>
          <a:prstGeom prst="line">
            <a:avLst/>
          </a:prstGeom>
          <a:ln>
            <a:solidFill>
              <a:srgbClr val="383859">
                <a:alpha val="1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5638B26-A935-4D9E-843B-7EC7C7D1F769}"/>
              </a:ext>
            </a:extLst>
          </p:cNvPr>
          <p:cNvGrpSpPr/>
          <p:nvPr userDrawn="1"/>
        </p:nvGrpSpPr>
        <p:grpSpPr>
          <a:xfrm>
            <a:off x="66677" y="5507890"/>
            <a:ext cx="1566623" cy="423825"/>
            <a:chOff x="11201400" y="959672"/>
            <a:chExt cx="312128" cy="31115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6BE8A6B-F95D-4CD4-8572-73F5BDB7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959672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097F972-11D3-4024-9E7D-6AFB338C9D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118507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221958F-4D21-4F17-91DB-461187EF78E7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270822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8252A6A-9DCE-4FEB-92F6-54D938E76B63}"/>
              </a:ext>
            </a:extLst>
          </p:cNvPr>
          <p:cNvSpPr/>
          <p:nvPr userDrawn="1"/>
        </p:nvSpPr>
        <p:spPr>
          <a:xfrm>
            <a:off x="300037" y="0"/>
            <a:ext cx="11891963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40C5E9-A600-4B28-A540-43F73EF4950B}"/>
              </a:ext>
            </a:extLst>
          </p:cNvPr>
          <p:cNvGrpSpPr/>
          <p:nvPr userDrawn="1"/>
        </p:nvGrpSpPr>
        <p:grpSpPr>
          <a:xfrm>
            <a:off x="10535268" y="843829"/>
            <a:ext cx="1587563" cy="546823"/>
            <a:chOff x="11201400" y="959672"/>
            <a:chExt cx="312128" cy="31115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1B95CCF-4480-4913-B942-AA76FDE316B9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959672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DAD8CC2-D5A9-4A04-81E9-0776DEA33A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118507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169DA4-0AE3-4E2A-B242-146BEE79C5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270822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F7C6A-40F7-4BC6-BE7A-48F38A3D90ED}"/>
              </a:ext>
            </a:extLst>
          </p:cNvPr>
          <p:cNvSpPr/>
          <p:nvPr userDrawn="1"/>
        </p:nvSpPr>
        <p:spPr>
          <a:xfrm flipH="1">
            <a:off x="2437329" y="6097236"/>
            <a:ext cx="7317337" cy="538986"/>
          </a:xfrm>
          <a:prstGeom prst="roundRect">
            <a:avLst>
              <a:gd name="adj" fmla="val 24514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807493" y="457199"/>
            <a:ext cx="10597107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57784B-48B8-402E-90DF-40F977BC39D1}"/>
              </a:ext>
            </a:extLst>
          </p:cNvPr>
          <p:cNvSpPr/>
          <p:nvPr userDrawn="1"/>
        </p:nvSpPr>
        <p:spPr>
          <a:xfrm>
            <a:off x="928690" y="585788"/>
            <a:ext cx="10343860" cy="5686424"/>
          </a:xfrm>
          <a:prstGeom prst="roundRect">
            <a:avLst>
              <a:gd name="adj" fmla="val 140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0973372" y="5719803"/>
            <a:ext cx="993141" cy="993141"/>
          </a:xfrm>
          <a:prstGeom prst="donut">
            <a:avLst>
              <a:gd name="adj" fmla="val 23581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E40FC3-1A63-46C5-BC53-4A3A737E4FE0}"/>
              </a:ext>
            </a:extLst>
          </p:cNvPr>
          <p:cNvSpPr/>
          <p:nvPr userDrawn="1"/>
        </p:nvSpPr>
        <p:spPr>
          <a:xfrm>
            <a:off x="11068847" y="6020356"/>
            <a:ext cx="539988" cy="5399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>
            <a:extLst>
              <a:ext uri="{FF2B5EF4-FFF2-40B4-BE49-F238E27FC236}">
                <a16:creationId xmlns:a16="http://schemas.microsoft.com/office/drawing/2014/main" id="{35638B26-A935-4D9E-843B-7EC7C7D1F769}"/>
              </a:ext>
            </a:extLst>
          </p:cNvPr>
          <p:cNvGrpSpPr/>
          <p:nvPr userDrawn="1"/>
        </p:nvGrpSpPr>
        <p:grpSpPr>
          <a:xfrm>
            <a:off x="66677" y="5507890"/>
            <a:ext cx="1566623" cy="423825"/>
            <a:chOff x="11201400" y="959672"/>
            <a:chExt cx="312128" cy="31115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6BE8A6B-F95D-4CD4-8572-73F5BDB7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959672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097F972-11D3-4024-9E7D-6AFB338C9D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118507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221958F-4D21-4F17-91DB-461187EF78E7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270822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8252A6A-9DCE-4FEB-92F6-54D938E76B63}"/>
              </a:ext>
            </a:extLst>
          </p:cNvPr>
          <p:cNvSpPr/>
          <p:nvPr userDrawn="1"/>
        </p:nvSpPr>
        <p:spPr>
          <a:xfrm>
            <a:off x="300037" y="0"/>
            <a:ext cx="11891963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3" name="그룹 14">
            <a:extLst>
              <a:ext uri="{FF2B5EF4-FFF2-40B4-BE49-F238E27FC236}">
                <a16:creationId xmlns:a16="http://schemas.microsoft.com/office/drawing/2014/main" id="{CC40C5E9-A600-4B28-A540-43F73EF4950B}"/>
              </a:ext>
            </a:extLst>
          </p:cNvPr>
          <p:cNvGrpSpPr/>
          <p:nvPr userDrawn="1"/>
        </p:nvGrpSpPr>
        <p:grpSpPr>
          <a:xfrm>
            <a:off x="10535268" y="843829"/>
            <a:ext cx="1587563" cy="546823"/>
            <a:chOff x="11201400" y="959672"/>
            <a:chExt cx="312128" cy="31115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1B95CCF-4480-4913-B942-AA76FDE316B9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959672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DAD8CC2-D5A9-4A04-81E9-0776DEA33A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118507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169DA4-0AE3-4E2A-B242-146BEE79C5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270822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F7C6A-40F7-4BC6-BE7A-48F38A3D90ED}"/>
              </a:ext>
            </a:extLst>
          </p:cNvPr>
          <p:cNvSpPr/>
          <p:nvPr userDrawn="1"/>
        </p:nvSpPr>
        <p:spPr>
          <a:xfrm flipH="1">
            <a:off x="2437329" y="6097236"/>
            <a:ext cx="7317337" cy="538986"/>
          </a:xfrm>
          <a:prstGeom prst="roundRect">
            <a:avLst>
              <a:gd name="adj" fmla="val 24514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278730" y="237508"/>
            <a:ext cx="11632223" cy="6175170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57784B-48B8-402E-90DF-40F977BC39D1}"/>
              </a:ext>
            </a:extLst>
          </p:cNvPr>
          <p:cNvSpPr/>
          <p:nvPr userDrawn="1"/>
        </p:nvSpPr>
        <p:spPr>
          <a:xfrm>
            <a:off x="403762" y="376116"/>
            <a:ext cx="11354239" cy="5907972"/>
          </a:xfrm>
          <a:prstGeom prst="roundRect">
            <a:avLst>
              <a:gd name="adj" fmla="val 140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0973372" y="5719803"/>
            <a:ext cx="993141" cy="993141"/>
          </a:xfrm>
          <a:prstGeom prst="donut">
            <a:avLst>
              <a:gd name="adj" fmla="val 23581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E40FC3-1A63-46C5-BC53-4A3A737E4FE0}"/>
              </a:ext>
            </a:extLst>
          </p:cNvPr>
          <p:cNvSpPr/>
          <p:nvPr userDrawn="1"/>
        </p:nvSpPr>
        <p:spPr>
          <a:xfrm>
            <a:off x="11068847" y="6020356"/>
            <a:ext cx="539988" cy="5399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C1F969F-9DCB-42EC-875D-9FF0B661042F}"/>
              </a:ext>
            </a:extLst>
          </p:cNvPr>
          <p:cNvSpPr/>
          <p:nvPr userDrawn="1"/>
        </p:nvSpPr>
        <p:spPr>
          <a:xfrm rot="10800000">
            <a:off x="0" y="0"/>
            <a:ext cx="11891963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F7C6A-40F7-4BC6-BE7A-48F38A3D90ED}"/>
              </a:ext>
            </a:extLst>
          </p:cNvPr>
          <p:cNvSpPr/>
          <p:nvPr userDrawn="1"/>
        </p:nvSpPr>
        <p:spPr>
          <a:xfrm flipH="1">
            <a:off x="2437329" y="6097236"/>
            <a:ext cx="7317337" cy="538986"/>
          </a:xfrm>
          <a:prstGeom prst="roundRect">
            <a:avLst>
              <a:gd name="adj" fmla="val 24514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FC983F-86C6-462A-B27C-D7731FF77DFA}"/>
              </a:ext>
            </a:extLst>
          </p:cNvPr>
          <p:cNvSpPr/>
          <p:nvPr userDrawn="1"/>
        </p:nvSpPr>
        <p:spPr>
          <a:xfrm>
            <a:off x="807493" y="457199"/>
            <a:ext cx="10597107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005348" y="217497"/>
            <a:ext cx="671504" cy="671504"/>
          </a:xfrm>
          <a:prstGeom prst="donut">
            <a:avLst>
              <a:gd name="adj" fmla="val 23581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E40FC3-1A63-46C5-BC53-4A3A737E4FE0}"/>
              </a:ext>
            </a:extLst>
          </p:cNvPr>
          <p:cNvSpPr/>
          <p:nvPr userDrawn="1"/>
        </p:nvSpPr>
        <p:spPr>
          <a:xfrm>
            <a:off x="11123613" y="6091001"/>
            <a:ext cx="430451" cy="43045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id="{258A55C4-7BC5-4882-8547-4CC20EE9B5BB}"/>
              </a:ext>
            </a:extLst>
          </p:cNvPr>
          <p:cNvSpPr/>
          <p:nvPr userDrawn="1"/>
        </p:nvSpPr>
        <p:spPr>
          <a:xfrm>
            <a:off x="921905" y="571656"/>
            <a:ext cx="259195" cy="259194"/>
          </a:xfrm>
          <a:prstGeom prst="donut">
            <a:avLst>
              <a:gd name="adj" fmla="val 42463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19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0515DCD-3B6C-432F-9585-B63F656FFE09}"/>
              </a:ext>
            </a:extLst>
          </p:cNvPr>
          <p:cNvSpPr/>
          <p:nvPr userDrawn="1"/>
        </p:nvSpPr>
        <p:spPr>
          <a:xfrm>
            <a:off x="300037" y="0"/>
            <a:ext cx="11891963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2F4110-A5B5-4325-AACA-F2F095EFD860}"/>
              </a:ext>
            </a:extLst>
          </p:cNvPr>
          <p:cNvSpPr/>
          <p:nvPr userDrawn="1"/>
        </p:nvSpPr>
        <p:spPr>
          <a:xfrm>
            <a:off x="807493" y="457199"/>
            <a:ext cx="10597107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8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7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32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7" y="6561140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7" r:id="rId4"/>
    <p:sldLayoutId id="2147483653" r:id="rId5"/>
    <p:sldLayoutId id="2147483656" r:id="rId6"/>
    <p:sldLayoutId id="2147483654" r:id="rId7"/>
  </p:sldLayoutIdLst>
  <p:hf hdr="0" dt="0"/>
  <p:txStyles>
    <p:titleStyle>
      <a:lvl1pPr marL="0" indent="0" algn="ctr" defTabSz="914287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287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287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287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287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287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289" indent="-228571" algn="l" defTabSz="91428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91428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91428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91428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998" y="2139572"/>
            <a:ext cx="8658224" cy="1924276"/>
          </a:xfrm>
        </p:spPr>
        <p:txBody>
          <a:bodyPr/>
          <a:lstStyle/>
          <a:p>
            <a:r>
              <a:rPr lang="ko-KR" altLang="en-US" sz="7200" dirty="0"/>
              <a:t>사원관리 프로그램</a:t>
            </a:r>
            <a:endParaRPr lang="ko-KR" altLang="en-US" sz="8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69A2EE-3617-42AB-A527-10FDC50671EB}"/>
              </a:ext>
            </a:extLst>
          </p:cNvPr>
          <p:cNvSpPr/>
          <p:nvPr/>
        </p:nvSpPr>
        <p:spPr>
          <a:xfrm>
            <a:off x="9369675" y="4150333"/>
            <a:ext cx="2476663" cy="2476662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1007175" y="685156"/>
            <a:ext cx="763989" cy="76398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10297467" y="5082841"/>
            <a:ext cx="1281479" cy="128147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BC5138-9B3B-4D19-A9EB-93566F248F48}"/>
              </a:ext>
            </a:extLst>
          </p:cNvPr>
          <p:cNvSpPr/>
          <p:nvPr/>
        </p:nvSpPr>
        <p:spPr>
          <a:xfrm>
            <a:off x="11526203" y="454209"/>
            <a:ext cx="365760" cy="365760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485366" y="6215611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:a16="http://schemas.microsoft.com/office/drawing/2014/main" id="{BF7E2163-928F-4564-9F10-7F61F360DCE8}"/>
              </a:ext>
            </a:extLst>
          </p:cNvPr>
          <p:cNvGrpSpPr/>
          <p:nvPr/>
        </p:nvGrpSpPr>
        <p:grpSpPr>
          <a:xfrm>
            <a:off x="4316973" y="1745675"/>
            <a:ext cx="3582427" cy="2719449"/>
            <a:chOff x="4401178" y="2019718"/>
            <a:chExt cx="3315634" cy="235131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4D5A91-779A-42D9-A790-46CC8FB897F0}"/>
                </a:ext>
              </a:extLst>
            </p:cNvPr>
            <p:cNvCxnSpPr/>
            <p:nvPr/>
          </p:nvCxnSpPr>
          <p:spPr>
            <a:xfrm>
              <a:off x="4401178" y="2019718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370AD7-F862-44CF-8978-D802681930AC}"/>
                </a:ext>
              </a:extLst>
            </p:cNvPr>
            <p:cNvCxnSpPr/>
            <p:nvPr/>
          </p:nvCxnSpPr>
          <p:spPr>
            <a:xfrm>
              <a:off x="4401178" y="4371032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E9F7A5-0718-40E3-A604-2B4B63373E34}"/>
              </a:ext>
            </a:extLst>
          </p:cNvPr>
          <p:cNvSpPr txBox="1"/>
          <p:nvPr/>
        </p:nvSpPr>
        <p:spPr>
          <a:xfrm>
            <a:off x="4672668" y="462233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김보름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김재령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박성령</a:t>
            </a:r>
            <a:r>
              <a:rPr lang="ko-KR" altLang="en-US" dirty="0">
                <a:solidFill>
                  <a:schemeClr val="bg1"/>
                </a:solidFill>
              </a:rPr>
              <a:t> 최태진</a:t>
            </a: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272" y="2115509"/>
            <a:ext cx="8658224" cy="1924276"/>
          </a:xfrm>
        </p:spPr>
        <p:txBody>
          <a:bodyPr/>
          <a:lstStyle/>
          <a:p>
            <a:r>
              <a:rPr sz="6000"/>
              <a:t>프로세스 및 화면</a:t>
            </a:r>
            <a:endParaRPr lang="en-US" sz="6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69A2EE-3617-42AB-A527-10FDC50671EB}"/>
              </a:ext>
            </a:extLst>
          </p:cNvPr>
          <p:cNvSpPr/>
          <p:nvPr/>
        </p:nvSpPr>
        <p:spPr>
          <a:xfrm>
            <a:off x="9369675" y="4150333"/>
            <a:ext cx="2476663" cy="2476662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1007175" y="685156"/>
            <a:ext cx="763989" cy="76398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10297467" y="5082841"/>
            <a:ext cx="1281479" cy="128147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BC5138-9B3B-4D19-A9EB-93566F248F48}"/>
              </a:ext>
            </a:extLst>
          </p:cNvPr>
          <p:cNvSpPr/>
          <p:nvPr/>
        </p:nvSpPr>
        <p:spPr>
          <a:xfrm>
            <a:off x="11526203" y="454209"/>
            <a:ext cx="365760" cy="365760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485366" y="6215611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:a16="http://schemas.microsoft.com/office/drawing/2014/main" id="{BF7E2163-928F-4564-9F10-7F61F360DCE8}"/>
              </a:ext>
            </a:extLst>
          </p:cNvPr>
          <p:cNvGrpSpPr/>
          <p:nvPr/>
        </p:nvGrpSpPr>
        <p:grpSpPr>
          <a:xfrm>
            <a:off x="4316973" y="1745675"/>
            <a:ext cx="3582427" cy="2719449"/>
            <a:chOff x="4401178" y="2019718"/>
            <a:chExt cx="3315634" cy="235131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4D5A91-779A-42D9-A790-46CC8FB897F0}"/>
                </a:ext>
              </a:extLst>
            </p:cNvPr>
            <p:cNvCxnSpPr/>
            <p:nvPr/>
          </p:nvCxnSpPr>
          <p:spPr>
            <a:xfrm>
              <a:off x="4401178" y="2019718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370AD7-F862-44CF-8978-D802681930AC}"/>
                </a:ext>
              </a:extLst>
            </p:cNvPr>
            <p:cNvCxnSpPr/>
            <p:nvPr/>
          </p:nvCxnSpPr>
          <p:spPr>
            <a:xfrm>
              <a:off x="4401178" y="4371032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꺾인 연결선 46"/>
          <p:cNvCxnSpPr>
            <a:stCxn id="2" idx="1"/>
            <a:endCxn id="3" idx="1"/>
          </p:cNvCxnSpPr>
          <p:nvPr/>
        </p:nvCxnSpPr>
        <p:spPr>
          <a:xfrm rot="10800000" flipV="1">
            <a:off x="4882128" y="1590037"/>
            <a:ext cx="34657" cy="3498510"/>
          </a:xfrm>
          <a:prstGeom prst="bentConnector3">
            <a:avLst>
              <a:gd name="adj1" fmla="val 1403128"/>
            </a:avLst>
          </a:prstGeom>
          <a:ln>
            <a:solidFill>
              <a:srgbClr val="0033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3"/>
            <a:endCxn id="38" idx="1"/>
          </p:cNvCxnSpPr>
          <p:nvPr/>
        </p:nvCxnSpPr>
        <p:spPr>
          <a:xfrm flipV="1">
            <a:off x="3939254" y="3240747"/>
            <a:ext cx="3501451" cy="7106"/>
          </a:xfrm>
          <a:prstGeom prst="straightConnector1">
            <a:avLst/>
          </a:prstGeom>
          <a:ln>
            <a:solidFill>
              <a:srgbClr val="003366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16784" y="1310187"/>
            <a:ext cx="1535211" cy="559699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회사정보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82127" y="4800515"/>
            <a:ext cx="1559023" cy="576064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개인조회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6372" y="2955071"/>
            <a:ext cx="1549006" cy="587500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관리자페이지</a:t>
            </a:r>
          </a:p>
        </p:txBody>
      </p:sp>
      <p:pic>
        <p:nvPicPr>
          <p:cNvPr id="5" name="그림 4" descr="icons8-person-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82" y="2926787"/>
            <a:ext cx="609600" cy="609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5774" y="3516012"/>
            <a:ext cx="1377538" cy="286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04043" y="2968003"/>
            <a:ext cx="1535211" cy="559699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48139" y="747874"/>
            <a:ext cx="1535211" cy="428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회사소개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433271" y="1379774"/>
            <a:ext cx="1535211" cy="428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회사비전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433271" y="2004244"/>
            <a:ext cx="1535211" cy="428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회사경영이념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440705" y="3026433"/>
            <a:ext cx="1535211" cy="428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459290" y="4171293"/>
            <a:ext cx="1535211" cy="428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사원조회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55572" y="4881254"/>
            <a:ext cx="1535211" cy="428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부서조회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5573" y="5606083"/>
            <a:ext cx="1535211" cy="428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조직도</a:t>
            </a:r>
          </a:p>
        </p:txBody>
      </p:sp>
      <p:cxnSp>
        <p:nvCxnSpPr>
          <p:cNvPr id="56" name="직선 화살표 연결선 55"/>
          <p:cNvCxnSpPr>
            <a:stCxn id="2" idx="3"/>
            <a:endCxn id="36" idx="1"/>
          </p:cNvCxnSpPr>
          <p:nvPr/>
        </p:nvCxnSpPr>
        <p:spPr>
          <a:xfrm>
            <a:off x="6451995" y="1590037"/>
            <a:ext cx="981276" cy="4051"/>
          </a:xfrm>
          <a:prstGeom prst="straightConnector1">
            <a:avLst/>
          </a:prstGeom>
          <a:ln>
            <a:solidFill>
              <a:srgbClr val="003366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" idx="3"/>
            <a:endCxn id="40" idx="1"/>
          </p:cNvCxnSpPr>
          <p:nvPr/>
        </p:nvCxnSpPr>
        <p:spPr>
          <a:xfrm>
            <a:off x="6441150" y="5088547"/>
            <a:ext cx="1014422" cy="7021"/>
          </a:xfrm>
          <a:prstGeom prst="straightConnector1">
            <a:avLst/>
          </a:prstGeom>
          <a:ln>
            <a:solidFill>
              <a:srgbClr val="003366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5" idx="1"/>
            <a:endCxn id="37" idx="1"/>
          </p:cNvCxnSpPr>
          <p:nvPr/>
        </p:nvCxnSpPr>
        <p:spPr>
          <a:xfrm rot="10800000" flipV="1">
            <a:off x="7433271" y="962188"/>
            <a:ext cx="14868" cy="1256370"/>
          </a:xfrm>
          <a:prstGeom prst="bentConnector3">
            <a:avLst>
              <a:gd name="adj1" fmla="val 3287565"/>
            </a:avLst>
          </a:prstGeom>
          <a:ln>
            <a:solidFill>
              <a:srgbClr val="003366"/>
            </a:solidFill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9" idx="1"/>
            <a:endCxn id="41" idx="1"/>
          </p:cNvCxnSpPr>
          <p:nvPr/>
        </p:nvCxnSpPr>
        <p:spPr>
          <a:xfrm rot="10800000" flipV="1">
            <a:off x="7455574" y="4385607"/>
            <a:ext cx="3717" cy="1434790"/>
          </a:xfrm>
          <a:prstGeom prst="bentConnector3">
            <a:avLst>
              <a:gd name="adj1" fmla="val 13150260"/>
            </a:avLst>
          </a:prstGeom>
          <a:ln>
            <a:solidFill>
              <a:srgbClr val="003366"/>
            </a:solidFill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759083" y="54516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사용자 프로세스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028410" y="3121834"/>
            <a:ext cx="2280265" cy="563906"/>
          </a:xfrm>
        </p:spPr>
        <p:txBody>
          <a:bodyPr/>
          <a:lstStyle/>
          <a:p>
            <a:r>
              <a:rPr altLang="en-US"/>
              <a:t>이용자</a:t>
            </a:r>
            <a:endParaRPr lang="en-US" altLang="en-US" dirty="0"/>
          </a:p>
          <a:p>
            <a:r>
              <a:rPr altLang="en-US"/>
              <a:t>회사정보 조회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14314" y="2089731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09503" y="2879810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7371" y="3718014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데이터 출력</a:t>
            </a: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16200000" flipH="1">
            <a:off x="6848963" y="2627273"/>
            <a:ext cx="485493" cy="19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5400000">
            <a:off x="6830685" y="3447200"/>
            <a:ext cx="533618" cy="8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3682757" y="61735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회사정보 조회 순서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03125" y="4572200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cxnSp>
        <p:nvCxnSpPr>
          <p:cNvPr id="19" name="직선 화살표 연결선 18"/>
          <p:cNvCxnSpPr>
            <a:stCxn id="6" idx="2"/>
            <a:endCxn id="15" idx="0"/>
          </p:cNvCxnSpPr>
          <p:nvPr/>
        </p:nvCxnSpPr>
        <p:spPr>
          <a:xfrm rot="16200000" flipH="1">
            <a:off x="6821693" y="4294394"/>
            <a:ext cx="549600" cy="6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763" t="13446" r="60428" b="74465"/>
          <a:stretch>
            <a:fillRect/>
          </a:stretch>
        </p:blipFill>
        <p:spPr bwMode="auto">
          <a:xfrm>
            <a:off x="565486" y="1046751"/>
            <a:ext cx="4487779" cy="117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95300" y="2639145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42212" y="601799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데이터 출력</a:t>
            </a:r>
          </a:p>
        </p:txBody>
      </p:sp>
      <p:sp>
        <p:nvSpPr>
          <p:cNvPr id="20" name="타원 19"/>
          <p:cNvSpPr/>
          <p:nvPr/>
        </p:nvSpPr>
        <p:spPr>
          <a:xfrm>
            <a:off x="445173" y="1868910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5411" y="573770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 err="1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 l="2763" t="24959" r="71152" b="67886"/>
          <a:stretch>
            <a:fillRect/>
          </a:stretch>
        </p:blipFill>
        <p:spPr bwMode="auto">
          <a:xfrm>
            <a:off x="537412" y="3164309"/>
            <a:ext cx="3180348" cy="6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441162" y="3573383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 l="2763" t="31662" r="59475" b="45147"/>
          <a:stretch>
            <a:fillRect/>
          </a:stretch>
        </p:blipFill>
        <p:spPr bwMode="auto">
          <a:xfrm>
            <a:off x="4696357" y="1034719"/>
            <a:ext cx="4604085" cy="2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2664" t="58100" r="71283" b="34622"/>
          <a:stretch>
            <a:fillRect/>
          </a:stretch>
        </p:blipFill>
        <p:spPr bwMode="auto">
          <a:xfrm>
            <a:off x="517360" y="4090741"/>
            <a:ext cx="3176336" cy="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/>
          <p:cNvSpPr/>
          <p:nvPr/>
        </p:nvSpPr>
        <p:spPr>
          <a:xfrm>
            <a:off x="473246" y="4543931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l="2664" t="73808" r="59737" b="9663"/>
          <a:stretch>
            <a:fillRect/>
          </a:stretch>
        </p:blipFill>
        <p:spPr bwMode="auto">
          <a:xfrm>
            <a:off x="4740473" y="3910267"/>
            <a:ext cx="4584031" cy="161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4754239" y="3453267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sp>
        <p:nvSpPr>
          <p:cNvPr id="29" name="타원 28"/>
          <p:cNvSpPr/>
          <p:nvPr/>
        </p:nvSpPr>
        <p:spPr>
          <a:xfrm>
            <a:off x="4644222" y="4251163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670" y="1019315"/>
            <a:ext cx="1535211" cy="559699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직원관리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51670" y="3082938"/>
            <a:ext cx="1559023" cy="576064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+mj-lt"/>
              </a:rPr>
              <a:t>직무관리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51670" y="2037226"/>
            <a:ext cx="1549006" cy="587500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부서관리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76799" y="3099303"/>
            <a:ext cx="1535211" cy="559699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관리자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51670" y="4117214"/>
            <a:ext cx="1559023" cy="576064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+mj-lt"/>
              </a:rPr>
              <a:t>지점관리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1670" y="5151490"/>
            <a:ext cx="1559023" cy="576064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급여관리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2C00E2-F473-44AF-98FC-A8EE0C162E34}"/>
              </a:ext>
            </a:extLst>
          </p:cNvPr>
          <p:cNvCxnSpPr>
            <a:stCxn id="22" idx="3"/>
            <a:endCxn id="3" idx="1"/>
          </p:cNvCxnSpPr>
          <p:nvPr/>
        </p:nvCxnSpPr>
        <p:spPr>
          <a:xfrm flipV="1">
            <a:off x="2412010" y="3370970"/>
            <a:ext cx="1439660" cy="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3C346E7-91EB-4A28-A898-3DE9BBF62E83}"/>
              </a:ext>
            </a:extLst>
          </p:cNvPr>
          <p:cNvCxnSpPr>
            <a:stCxn id="2" idx="1"/>
            <a:endCxn id="27" idx="1"/>
          </p:cNvCxnSpPr>
          <p:nvPr/>
        </p:nvCxnSpPr>
        <p:spPr>
          <a:xfrm rot="10800000" flipV="1">
            <a:off x="3851670" y="1299164"/>
            <a:ext cx="12700" cy="4140357"/>
          </a:xfrm>
          <a:prstGeom prst="bentConnector3">
            <a:avLst>
              <a:gd name="adj1" fmla="val 5778945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2C54BAD-50D1-49A7-A448-942C226F019A}"/>
              </a:ext>
            </a:extLst>
          </p:cNvPr>
          <p:cNvCxnSpPr>
            <a:stCxn id="4" idx="1"/>
            <a:endCxn id="26" idx="1"/>
          </p:cNvCxnSpPr>
          <p:nvPr/>
        </p:nvCxnSpPr>
        <p:spPr>
          <a:xfrm rot="10800000" flipV="1">
            <a:off x="3851670" y="2330976"/>
            <a:ext cx="12700" cy="2074270"/>
          </a:xfrm>
          <a:prstGeom prst="bentConnector3">
            <a:avLst>
              <a:gd name="adj1" fmla="val 5778945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2DE3303-E87F-49ED-AD2E-6EBAABDCC307}"/>
              </a:ext>
            </a:extLst>
          </p:cNvPr>
          <p:cNvSpPr/>
          <p:nvPr/>
        </p:nvSpPr>
        <p:spPr>
          <a:xfrm>
            <a:off x="8354592" y="1511738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조회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2112362-3397-4E8F-BB9F-957C6BA3D321}"/>
              </a:ext>
            </a:extLst>
          </p:cNvPr>
          <p:cNvSpPr/>
          <p:nvPr/>
        </p:nvSpPr>
        <p:spPr>
          <a:xfrm>
            <a:off x="8354592" y="2329020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변경사항 수정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E33E2E-F78C-48BE-963C-0C78EE101CF1}"/>
              </a:ext>
            </a:extLst>
          </p:cNvPr>
          <p:cNvSpPr/>
          <p:nvPr/>
        </p:nvSpPr>
        <p:spPr>
          <a:xfrm>
            <a:off x="8354591" y="3166289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5A8002-EF66-4A56-89CF-06C9D42E89EB}"/>
              </a:ext>
            </a:extLst>
          </p:cNvPr>
          <p:cNvSpPr/>
          <p:nvPr/>
        </p:nvSpPr>
        <p:spPr>
          <a:xfrm>
            <a:off x="8354591" y="4003558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삭제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9580F50-6CF8-4B71-BDB0-33FB2BE9C07A}"/>
              </a:ext>
            </a:extLst>
          </p:cNvPr>
          <p:cNvGrpSpPr/>
          <p:nvPr/>
        </p:nvGrpSpPr>
        <p:grpSpPr>
          <a:xfrm>
            <a:off x="5386881" y="1292003"/>
            <a:ext cx="2967711" cy="3113243"/>
            <a:chOff x="5386881" y="1292003"/>
            <a:chExt cx="2967711" cy="3113243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0636AE7-63AF-4346-B3CA-CB4E3BA323A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400676" y="2330976"/>
              <a:ext cx="1289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17D9C9-D247-4797-8A40-36C3551BD23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5410693" y="3359070"/>
              <a:ext cx="1289586" cy="11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E1D88F6-960B-457E-89EB-D6CBACA5A112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5410693" y="4405246"/>
              <a:ext cx="1289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9308DA3-8601-45B4-AD0E-896FA9563371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5386881" y="1292003"/>
              <a:ext cx="1289586" cy="71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7137CFCF-4A7B-477A-A228-0BDC1037D1B0}"/>
                </a:ext>
              </a:extLst>
            </p:cNvPr>
            <p:cNvCxnSpPr>
              <a:cxnSpLocks/>
            </p:cNvCxnSpPr>
            <p:nvPr/>
          </p:nvCxnSpPr>
          <p:spPr>
            <a:xfrm>
              <a:off x="6676467" y="1292003"/>
              <a:ext cx="23812" cy="31132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55D51085-845A-4C42-ACCE-D7C8AEC9F47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6700279" y="1726052"/>
              <a:ext cx="1654313" cy="118913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14913927-BA70-44A1-B1C1-02F11882FDEE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6200000" flipH="1">
              <a:off x="7291839" y="3155119"/>
              <a:ext cx="1302683" cy="8228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51E83BA-62BE-4D53-B80B-EBDCCFE85F1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531768" y="2543334"/>
            <a:ext cx="822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72469B6-2A07-4E43-A57B-2CAE2D5E6F1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531768" y="3370970"/>
            <a:ext cx="822823" cy="9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64325A6-7983-43BF-A34B-3F7A38CB8675}"/>
              </a:ext>
            </a:extLst>
          </p:cNvPr>
          <p:cNvSpPr/>
          <p:nvPr/>
        </p:nvSpPr>
        <p:spPr>
          <a:xfrm>
            <a:off x="8354590" y="5225207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조회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1860D84-EBE7-4F1A-A5D4-1ACB41733008}"/>
              </a:ext>
            </a:extLst>
          </p:cNvPr>
          <p:cNvCxnSpPr>
            <a:stCxn id="27" idx="3"/>
            <a:endCxn id="153" idx="1"/>
          </p:cNvCxnSpPr>
          <p:nvPr/>
        </p:nvCxnSpPr>
        <p:spPr>
          <a:xfrm flipV="1">
            <a:off x="5410693" y="5439521"/>
            <a:ext cx="29438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제목 3">
            <a:extLst>
              <a:ext uri="{FF2B5EF4-FFF2-40B4-BE49-F238E27FC236}">
                <a16:creationId xmlns:a16="http://schemas.microsoft.com/office/drawing/2014/main" id="{E75BD748-29AB-4213-9AED-3784A2501D2A}"/>
              </a:ext>
            </a:extLst>
          </p:cNvPr>
          <p:cNvSpPr txBox="1">
            <a:spLocks/>
          </p:cNvSpPr>
          <p:nvPr/>
        </p:nvSpPr>
        <p:spPr>
          <a:xfrm>
            <a:off x="735019" y="505612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관리자 프로세스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altLang="en-US"/>
              <a:t>관리자</a:t>
            </a:r>
            <a:endParaRPr lang="en-US" altLang="en-US" dirty="0"/>
          </a:p>
          <a:p>
            <a:r>
              <a:rPr altLang="en-US"/>
              <a:t>데이터 조회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14314" y="1572355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09503" y="2362434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7371" y="3200638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세부 사항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61383" y="4046865"/>
            <a:ext cx="2280251" cy="3045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데이터 조회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15153" y="4957253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16200000" flipH="1">
            <a:off x="6848963" y="2109897"/>
            <a:ext cx="485493" cy="19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5400000">
            <a:off x="6830685" y="2929824"/>
            <a:ext cx="533618" cy="8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 rot="16200000" flipH="1">
            <a:off x="6826678" y="3772033"/>
            <a:ext cx="541641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rot="16200000" flipH="1">
            <a:off x="6803617" y="4649343"/>
            <a:ext cx="605802" cy="10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3682757" y="61735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데이터 조회 순서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929" t="13183" r="71117" b="68252"/>
          <a:stretch>
            <a:fillRect/>
          </a:stretch>
        </p:blipFill>
        <p:spPr bwMode="auto">
          <a:xfrm>
            <a:off x="589552" y="860239"/>
            <a:ext cx="3164304" cy="181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87278" y="453405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3267" y="2831647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929" t="31625" r="61939" b="56903"/>
          <a:stretch>
            <a:fillRect/>
          </a:stretch>
        </p:blipFill>
        <p:spPr bwMode="auto">
          <a:xfrm>
            <a:off x="577518" y="3272589"/>
            <a:ext cx="3922296" cy="10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79255" y="4487995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세부 사항 선택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2929" t="42891" r="64374" b="45637"/>
          <a:stretch>
            <a:fillRect/>
          </a:stretch>
        </p:blipFill>
        <p:spPr bwMode="auto">
          <a:xfrm>
            <a:off x="573509" y="4920916"/>
            <a:ext cx="3943598" cy="1106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974790" y="473458"/>
            <a:ext cx="228025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조회 업무 수행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l="2929" t="54199" r="20788" b="28223"/>
          <a:stretch>
            <a:fillRect/>
          </a:stretch>
        </p:blipFill>
        <p:spPr bwMode="auto">
          <a:xfrm>
            <a:off x="4944187" y="894103"/>
            <a:ext cx="6702043" cy="12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2929" t="65918" r="38477" b="9179"/>
          <a:stretch>
            <a:fillRect/>
          </a:stretch>
        </p:blipFill>
        <p:spPr bwMode="auto">
          <a:xfrm>
            <a:off x="4954393" y="3289153"/>
            <a:ext cx="6745585" cy="229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4982811" y="2839669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20918" y="4981075"/>
            <a:ext cx="4078705" cy="641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7414" y="2093496"/>
            <a:ext cx="533401" cy="288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45435" y="2450433"/>
            <a:ext cx="533401" cy="288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57202" y="4058654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65222" y="5763127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088577" y="3121835"/>
            <a:ext cx="3110444" cy="563906"/>
          </a:xfrm>
        </p:spPr>
        <p:txBody>
          <a:bodyPr/>
          <a:lstStyle/>
          <a:p>
            <a:r>
              <a:rPr altLang="en-US" dirty="0"/>
              <a:t>관리자</a:t>
            </a:r>
            <a:endParaRPr lang="en-US" altLang="en-US" dirty="0"/>
          </a:p>
          <a:p>
            <a:r>
              <a:rPr altLang="en-US" dirty="0"/>
              <a:t>변경사항 </a:t>
            </a:r>
            <a:br>
              <a:rPr lang="en-US" altLang="ko-KR" dirty="0"/>
            </a:br>
            <a:r>
              <a:rPr altLang="en-US" dirty="0"/>
              <a:t>수정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14314" y="1572355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2335" y="2362434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7371" y="3200638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세부 사항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92935" y="4046865"/>
            <a:ext cx="2629164" cy="3045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변경사항 수정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15153" y="4957253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16200000" flipH="1">
            <a:off x="6843184" y="2115676"/>
            <a:ext cx="485493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16200000" flipH="1">
            <a:off x="6824905" y="2932055"/>
            <a:ext cx="533618" cy="3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 rot="16200000" flipH="1">
            <a:off x="6829682" y="3769029"/>
            <a:ext cx="541641" cy="140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rot="16200000" flipH="1">
            <a:off x="6806621" y="4652347"/>
            <a:ext cx="605802" cy="4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3682757" y="61735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변경사항 수정 순서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09503" y="2362434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/>
          <a:srcRect l="2763" t="68750" r="70756" b="17804"/>
          <a:stretch>
            <a:fillRect/>
          </a:stretch>
        </p:blipFill>
        <p:spPr bwMode="auto">
          <a:xfrm>
            <a:off x="8357945" y="2538663"/>
            <a:ext cx="3228473" cy="131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3104" y="485517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변경사항 수정 선택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(First Name)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763" t="42928" r="36645" b="36595"/>
          <a:stretch>
            <a:fillRect/>
          </a:stretch>
        </p:blipFill>
        <p:spPr bwMode="auto">
          <a:xfrm>
            <a:off x="481263" y="842210"/>
            <a:ext cx="7387390" cy="199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2763" t="63528" r="74638" b="31044"/>
          <a:stretch>
            <a:fillRect/>
          </a:stretch>
        </p:blipFill>
        <p:spPr bwMode="auto">
          <a:xfrm>
            <a:off x="8398050" y="1227232"/>
            <a:ext cx="2755232" cy="5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8377999" y="1147021"/>
            <a:ext cx="2679030" cy="645695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387753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1864895" y="2731167"/>
            <a:ext cx="30079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37894" y="2538676"/>
            <a:ext cx="2679030" cy="236621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/>
          <a:srcRect l="2763" t="79863" r="62562" b="9447"/>
          <a:stretch>
            <a:fillRect/>
          </a:stretch>
        </p:blipFill>
        <p:spPr bwMode="auto">
          <a:xfrm>
            <a:off x="485275" y="4969043"/>
            <a:ext cx="5121443" cy="126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직사각형 32"/>
          <p:cNvSpPr/>
          <p:nvPr/>
        </p:nvSpPr>
        <p:spPr>
          <a:xfrm>
            <a:off x="507058" y="4620368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5117" y="5005137"/>
            <a:ext cx="3761872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029200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09075" y="1495928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1107" y="2614865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09029" y="76601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61948" y="757989"/>
            <a:ext cx="239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사원 데이터의 존재여부 </a:t>
            </a:r>
          </a:p>
        </p:txBody>
      </p:sp>
      <p:sp>
        <p:nvSpPr>
          <p:cNvPr id="45" name="아래쪽 화살표 44"/>
          <p:cNvSpPr/>
          <p:nvPr/>
        </p:nvSpPr>
        <p:spPr>
          <a:xfrm>
            <a:off x="9597190" y="1896978"/>
            <a:ext cx="30079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3A78D5-C56C-481A-A7C0-6EC3A2BF4CB4}"/>
              </a:ext>
            </a:extLst>
          </p:cNvPr>
          <p:cNvGrpSpPr/>
          <p:nvPr/>
        </p:nvGrpSpPr>
        <p:grpSpPr>
          <a:xfrm>
            <a:off x="434806" y="3188367"/>
            <a:ext cx="3260560" cy="1341706"/>
            <a:chOff x="3650028" y="3190846"/>
            <a:chExt cx="3260560" cy="1341706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/>
            <a:srcRect l="2763" t="70641" r="74638" b="19696"/>
            <a:stretch/>
          </p:blipFill>
          <p:spPr bwMode="auto">
            <a:xfrm>
              <a:off x="3682114" y="3428108"/>
              <a:ext cx="3228474" cy="1104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1" name="직선 연결선 40"/>
            <p:cNvCxnSpPr/>
            <p:nvPr/>
          </p:nvCxnSpPr>
          <p:spPr>
            <a:xfrm>
              <a:off x="3650028" y="3874865"/>
              <a:ext cx="998621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648649" y="3586106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1)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8680C17E-9BA2-45CC-9122-425646D314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2763" t="63481" r="74638" b="34583"/>
            <a:stretch/>
          </p:blipFill>
          <p:spPr bwMode="auto">
            <a:xfrm>
              <a:off x="3650028" y="3190846"/>
              <a:ext cx="3228474" cy="22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 l="2664" t="66330" r="66546" b="25513"/>
          <a:stretch>
            <a:fillRect/>
          </a:stretch>
        </p:blipFill>
        <p:spPr bwMode="auto">
          <a:xfrm>
            <a:off x="8061158" y="3019912"/>
            <a:ext cx="3633537" cy="77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 l="2664" t="61431" r="56086" b="20066"/>
          <a:stretch>
            <a:fillRect/>
          </a:stretch>
        </p:blipFill>
        <p:spPr bwMode="auto">
          <a:xfrm>
            <a:off x="409074" y="3080084"/>
            <a:ext cx="5029200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2763" t="52549" r="36645" b="26851"/>
          <a:stretch>
            <a:fillRect/>
          </a:stretch>
        </p:blipFill>
        <p:spPr bwMode="auto">
          <a:xfrm>
            <a:off x="493294" y="866274"/>
            <a:ext cx="7387390" cy="200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3104" y="485517"/>
            <a:ext cx="349544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변경사항 수정 선택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급여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)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25337" y="1736626"/>
            <a:ext cx="2679030" cy="645695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387753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1864895" y="2731167"/>
            <a:ext cx="30079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049135" y="3104203"/>
            <a:ext cx="2731159" cy="433124"/>
          </a:xfrm>
          <a:prstGeom prst="rect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2995" y="4873032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029200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09075" y="1495928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1107" y="2614865"/>
            <a:ext cx="372979" cy="332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09074" y="3621506"/>
            <a:ext cx="998621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1758" y="4535905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09029" y="76601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61948" y="757989"/>
            <a:ext cx="239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급여 범위 입력 오류</a:t>
            </a:r>
          </a:p>
        </p:txBody>
      </p:sp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3"/>
          <a:srcRect l="2664" t="80222" r="64046" b="9910"/>
          <a:stretch>
            <a:fillRect/>
          </a:stretch>
        </p:blipFill>
        <p:spPr bwMode="auto">
          <a:xfrm>
            <a:off x="477253" y="5245769"/>
            <a:ext cx="4058651" cy="96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직선 연결선 52"/>
          <p:cNvCxnSpPr/>
          <p:nvPr/>
        </p:nvCxnSpPr>
        <p:spPr>
          <a:xfrm>
            <a:off x="429127" y="4868779"/>
            <a:ext cx="998621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3"/>
          <a:srcRect l="53420" t="61431" r="26251" b="20066"/>
          <a:stretch>
            <a:fillRect/>
          </a:stretch>
        </p:blipFill>
        <p:spPr bwMode="auto">
          <a:xfrm>
            <a:off x="5414211" y="3064042"/>
            <a:ext cx="2478505" cy="18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직사각형 54"/>
          <p:cNvSpPr/>
          <p:nvPr/>
        </p:nvSpPr>
        <p:spPr>
          <a:xfrm>
            <a:off x="413085" y="5209674"/>
            <a:ext cx="3761872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09075" y="3617494"/>
            <a:ext cx="7507704" cy="737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3"/>
          <a:srcRect l="53420" t="68175" r="17336" b="26275"/>
          <a:stretch>
            <a:fillRect/>
          </a:stretch>
        </p:blipFill>
        <p:spPr bwMode="auto">
          <a:xfrm>
            <a:off x="8117305" y="1299411"/>
            <a:ext cx="3565358" cy="5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8"/>
          <p:cNvPicPr>
            <a:picLocks noChangeAspect="1" noChangeArrowheads="1"/>
          </p:cNvPicPr>
          <p:nvPr/>
        </p:nvPicPr>
        <p:blipFill>
          <a:blip r:embed="rId2"/>
          <a:srcRect l="2664" t="59704" r="66546" b="32990"/>
          <a:stretch>
            <a:fillRect/>
          </a:stretch>
        </p:blipFill>
        <p:spPr bwMode="auto">
          <a:xfrm>
            <a:off x="8093242" y="1740614"/>
            <a:ext cx="3633537" cy="68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아래쪽 화살표 60"/>
          <p:cNvSpPr/>
          <p:nvPr/>
        </p:nvSpPr>
        <p:spPr>
          <a:xfrm>
            <a:off x="9717506" y="2462461"/>
            <a:ext cx="30079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5"/>
          <a:srcRect l="21316" t="77960" r="52039" b="16037"/>
          <a:stretch/>
        </p:blipFill>
        <p:spPr bwMode="auto">
          <a:xfrm>
            <a:off x="8093243" y="4376157"/>
            <a:ext cx="3248526" cy="58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62"/>
          <p:cNvSpPr txBox="1"/>
          <p:nvPr/>
        </p:nvSpPr>
        <p:spPr>
          <a:xfrm>
            <a:off x="8610601" y="3942344"/>
            <a:ext cx="239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급여 범위 입력 오류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53145" y="3926302"/>
            <a:ext cx="62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1-1)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5"/>
          <a:srcRect l="21316" t="83799" r="52039" b="13405"/>
          <a:stretch>
            <a:fillRect/>
          </a:stretch>
        </p:blipFill>
        <p:spPr bwMode="auto">
          <a:xfrm>
            <a:off x="8117305" y="5690937"/>
            <a:ext cx="3248526" cy="2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아래쪽 화살표 65"/>
          <p:cNvSpPr/>
          <p:nvPr/>
        </p:nvSpPr>
        <p:spPr>
          <a:xfrm>
            <a:off x="9593180" y="5153525"/>
            <a:ext cx="300790" cy="457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4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28" tIns="45715" rIns="91428" bIns="45715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60" y="3105291"/>
            <a:ext cx="1782433" cy="563906"/>
          </a:xfrm>
          <a:noFill/>
          <a:ln w="3175">
            <a:noFill/>
          </a:ln>
          <a:effectLst/>
        </p:spPr>
        <p:txBody>
          <a:bodyPr vert="horz" lIns="91428" tIns="45715" rIns="91428" bIns="45715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INDEX</a:t>
            </a:r>
            <a:endParaRPr lang="ko-KR" altLang="en-US" b="1" dirty="0">
              <a:ln w="3175">
                <a:noFill/>
              </a:ln>
              <a:effectLst>
                <a:outerShdw blurRad="139700" dist="266700" dir="4620000" algn="tl" rotWithShape="0">
                  <a:prstClr val="black">
                    <a:alpha val="39000"/>
                  </a:prstClr>
                </a:outerShdw>
              </a:effectLst>
              <a:latin typeface="+mj-lt"/>
              <a:ea typeface="+mn-ea"/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81" y="2894047"/>
            <a:ext cx="1543943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28" tIns="45715" rIns="91428" bIns="45715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01.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8" y="3742004"/>
            <a:ext cx="791535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65385CA-6146-47FC-909F-76080D68D25F}"/>
              </a:ext>
            </a:extLst>
          </p:cNvPr>
          <p:cNvSpPr/>
          <p:nvPr/>
        </p:nvSpPr>
        <p:spPr>
          <a:xfrm flipH="1">
            <a:off x="3391166" y="865723"/>
            <a:ext cx="7317337" cy="5126554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4BCB58B-640A-4C99-B469-7A37EC666DF6}"/>
              </a:ext>
            </a:extLst>
          </p:cNvPr>
          <p:cNvSpPr/>
          <p:nvPr/>
        </p:nvSpPr>
        <p:spPr>
          <a:xfrm>
            <a:off x="4061197" y="508075"/>
            <a:ext cx="230951" cy="230951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A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4293357" y="465535"/>
            <a:ext cx="2791259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28" tIns="45715" rIns="91428" bIns="45715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383859"/>
                </a:solidFill>
                <a:latin typeface="+mn-ea"/>
                <a:ea typeface="+mn-ea"/>
              </a:rPr>
              <a:t>프로젝트 개요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n-ea"/>
              <a:ea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4480C4B-2AA9-42B0-BF75-04BAF6AA42AE}"/>
              </a:ext>
            </a:extLst>
          </p:cNvPr>
          <p:cNvSpPr/>
          <p:nvPr/>
        </p:nvSpPr>
        <p:spPr>
          <a:xfrm>
            <a:off x="6163922" y="2598461"/>
            <a:ext cx="254047" cy="254046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E7C49D"/>
                </a:solidFill>
                <a:latin typeface="+mj-lt"/>
              </a:rPr>
              <a:t>B</a:t>
            </a:r>
            <a:endParaRPr lang="ko-KR" altLang="en-US" sz="1000" b="1" spc="-60" dirty="0">
              <a:ln w="3175">
                <a:noFill/>
              </a:ln>
              <a:solidFill>
                <a:srgbClr val="E7C49D"/>
              </a:solidFill>
              <a:latin typeface="+mj-lt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41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3" y="82218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6" y="6215611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3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9" name="부제목 18">
            <a:extLst>
              <a:ext uri="{FF2B5EF4-FFF2-40B4-BE49-F238E27FC236}">
                <a16:creationId xmlns:a16="http://schemas.microsoft.com/office/drawing/2014/main" id="{2DBE077A-DE58-403A-8159-F004DC9EC90E}"/>
              </a:ext>
            </a:extLst>
          </p:cNvPr>
          <p:cNvSpPr txBox="1">
            <a:spLocks/>
          </p:cNvSpPr>
          <p:nvPr/>
        </p:nvSpPr>
        <p:spPr>
          <a:xfrm>
            <a:off x="6345515" y="2659225"/>
            <a:ext cx="2857157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28" tIns="45715" rIns="91428" bIns="45715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383859"/>
                </a:solidFill>
                <a:latin typeface="+mj-lt"/>
                <a:ea typeface="+mn-ea"/>
              </a:rPr>
              <a:t>프로세스 및 화면</a:t>
            </a:r>
            <a:endParaRPr lang="en-US" altLang="en-US" sz="2400" b="1" dirty="0">
              <a:ln w="3175">
                <a:noFill/>
              </a:ln>
              <a:solidFill>
                <a:srgbClr val="E7C49D"/>
              </a:solidFill>
              <a:latin typeface="+mj-lt"/>
              <a:ea typeface="+mn-ea"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3629025" y="1276350"/>
            <a:ext cx="4210051" cy="44291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90" y="597868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8" y="5671572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F075A-837F-472F-96E9-863F0CF90548}"/>
              </a:ext>
            </a:extLst>
          </p:cNvPr>
          <p:cNvSpPr txBox="1"/>
          <p:nvPr/>
        </p:nvSpPr>
        <p:spPr>
          <a:xfrm>
            <a:off x="4822189" y="91653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개발 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079B0-9552-4938-8242-C6003A5B2DA0}"/>
              </a:ext>
            </a:extLst>
          </p:cNvPr>
          <p:cNvSpPr txBox="1"/>
          <p:nvPr/>
        </p:nvSpPr>
        <p:spPr>
          <a:xfrm>
            <a:off x="4822189" y="125703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개발 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3A332-F637-42D7-A179-2FE9E4A644D0}"/>
              </a:ext>
            </a:extLst>
          </p:cNvPr>
          <p:cNvSpPr txBox="1"/>
          <p:nvPr/>
        </p:nvSpPr>
        <p:spPr>
          <a:xfrm>
            <a:off x="6777208" y="321474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프로세스 설명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ABEBF6-DBF6-46ED-AF67-6A10A7BACB09}"/>
              </a:ext>
            </a:extLst>
          </p:cNvPr>
          <p:cNvSpPr txBox="1"/>
          <p:nvPr/>
        </p:nvSpPr>
        <p:spPr>
          <a:xfrm>
            <a:off x="6777208" y="3578661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화면 별 프로세스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EA2AB-5ED7-41AE-B961-ED80E0E8121A}"/>
              </a:ext>
            </a:extLst>
          </p:cNvPr>
          <p:cNvSpPr txBox="1"/>
          <p:nvPr/>
        </p:nvSpPr>
        <p:spPr>
          <a:xfrm>
            <a:off x="4831714" y="16027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ERD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DFC75-ED0F-445C-9519-FD2492D95E64}"/>
              </a:ext>
            </a:extLst>
          </p:cNvPr>
          <p:cNvSpPr txBox="1"/>
          <p:nvPr/>
        </p:nvSpPr>
        <p:spPr>
          <a:xfrm>
            <a:off x="6778195" y="393960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주요 기능 시연영상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CEA2AB-5ED7-41AE-B961-ED80E0E8121A}"/>
              </a:ext>
            </a:extLst>
          </p:cNvPr>
          <p:cNvSpPr txBox="1"/>
          <p:nvPr/>
        </p:nvSpPr>
        <p:spPr>
          <a:xfrm>
            <a:off x="4839733" y="1959644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BCB58B-640A-4C99-B469-7A37EC666DF6}"/>
              </a:ext>
            </a:extLst>
          </p:cNvPr>
          <p:cNvSpPr/>
          <p:nvPr/>
        </p:nvSpPr>
        <p:spPr>
          <a:xfrm>
            <a:off x="7642598" y="4811388"/>
            <a:ext cx="230951" cy="230951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C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30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74758" y="4768848"/>
            <a:ext cx="2791259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28" tIns="45715" rIns="91428" bIns="45715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sz="2400" b="1">
                <a:ln w="3175">
                  <a:noFill/>
                </a:ln>
                <a:solidFill>
                  <a:srgbClr val="383859"/>
                </a:solidFill>
                <a:latin typeface="+mn-ea"/>
                <a:ea typeface="+mn-ea"/>
              </a:rPr>
              <a:t>프로그램 매뉴얼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088577" y="3121835"/>
            <a:ext cx="3110444" cy="563906"/>
          </a:xfrm>
        </p:spPr>
        <p:txBody>
          <a:bodyPr/>
          <a:lstStyle/>
          <a:p>
            <a:r>
              <a:rPr altLang="en-US" dirty="0"/>
              <a:t>관리자</a:t>
            </a:r>
            <a:endParaRPr lang="en-US" altLang="en-US" dirty="0"/>
          </a:p>
          <a:p>
            <a:r>
              <a:rPr lang="ko-KR" altLang="en-US" dirty="0"/>
              <a:t>신규직원</a:t>
            </a:r>
            <a:r>
              <a:rPr altLang="en-US" dirty="0"/>
              <a:t> </a:t>
            </a:r>
            <a:endParaRPr lang="en-US" altLang="ko-KR" dirty="0"/>
          </a:p>
          <a:p>
            <a:r>
              <a:rPr lang="ko-KR" altLang="en-US" dirty="0"/>
              <a:t>등록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14314" y="1572355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2335" y="2362434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7371" y="3200638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세부 사항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92935" y="4046865"/>
            <a:ext cx="2629164" cy="3045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신규 등록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15153" y="4957253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16200000" flipH="1">
            <a:off x="6843184" y="2115676"/>
            <a:ext cx="485493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16200000" flipH="1">
            <a:off x="6824905" y="2932055"/>
            <a:ext cx="533618" cy="3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 rot="16200000" flipH="1">
            <a:off x="6829682" y="3769029"/>
            <a:ext cx="541641" cy="140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rot="16200000" flipH="1">
            <a:off x="6806621" y="4652347"/>
            <a:ext cx="605802" cy="4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3682757" y="61735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신규직원 등록 순서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09503" y="2362434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신규등록 선택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87753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029200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553" y="1045246"/>
            <a:ext cx="5784151" cy="459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타원 22"/>
          <p:cNvSpPr/>
          <p:nvPr/>
        </p:nvSpPr>
        <p:spPr>
          <a:xfrm>
            <a:off x="505968" y="2003462"/>
            <a:ext cx="353568" cy="353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2064" y="3204374"/>
            <a:ext cx="353568" cy="353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15696" y="4344326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97408" y="4972214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03504" y="5600102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/>
          <p:cNvSpPr txBox="1"/>
          <p:nvPr/>
        </p:nvSpPr>
        <p:spPr>
          <a:xfrm>
            <a:off x="1237488" y="4161446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8046720" y="763223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1)  </a:t>
            </a:r>
            <a:r>
              <a:rPr lang="ko-KR" altLang="en-US" sz="1400" dirty="0"/>
              <a:t>중복되는 </a:t>
            </a:r>
            <a:r>
              <a:rPr lang="en-US" altLang="ko-KR" sz="1400" dirty="0"/>
              <a:t>ID </a:t>
            </a:r>
            <a:r>
              <a:rPr lang="ko-KR" altLang="en-US" sz="1400" dirty="0"/>
              <a:t>체크</a:t>
            </a:r>
            <a:endParaRPr lang="ko-KR" altLang="en-US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5018" y="1145366"/>
            <a:ext cx="2608326" cy="126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신규등록 선택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92681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4126992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3" y="1180439"/>
            <a:ext cx="5848305" cy="47897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54736" y="5691479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66928" y="1655927"/>
            <a:ext cx="9875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60832" y="2161895"/>
            <a:ext cx="9875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627376" y="2521559"/>
            <a:ext cx="9875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4"/>
          <p:cNvSpPr txBox="1"/>
          <p:nvPr/>
        </p:nvSpPr>
        <p:spPr>
          <a:xfrm>
            <a:off x="1517904" y="1460855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1560576" y="2052167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3621024" y="2381351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1170432" y="5551271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7282325" y="840235"/>
            <a:ext cx="289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1)  </a:t>
            </a:r>
            <a:r>
              <a:rPr lang="ko-KR" altLang="en-US" sz="1400" dirty="0"/>
              <a:t>중복되는 </a:t>
            </a:r>
            <a:r>
              <a:rPr lang="ko-KR" altLang="en-US" sz="1400" dirty="0" err="1"/>
              <a:t>이메일</a:t>
            </a:r>
            <a:r>
              <a:rPr lang="en-US" altLang="ko-KR" sz="1400" dirty="0"/>
              <a:t> </a:t>
            </a:r>
            <a:r>
              <a:rPr lang="ko-KR" altLang="en-US" sz="1400" dirty="0"/>
              <a:t>체크</a:t>
            </a:r>
            <a:endParaRPr lang="ko-KR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770" y="1220092"/>
            <a:ext cx="2419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20"/>
          <p:cNvSpPr txBox="1"/>
          <p:nvPr/>
        </p:nvSpPr>
        <p:spPr>
          <a:xfrm>
            <a:off x="7300613" y="2333755"/>
            <a:ext cx="28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2)  </a:t>
            </a:r>
            <a:r>
              <a:rPr lang="ko-KR" altLang="en-US" sz="1400" dirty="0"/>
              <a:t>전화번호 양식 지정</a:t>
            </a:r>
            <a:endParaRPr lang="ko-KR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9861" y="2680465"/>
            <a:ext cx="4217480" cy="11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66526" y="4156078"/>
            <a:ext cx="4248749" cy="82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23"/>
          <p:cNvSpPr txBox="1"/>
          <p:nvPr/>
        </p:nvSpPr>
        <p:spPr>
          <a:xfrm>
            <a:off x="7306709" y="3802891"/>
            <a:ext cx="27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3)  </a:t>
            </a:r>
            <a:r>
              <a:rPr lang="ko-KR" altLang="en-US" sz="1400" dirty="0"/>
              <a:t>입사일자 양식 지정</a:t>
            </a:r>
            <a:endParaRPr lang="ko-KR" altLang="en-US" dirty="0"/>
          </a:p>
        </p:txBody>
      </p:sp>
      <p:sp>
        <p:nvSpPr>
          <p:cNvPr id="20" name="TextBox 24"/>
          <p:cNvSpPr txBox="1"/>
          <p:nvPr/>
        </p:nvSpPr>
        <p:spPr>
          <a:xfrm>
            <a:off x="7300613" y="4967227"/>
            <a:ext cx="283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4)  </a:t>
            </a:r>
            <a:r>
              <a:rPr lang="ko-KR" altLang="en-US" sz="1400" dirty="0"/>
              <a:t>목록 외 입력 예외처리</a:t>
            </a:r>
            <a:endParaRPr lang="ko-KR" altLang="en-US" dirty="0"/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79861" y="5314318"/>
            <a:ext cx="1812227" cy="84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신규등록 선택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02409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4443984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882" y="1411388"/>
            <a:ext cx="6480237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569976" y="3118458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51688" y="3880458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57784" y="4605882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/>
          <p:cNvSpPr txBox="1"/>
          <p:nvPr/>
        </p:nvSpPr>
        <p:spPr>
          <a:xfrm>
            <a:off x="1216152" y="2923386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161288" y="4404714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7561960" y="917162"/>
            <a:ext cx="385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1)  </a:t>
            </a:r>
            <a:r>
              <a:rPr lang="ko-KR" altLang="en-US" sz="1400" dirty="0"/>
              <a:t>급여범위 입력체크</a:t>
            </a:r>
            <a:endParaRPr lang="ko-KR" alt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4830" y="1311307"/>
            <a:ext cx="4027298" cy="149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592440" y="2764250"/>
            <a:ext cx="385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2)  </a:t>
            </a:r>
            <a:r>
              <a:rPr lang="ko-KR" altLang="en-US" sz="1400" dirty="0"/>
              <a:t>데이터 존재 여부 체크</a:t>
            </a:r>
            <a:endParaRPr lang="ko-KR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71879" y="3141631"/>
            <a:ext cx="26574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신규등록 선택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87753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029200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6" y="1100172"/>
            <a:ext cx="5463363" cy="443820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54736" y="4952844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/>
        </p:nvSpPr>
        <p:spPr>
          <a:xfrm>
            <a:off x="1164336" y="4745580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8065008" y="868524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1)  </a:t>
            </a:r>
            <a:r>
              <a:rPr lang="ko-KR" altLang="en-US" sz="1400" dirty="0"/>
              <a:t>데이터 존재 여부 체크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1113" y="1266288"/>
            <a:ext cx="2614539" cy="123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신규등록 선택</a:t>
            </a:r>
          </a:p>
        </p:txBody>
      </p:sp>
      <p:pic>
        <p:nvPicPr>
          <p:cNvPr id="5" name="그림 4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3" y="1456482"/>
            <a:ext cx="10802858" cy="38962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8512" y="4669537"/>
            <a:ext cx="10204704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088577" y="3121835"/>
            <a:ext cx="3110444" cy="563906"/>
          </a:xfrm>
        </p:spPr>
        <p:txBody>
          <a:bodyPr/>
          <a:lstStyle/>
          <a:p>
            <a:r>
              <a:rPr altLang="en-US"/>
              <a:t>관리자</a:t>
            </a:r>
            <a:endParaRPr lang="en-US" altLang="en-US" dirty="0"/>
          </a:p>
          <a:p>
            <a:r>
              <a:rPr lang="ko-KR" altLang="en-US" dirty="0"/>
              <a:t>퇴사직원</a:t>
            </a:r>
            <a:r>
              <a:rPr altLang="en-US"/>
              <a:t> 정</a:t>
            </a:r>
            <a:r>
              <a:rPr lang="ko-KR" altLang="en-US" dirty="0"/>
              <a:t>처리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14314" y="1572355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2335" y="2362434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7371" y="3200638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세부 사항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92935" y="4046865"/>
            <a:ext cx="2629164" cy="3045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퇴사 처리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15153" y="4957253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16200000" flipH="1">
            <a:off x="6843184" y="2115676"/>
            <a:ext cx="485493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16200000" flipH="1">
            <a:off x="6824905" y="2932055"/>
            <a:ext cx="533618" cy="3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 rot="16200000" flipH="1">
            <a:off x="6829682" y="3769029"/>
            <a:ext cx="541641" cy="140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rot="16200000" flipH="1">
            <a:off x="6806621" y="4652347"/>
            <a:ext cx="605802" cy="4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3682757" y="61735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퇴사직원 처리 순서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09503" y="2362434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퇴사처리 선택</a:t>
            </a:r>
          </a:p>
        </p:txBody>
      </p:sp>
      <p:pic>
        <p:nvPicPr>
          <p:cNvPr id="16" name="그림 1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6" y="1281168"/>
            <a:ext cx="6407826" cy="433925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5216" y="4626019"/>
            <a:ext cx="6502478" cy="247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퇴사처리 선택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87753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029200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736" y="1126847"/>
            <a:ext cx="5306568" cy="351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484632" y="2146974"/>
            <a:ext cx="353568" cy="353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8536" y="3421038"/>
            <a:ext cx="353568" cy="353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45592" y="4402494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/>
          <p:cNvSpPr txBox="1"/>
          <p:nvPr/>
        </p:nvSpPr>
        <p:spPr>
          <a:xfrm>
            <a:off x="1130808" y="4219614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8043672" y="830238"/>
            <a:ext cx="3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1)  </a:t>
            </a:r>
            <a:r>
              <a:rPr lang="ko-KR" altLang="en-US" sz="1400" dirty="0"/>
              <a:t>데이터 존재 여부 체크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8447" y="1198094"/>
            <a:ext cx="3291170" cy="1082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퇴사처리 선택</a:t>
            </a:r>
          </a:p>
        </p:txBody>
      </p:sp>
      <p:pic>
        <p:nvPicPr>
          <p:cNvPr id="5" name="그림 4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480866"/>
            <a:ext cx="10802858" cy="38962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12224" y="4450081"/>
            <a:ext cx="975360" cy="268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402080" y="4718305"/>
            <a:ext cx="79979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840" y="2139572"/>
            <a:ext cx="8658224" cy="1924276"/>
          </a:xfrm>
        </p:spPr>
        <p:txBody>
          <a:bodyPr/>
          <a:lstStyle/>
          <a:p>
            <a:r>
              <a:rPr sz="6000">
                <a:latin typeface="+mn-ea"/>
              </a:rPr>
              <a:t>프로젝트 개요</a:t>
            </a:r>
            <a:endParaRPr lang="en-US" sz="6000" dirty="0"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69A2EE-3617-42AB-A527-10FDC50671EB}"/>
              </a:ext>
            </a:extLst>
          </p:cNvPr>
          <p:cNvSpPr/>
          <p:nvPr/>
        </p:nvSpPr>
        <p:spPr>
          <a:xfrm>
            <a:off x="9369675" y="4150333"/>
            <a:ext cx="2476663" cy="2476662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1007175" y="685156"/>
            <a:ext cx="763989" cy="76398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10297467" y="5082841"/>
            <a:ext cx="1281479" cy="128147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BC5138-9B3B-4D19-A9EB-93566F248F48}"/>
              </a:ext>
            </a:extLst>
          </p:cNvPr>
          <p:cNvSpPr/>
          <p:nvPr/>
        </p:nvSpPr>
        <p:spPr>
          <a:xfrm>
            <a:off x="11526203" y="454209"/>
            <a:ext cx="365760" cy="365760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485366" y="6215611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:a16="http://schemas.microsoft.com/office/drawing/2014/main" id="{BF7E2163-928F-4564-9F10-7F61F360DCE8}"/>
              </a:ext>
            </a:extLst>
          </p:cNvPr>
          <p:cNvGrpSpPr/>
          <p:nvPr/>
        </p:nvGrpSpPr>
        <p:grpSpPr>
          <a:xfrm>
            <a:off x="4316973" y="1745675"/>
            <a:ext cx="3582427" cy="2719449"/>
            <a:chOff x="4401178" y="2019718"/>
            <a:chExt cx="3315634" cy="235131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4D5A91-779A-42D9-A790-46CC8FB897F0}"/>
                </a:ext>
              </a:extLst>
            </p:cNvPr>
            <p:cNvCxnSpPr/>
            <p:nvPr/>
          </p:nvCxnSpPr>
          <p:spPr>
            <a:xfrm>
              <a:off x="4401178" y="2019718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370AD7-F862-44CF-8978-D802681930AC}"/>
                </a:ext>
              </a:extLst>
            </p:cNvPr>
            <p:cNvCxnSpPr/>
            <p:nvPr/>
          </p:nvCxnSpPr>
          <p:spPr>
            <a:xfrm>
              <a:off x="4401178" y="4371032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088577" y="3121835"/>
            <a:ext cx="3110444" cy="563906"/>
          </a:xfrm>
        </p:spPr>
        <p:txBody>
          <a:bodyPr/>
          <a:lstStyle/>
          <a:p>
            <a:r>
              <a:rPr altLang="en-US"/>
              <a:t>관리자</a:t>
            </a:r>
            <a:endParaRPr lang="en-US" altLang="en-US" dirty="0"/>
          </a:p>
          <a:p>
            <a:r>
              <a:rPr lang="ko-KR" altLang="en-US" dirty="0"/>
              <a:t>임금 범위 </a:t>
            </a:r>
            <a:endParaRPr lang="en-US" altLang="ko-KR" dirty="0"/>
          </a:p>
          <a:p>
            <a:r>
              <a:rPr lang="ko-KR" altLang="en-US" dirty="0"/>
              <a:t>조회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14314" y="1572355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로그인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2335" y="2362434"/>
            <a:ext cx="153521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7371" y="3200638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세부 사항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92935" y="4046865"/>
            <a:ext cx="2629164" cy="3045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임금 범위 조회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15153" y="4957253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16200000" flipH="1">
            <a:off x="6843184" y="2115676"/>
            <a:ext cx="485493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16200000" flipH="1">
            <a:off x="6824905" y="2932055"/>
            <a:ext cx="533618" cy="3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 rot="16200000" flipH="1">
            <a:off x="6829682" y="3769029"/>
            <a:ext cx="541641" cy="140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rot="16200000" flipH="1">
            <a:off x="6806621" y="4652347"/>
            <a:ext cx="605802" cy="4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3682757" y="61735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임금 범위 조회 순서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09503" y="2362434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메뉴선택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임금 범위 조회 선택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583" y="1137190"/>
            <a:ext cx="9020677" cy="409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>
          <a:xfrm>
            <a:off x="493620" y="1977866"/>
            <a:ext cx="353568" cy="353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5332" y="3093434"/>
            <a:ext cx="353568" cy="353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54580" y="4782026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0676" y="5227034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임금 범위 조회 선택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71" y="1351026"/>
            <a:ext cx="9553049" cy="359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676020" y="1325880"/>
            <a:ext cx="1048512" cy="3718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직선 연결선 119"/>
          <p:cNvCxnSpPr>
            <a:stCxn id="2" idx="2"/>
            <a:endCxn id="35" idx="0"/>
          </p:cNvCxnSpPr>
          <p:nvPr/>
        </p:nvCxnSpPr>
        <p:spPr>
          <a:xfrm rot="5400000">
            <a:off x="1524450" y="2419649"/>
            <a:ext cx="237456" cy="24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76799" y="1742449"/>
            <a:ext cx="1535211" cy="559699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직원관리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28122" y="1711326"/>
            <a:ext cx="1559023" cy="576064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+mj-lt"/>
              </a:rPr>
              <a:t>직무관리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0270" y="1716251"/>
            <a:ext cx="1549006" cy="587500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부서관리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35313" y="656166"/>
            <a:ext cx="1535211" cy="559699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관리자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4345" y="2539604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조회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1832" y="3035580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변경사항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7032" y="1690732"/>
            <a:ext cx="1559023" cy="576064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+mj-lt"/>
              </a:rPr>
              <a:t>지점관리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10645" y="1682495"/>
            <a:ext cx="1559023" cy="576064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급여관리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88309" y="5263917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8310" y="5770543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퇴사처리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78235" y="3571038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2353" y="3958214"/>
            <a:ext cx="961087" cy="32958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E-mail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4115" y="4357747"/>
            <a:ext cx="956969" cy="32545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77966" y="2531366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조회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75453" y="3039698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변경사항 수정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78233" y="4744925"/>
            <a:ext cx="956969" cy="32545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직무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703844" y="3571033"/>
            <a:ext cx="956969" cy="32545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07963" y="3958211"/>
            <a:ext cx="956969" cy="32545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커미션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07963" y="4353627"/>
            <a:ext cx="956969" cy="32545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매니저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699725" y="4740806"/>
            <a:ext cx="956969" cy="32545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부서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88485" y="3723438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부서명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88485" y="4106498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매니저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88485" y="4489558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지역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067223" y="5255679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067224" y="5762305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퇴사처리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17" y="2547841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조회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242004" y="3056173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변경사항 수정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246131" y="5272154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246132" y="5778780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퇴사처리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419306" y="2547842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조회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416793" y="3056174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변경사항 수정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420920" y="5272155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420921" y="5778781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퇴사처리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618809" y="2535484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조회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555040" y="3702842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직무명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555040" y="4085902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최소급여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555040" y="4468962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최대급여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7227321" y="3694605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227321" y="4077665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227321" y="4460725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8252932" y="3694604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주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도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252932" y="4077664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국가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252932" y="4460724"/>
            <a:ext cx="96520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대륙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752219" y="3192097"/>
            <a:ext cx="131943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사원</a:t>
            </a:r>
            <a:r>
              <a:rPr lang="en-US" altLang="ko-KR" sz="1400" b="1" dirty="0">
                <a:solidFill>
                  <a:schemeClr val="tx1"/>
                </a:solidFill>
              </a:rPr>
              <a:t>ID</a:t>
            </a:r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9752218" y="3579276"/>
            <a:ext cx="131943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사원이름검색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9752216" y="3966455"/>
            <a:ext cx="131943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일괄조회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9752216" y="4333007"/>
            <a:ext cx="131943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범위조회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9752566" y="4722245"/>
            <a:ext cx="131943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부서별 조회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9752215" y="5111484"/>
            <a:ext cx="1319435" cy="32134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직무별</a:t>
            </a:r>
            <a:r>
              <a:rPr lang="ko-KR" altLang="en-US" sz="1400" b="1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109" name="꺾인 연결선 108"/>
          <p:cNvCxnSpPr>
            <a:stCxn id="2" idx="0"/>
            <a:endCxn id="27" idx="0"/>
          </p:cNvCxnSpPr>
          <p:nvPr/>
        </p:nvCxnSpPr>
        <p:spPr>
          <a:xfrm rot="5400000" flipH="1" flipV="1">
            <a:off x="5987304" y="-2660404"/>
            <a:ext cx="59954" cy="8745752"/>
          </a:xfrm>
          <a:prstGeom prst="bentConnector3">
            <a:avLst>
              <a:gd name="adj1" fmla="val 48129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4" idx="0"/>
            <a:endCxn id="26" idx="0"/>
          </p:cNvCxnSpPr>
          <p:nvPr/>
        </p:nvCxnSpPr>
        <p:spPr>
          <a:xfrm rot="5400000" flipH="1" flipV="1">
            <a:off x="6002899" y="-467393"/>
            <a:ext cx="25519" cy="4341771"/>
          </a:xfrm>
          <a:prstGeom prst="bentConnector3">
            <a:avLst>
              <a:gd name="adj1" fmla="val 104422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22" idx="2"/>
            <a:endCxn id="3" idx="0"/>
          </p:cNvCxnSpPr>
          <p:nvPr/>
        </p:nvCxnSpPr>
        <p:spPr>
          <a:xfrm rot="16200000" flipH="1">
            <a:off x="5757546" y="1461237"/>
            <a:ext cx="495461" cy="471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4" idx="2"/>
            <a:endCxn id="34" idx="0"/>
          </p:cNvCxnSpPr>
          <p:nvPr/>
        </p:nvCxnSpPr>
        <p:spPr>
          <a:xfrm rot="16200000" flipH="1">
            <a:off x="3731365" y="2417158"/>
            <a:ext cx="227615" cy="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3" idx="2"/>
            <a:endCxn id="64" idx="0"/>
          </p:cNvCxnSpPr>
          <p:nvPr/>
        </p:nvCxnSpPr>
        <p:spPr>
          <a:xfrm rot="16200000" flipH="1">
            <a:off x="5879653" y="2415370"/>
            <a:ext cx="260451" cy="4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26" idx="2"/>
            <a:endCxn id="69" idx="0"/>
          </p:cNvCxnSpPr>
          <p:nvPr/>
        </p:nvCxnSpPr>
        <p:spPr>
          <a:xfrm rot="16200000" flipH="1">
            <a:off x="8046205" y="2407135"/>
            <a:ext cx="281046" cy="3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27" idx="2"/>
            <a:endCxn id="73" idx="0"/>
          </p:cNvCxnSpPr>
          <p:nvPr/>
        </p:nvCxnSpPr>
        <p:spPr>
          <a:xfrm rot="5400000">
            <a:off x="10249824" y="2395150"/>
            <a:ext cx="276925" cy="37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5113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-431800" y="357188"/>
            <a:ext cx="6080125" cy="720725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solidFill>
                  <a:srgbClr val="383859"/>
                </a:solidFill>
              </a:rPr>
              <a:t>  일반 사원 조회 프로세스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75D723-5240-4A34-9E8B-7A7F05F9E1C9}"/>
              </a:ext>
            </a:extLst>
          </p:cNvPr>
          <p:cNvSpPr/>
          <p:nvPr/>
        </p:nvSpPr>
        <p:spPr>
          <a:xfrm>
            <a:off x="848102" y="3369029"/>
            <a:ext cx="1535211" cy="559699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개인조회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0D42EC-6629-4044-BD60-FA0D44FF5559}"/>
              </a:ext>
            </a:extLst>
          </p:cNvPr>
          <p:cNvSpPr/>
          <p:nvPr/>
        </p:nvSpPr>
        <p:spPr>
          <a:xfrm>
            <a:off x="3330804" y="2140950"/>
            <a:ext cx="1535211" cy="559699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사원조회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AD25DB-125D-4DDA-B3F3-496E6C1943B1}"/>
              </a:ext>
            </a:extLst>
          </p:cNvPr>
          <p:cNvSpPr/>
          <p:nvPr/>
        </p:nvSpPr>
        <p:spPr>
          <a:xfrm>
            <a:off x="3349256" y="4569307"/>
            <a:ext cx="1528664" cy="576064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조직도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46CC27-156F-4FB0-B75F-F01F79222921}"/>
              </a:ext>
            </a:extLst>
          </p:cNvPr>
          <p:cNvSpPr/>
          <p:nvPr/>
        </p:nvSpPr>
        <p:spPr>
          <a:xfrm>
            <a:off x="3330804" y="3355128"/>
            <a:ext cx="1549006" cy="587500"/>
          </a:xfrm>
          <a:prstGeom prst="rect">
            <a:avLst/>
          </a:prstGeom>
          <a:solidFill>
            <a:srgbClr val="53538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부서조회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EA116-A51D-4138-B433-CE5A7B6F13E7}"/>
              </a:ext>
            </a:extLst>
          </p:cNvPr>
          <p:cNvSpPr/>
          <p:nvPr/>
        </p:nvSpPr>
        <p:spPr>
          <a:xfrm>
            <a:off x="6863603" y="863599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이름 조회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805DD7-B310-45F6-85F3-AE5520805A09}"/>
              </a:ext>
            </a:extLst>
          </p:cNvPr>
          <p:cNvSpPr/>
          <p:nvPr/>
        </p:nvSpPr>
        <p:spPr>
          <a:xfrm>
            <a:off x="6863600" y="1345554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이메일 조회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5FF2E6F-FDBF-4460-B9EB-825C1560D35A}"/>
              </a:ext>
            </a:extLst>
          </p:cNvPr>
          <p:cNvSpPr/>
          <p:nvPr/>
        </p:nvSpPr>
        <p:spPr>
          <a:xfrm>
            <a:off x="6863599" y="1843006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전화번호 조회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B5BA61-9188-442D-83CA-A284458FD4EF}"/>
              </a:ext>
            </a:extLst>
          </p:cNvPr>
          <p:cNvSpPr/>
          <p:nvPr/>
        </p:nvSpPr>
        <p:spPr>
          <a:xfrm>
            <a:off x="6863599" y="2347312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직무 조회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E8E6F2-4ED6-4AC8-B70C-4A1395EB9128}"/>
              </a:ext>
            </a:extLst>
          </p:cNvPr>
          <p:cNvSpPr/>
          <p:nvPr/>
        </p:nvSpPr>
        <p:spPr>
          <a:xfrm>
            <a:off x="6863599" y="3159312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부서명 조회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F911BE-0472-4991-AE11-2FA99EA966DE}"/>
              </a:ext>
            </a:extLst>
          </p:cNvPr>
          <p:cNvSpPr/>
          <p:nvPr/>
        </p:nvSpPr>
        <p:spPr>
          <a:xfrm>
            <a:off x="6863599" y="3635114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부서 </a:t>
            </a:r>
            <a:r>
              <a:rPr lang="en-US" altLang="ko-KR" sz="1600" b="1" dirty="0">
                <a:solidFill>
                  <a:schemeClr val="tx1"/>
                </a:solidFill>
              </a:rPr>
              <a:t>ID </a:t>
            </a:r>
            <a:r>
              <a:rPr lang="ko-KR" altLang="en-US" sz="1600" b="1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3FC47F-6D31-4EBC-B7D8-CFBEEB2AF8ED}"/>
              </a:ext>
            </a:extLst>
          </p:cNvPr>
          <p:cNvSpPr/>
          <p:nvPr/>
        </p:nvSpPr>
        <p:spPr>
          <a:xfrm>
            <a:off x="6863599" y="4643024"/>
            <a:ext cx="1535211" cy="42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부서 선택 조회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498F64-B2D0-4D2B-8362-76D3F2F8395E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2383313" y="3648878"/>
            <a:ext cx="947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E49EC72-4623-4737-94B5-44E7D7ED0A5D}"/>
              </a:ext>
            </a:extLst>
          </p:cNvPr>
          <p:cNvCxnSpPr>
            <a:cxnSpLocks/>
            <a:stCxn id="32" idx="1"/>
            <a:endCxn id="33" idx="1"/>
          </p:cNvCxnSpPr>
          <p:nvPr/>
        </p:nvCxnSpPr>
        <p:spPr>
          <a:xfrm rot="10800000" flipH="1" flipV="1">
            <a:off x="3330804" y="2420799"/>
            <a:ext cx="18452" cy="2436539"/>
          </a:xfrm>
          <a:prstGeom prst="bentConnector3">
            <a:avLst>
              <a:gd name="adj1" fmla="val -22761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A301458-B59A-4A21-8EC2-5B68A9CAEAC6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4866015" y="1559868"/>
            <a:ext cx="1997585" cy="8609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DFC2C14-3716-43C8-B7BD-E5B0C6ECB92F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4866015" y="1077913"/>
            <a:ext cx="1997588" cy="13428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C401E1F-C3EB-439A-B4F9-71852E13254D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4866015" y="2057320"/>
            <a:ext cx="1997584" cy="3634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264146B-B7BD-4DB8-9D41-B9ABA1C64022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866015" y="2420800"/>
            <a:ext cx="1997584" cy="1408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8AC17CEF-576B-4316-B7EB-720B7003F0B4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4879810" y="3373626"/>
            <a:ext cx="1983789" cy="2752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8F15635-5496-4195-B088-67DDAAECEBB1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4879810" y="3648878"/>
            <a:ext cx="1983789" cy="2005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89FD53-A9CF-46F8-A882-861C39C2E10F}"/>
              </a:ext>
            </a:extLst>
          </p:cNvPr>
          <p:cNvCxnSpPr>
            <a:stCxn id="33" idx="3"/>
            <a:endCxn id="41" idx="1"/>
          </p:cNvCxnSpPr>
          <p:nvPr/>
        </p:nvCxnSpPr>
        <p:spPr>
          <a:xfrm flipV="1">
            <a:off x="4877920" y="4857338"/>
            <a:ext cx="19856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사용</a:t>
            </a:r>
            <a:r>
              <a:rPr altLang="en-US"/>
              <a:t>자</a:t>
            </a:r>
            <a:endParaRPr lang="en-US" altLang="en-US" dirty="0"/>
          </a:p>
          <a:p>
            <a:r>
              <a:rPr altLang="en-US"/>
              <a:t>데이터 조회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09503" y="2362434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개인 조회 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7371" y="3200638"/>
            <a:ext cx="2272233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세부 사항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61383" y="4046865"/>
            <a:ext cx="2280251" cy="3045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이름 조회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15153" y="4957253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업무 종료 및 새로운 메뉴선택</a:t>
            </a: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5400000">
            <a:off x="6830685" y="2929824"/>
            <a:ext cx="533618" cy="8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7" idx="0"/>
          </p:cNvCxnSpPr>
          <p:nvPr/>
        </p:nvCxnSpPr>
        <p:spPr>
          <a:xfrm rot="16200000" flipH="1">
            <a:off x="6826678" y="3772033"/>
            <a:ext cx="541641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 rot="16200000" flipH="1">
            <a:off x="6803617" y="4649343"/>
            <a:ext cx="605802" cy="10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3682757" y="61735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데이터 조회 순서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36749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이름 조회 선택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80489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4261104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883" y="1110614"/>
            <a:ext cx="5451157" cy="475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타원 12"/>
          <p:cNvSpPr/>
          <p:nvPr/>
        </p:nvSpPr>
        <p:spPr>
          <a:xfrm>
            <a:off x="518004" y="1965674"/>
            <a:ext cx="311052" cy="311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1908" y="2910554"/>
            <a:ext cx="311052" cy="311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18004" y="3843242"/>
            <a:ext cx="311052" cy="311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11908" y="5019770"/>
            <a:ext cx="311052" cy="311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66772" y="5879306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"/>
          <p:cNvSpPr txBox="1"/>
          <p:nvPr/>
        </p:nvSpPr>
        <p:spPr>
          <a:xfrm>
            <a:off x="1155192" y="5694846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8728" y="1440371"/>
            <a:ext cx="427024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7"/>
          <p:cNvSpPr txBox="1"/>
          <p:nvPr/>
        </p:nvSpPr>
        <p:spPr>
          <a:xfrm>
            <a:off x="7312152" y="1049694"/>
            <a:ext cx="3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1)  </a:t>
            </a:r>
            <a:r>
              <a:rPr lang="ko-KR" altLang="en-US" sz="1400" dirty="0"/>
              <a:t>데이터 존재 여부 체크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이름 조회 선택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349" y="1194816"/>
            <a:ext cx="10188142" cy="76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876040" y="1426844"/>
            <a:ext cx="1072896" cy="536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281082" y="2743722"/>
            <a:ext cx="1782433" cy="563906"/>
          </a:xfrm>
        </p:spPr>
        <p:txBody>
          <a:bodyPr/>
          <a:lstStyle/>
          <a:p>
            <a:endParaRPr lang="en-US" altLang="en-US" dirty="0"/>
          </a:p>
          <a:p>
            <a:r>
              <a:rPr lang="ko-KR" altLang="en-US" dirty="0"/>
              <a:t>조직도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altLang="en-US"/>
              <a:t> 조회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09503" y="2082018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개인 조회 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57371" y="2920222"/>
            <a:ext cx="2272233" cy="3045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조직도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15153" y="4628069"/>
            <a:ext cx="3992747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부서 직원 조회 및 업무 종료</a:t>
            </a:r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5400000">
            <a:off x="6830685" y="2649408"/>
            <a:ext cx="533618" cy="8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rot="16200000" flipH="1">
            <a:off x="6826678" y="3491617"/>
            <a:ext cx="541641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3682757" y="617359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>
                <a:solidFill>
                  <a:srgbClr val="383859"/>
                </a:solidFill>
              </a:rPr>
              <a:t>조직도 조회 순서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91215" y="3794994"/>
            <a:ext cx="2183991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부서 정보 조회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6832774" y="4363345"/>
            <a:ext cx="541641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조직도 선택</a:t>
            </a:r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4675632" y="3320716"/>
            <a:ext cx="5895474" cy="1588"/>
          </a:xfrm>
          <a:prstGeom prst="line">
            <a:avLst/>
          </a:prstGeom>
          <a:ln w="38100">
            <a:solidFill>
              <a:srgbClr val="0033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306" y="1124711"/>
            <a:ext cx="4435221" cy="441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8326793" y="433380"/>
            <a:ext cx="2629164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예외발생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4488" y="964350"/>
            <a:ext cx="3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1)  </a:t>
            </a:r>
            <a:r>
              <a:rPr lang="ko-KR" altLang="en-US" sz="1400" dirty="0"/>
              <a:t>데이터 존재 여부 체크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4580" y="5403818"/>
            <a:ext cx="62179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"/>
          <p:cNvSpPr txBox="1"/>
          <p:nvPr/>
        </p:nvSpPr>
        <p:spPr>
          <a:xfrm>
            <a:off x="1130808" y="5219358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3620" y="1636490"/>
            <a:ext cx="311052" cy="311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0498" y="1335404"/>
            <a:ext cx="2536126" cy="380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9608" y="580628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 </a:t>
            </a:r>
            <a:r>
              <a:rPr lang="ko-KR" altLang="en-US" sz="3000" dirty="0">
                <a:solidFill>
                  <a:srgbClr val="383859"/>
                </a:solidFill>
              </a:rPr>
              <a:t>개발 환경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4</a:t>
            </a:fld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8779" y="1946677"/>
            <a:ext cx="606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1026" name="Picture 2" descr="C:\Users\jss\Desktop\자바 아이콘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147" y="2578783"/>
            <a:ext cx="2332116" cy="1406194"/>
          </a:xfrm>
          <a:prstGeom prst="rect">
            <a:avLst/>
          </a:prstGeom>
          <a:noFill/>
        </p:spPr>
      </p:pic>
      <p:pic>
        <p:nvPicPr>
          <p:cNvPr id="1027" name="Picture 3" descr="C:\Users\jss\Desktop\이클립스 아이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15" y="2488441"/>
            <a:ext cx="1499487" cy="1499486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456635" y="4186635"/>
            <a:ext cx="333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Java 8 Update 241</a:t>
            </a:r>
          </a:p>
          <a:p>
            <a:r>
              <a:rPr lang="en-US" altLang="ko-KR" b="1" dirty="0"/>
              <a:t>Java Se Development Kit 241</a:t>
            </a:r>
            <a:endParaRPr lang="ko-KR" altLang="en-US" b="1" dirty="0"/>
          </a:p>
        </p:txBody>
      </p:sp>
      <p:pic>
        <p:nvPicPr>
          <p:cNvPr id="1029" name="Picture 5" descr="C:\Users\jss\Desktop\db아이콘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3216" y="2565121"/>
            <a:ext cx="3381375" cy="135255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7527423" y="4183760"/>
            <a:ext cx="333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Oracle Database 11g Express Edition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23426" y="4174758"/>
            <a:ext cx="30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Eclipse IDE for Enterprise Java Developers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1784197" y="2029513"/>
            <a:ext cx="602166" cy="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81565" y="1724718"/>
            <a:ext cx="7508484" cy="37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9288972" y="2040668"/>
            <a:ext cx="602166" cy="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5040355" y="2029514"/>
            <a:ext cx="602166" cy="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조직도 선택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929" y="1320926"/>
            <a:ext cx="5805487" cy="444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타원 12"/>
          <p:cNvSpPr/>
          <p:nvPr/>
        </p:nvSpPr>
        <p:spPr>
          <a:xfrm>
            <a:off x="487524" y="5556218"/>
            <a:ext cx="311052" cy="311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61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4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8" algn="l" defTabSz="91428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3104" y="448941"/>
            <a:ext cx="3988738" cy="304586"/>
          </a:xfrm>
          <a:prstGeom prst="rect">
            <a:avLst/>
          </a:prstGeom>
          <a:solidFill>
            <a:srgbClr val="38385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조직도 선택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352" y="1389507"/>
            <a:ext cx="103346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3" y="2139572"/>
            <a:ext cx="8658224" cy="1924276"/>
          </a:xfrm>
        </p:spPr>
        <p:txBody>
          <a:bodyPr/>
          <a:lstStyle/>
          <a:p>
            <a:r>
              <a:rPr lang="ko-KR" altLang="en-US" sz="6000" dirty="0"/>
              <a:t>인사관리프로그램</a:t>
            </a:r>
            <a:br>
              <a:rPr lang="en-US" altLang="ko-KR" sz="6000" dirty="0"/>
            </a:br>
            <a:r>
              <a:rPr sz="6000"/>
              <a:t>매뉴얼</a:t>
            </a:r>
            <a:endParaRPr lang="ko-KR" altLang="en-US" sz="6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69A2EE-3617-42AB-A527-10FDC50671EB}"/>
              </a:ext>
            </a:extLst>
          </p:cNvPr>
          <p:cNvSpPr/>
          <p:nvPr/>
        </p:nvSpPr>
        <p:spPr>
          <a:xfrm>
            <a:off x="9369675" y="4150333"/>
            <a:ext cx="2476663" cy="2476662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1007175" y="685156"/>
            <a:ext cx="763989" cy="76398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10297467" y="5082841"/>
            <a:ext cx="1281479" cy="128147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BC5138-9B3B-4D19-A9EB-93566F248F48}"/>
              </a:ext>
            </a:extLst>
          </p:cNvPr>
          <p:cNvSpPr/>
          <p:nvPr/>
        </p:nvSpPr>
        <p:spPr>
          <a:xfrm>
            <a:off x="11526203" y="454209"/>
            <a:ext cx="365760" cy="365760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485366" y="6215611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:a16="http://schemas.microsoft.com/office/drawing/2014/main" id="{BF7E2163-928F-4564-9F10-7F61F360DCE8}"/>
              </a:ext>
            </a:extLst>
          </p:cNvPr>
          <p:cNvGrpSpPr/>
          <p:nvPr/>
        </p:nvGrpSpPr>
        <p:grpSpPr>
          <a:xfrm>
            <a:off x="4316973" y="1745675"/>
            <a:ext cx="3582427" cy="2719449"/>
            <a:chOff x="4401178" y="2019718"/>
            <a:chExt cx="3315634" cy="235131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4D5A91-779A-42D9-A790-46CC8FB897F0}"/>
                </a:ext>
              </a:extLst>
            </p:cNvPr>
            <p:cNvCxnSpPr/>
            <p:nvPr/>
          </p:nvCxnSpPr>
          <p:spPr>
            <a:xfrm>
              <a:off x="4401178" y="2019718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370AD7-F862-44CF-8978-D802681930AC}"/>
                </a:ext>
              </a:extLst>
            </p:cNvPr>
            <p:cNvCxnSpPr/>
            <p:nvPr/>
          </p:nvCxnSpPr>
          <p:spPr>
            <a:xfrm>
              <a:off x="4401178" y="4371032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9998464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52896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1-1 </a:t>
            </a:r>
            <a:r>
              <a:rPr lang="ko-KR" altLang="en-US" sz="3000" dirty="0">
                <a:solidFill>
                  <a:srgbClr val="383859"/>
                </a:solidFill>
              </a:rPr>
              <a:t>회사 정보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43</a:t>
            </a:fld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6903" y="1377540"/>
            <a:ext cx="10236526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회사정보 클릭 시 나오는 서브 페이지 중 회사 정보입니다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336478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3674" y="2549251"/>
            <a:ext cx="121150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회사 정보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8709" y="435431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회사 정보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348354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21922" y="2932771"/>
            <a:ext cx="8300852" cy="33294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69580" y="2042555"/>
            <a:ext cx="2458192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 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관리자페이지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23667" y="480953"/>
            <a:ext cx="33785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회사소개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70982" y="3501645"/>
            <a:ext cx="121150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회사 소개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2635" y="3501484"/>
            <a:ext cx="642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00 </a:t>
            </a:r>
            <a:r>
              <a:rPr lang="ko-KR" altLang="en-US" sz="1200" dirty="0"/>
              <a:t>회사는 미래 기술을 누구나 손쉽게 사용할 수 있도록 기술플랫폼으로서의 </a:t>
            </a:r>
            <a:endParaRPr lang="en-US" altLang="ko-KR" sz="1200" dirty="0"/>
          </a:p>
          <a:p>
            <a:r>
              <a:rPr lang="ko-KR" altLang="en-US" sz="1200" dirty="0"/>
              <a:t>변화를 추구하며</a:t>
            </a:r>
            <a:r>
              <a:rPr lang="en-US" altLang="ko-KR" sz="1200" dirty="0"/>
              <a:t>,</a:t>
            </a:r>
            <a:r>
              <a:rPr lang="ko-KR" altLang="en-US" sz="1200" dirty="0"/>
              <a:t> 수많은 개인과 다양한 파트너들이 성공이라는 꽃을 피울 수 있도록 </a:t>
            </a:r>
            <a:endParaRPr lang="en-US" altLang="ko-KR" sz="1200" dirty="0"/>
          </a:p>
          <a:p>
            <a:r>
              <a:rPr lang="ko-KR" altLang="en-US" sz="1200" dirty="0"/>
              <a:t>경쟁력을 키우며 다가올 미래를 준비하겠습니다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pic>
        <p:nvPicPr>
          <p:cNvPr id="28" name="그림 27" descr="44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0260" y="4186309"/>
            <a:ext cx="3966814" cy="14714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152181" y="2962670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소개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7040" y="2970104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비전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2260" y="2966387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경영이념 </a:t>
            </a: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9998464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52896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1-2 </a:t>
            </a:r>
            <a:r>
              <a:rPr lang="ko-KR" altLang="en-US" sz="3000" dirty="0">
                <a:solidFill>
                  <a:srgbClr val="383859"/>
                </a:solidFill>
              </a:rPr>
              <a:t>회사 비전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44</a:t>
            </a:fld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6903" y="1377540"/>
            <a:ext cx="10236526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회사정보 클릭 시 나오는 서브 페이지 중 회사 비전입니다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336478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3674" y="2549251"/>
            <a:ext cx="121150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회사 비전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8709" y="435431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회사 정보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348354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69580" y="2042555"/>
            <a:ext cx="2458192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 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관리자페이지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23667" y="480953"/>
            <a:ext cx="33785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회사비전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0552" y="3635298"/>
            <a:ext cx="2479077" cy="553988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600" b="1" dirty="0"/>
              <a:t>고객들이 신뢰하는 회사</a:t>
            </a:r>
            <a:endParaRPr lang="ko-KR" altLang="en-US" sz="1400" b="1" dirty="0"/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18010" y="4248615"/>
            <a:ext cx="3791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탁월한 품질과 브랜드 가치로 고객을 감동시켜</a:t>
            </a:r>
            <a:br>
              <a:rPr lang="ko-KR" altLang="en-US" sz="1200" dirty="0"/>
            </a:br>
            <a:r>
              <a:rPr lang="ko-KR" altLang="en-US" sz="1200" dirty="0"/>
              <a:t>고객 스스로 </a:t>
            </a:r>
            <a:r>
              <a:rPr lang="en-US" altLang="ko-KR" sz="1200" dirty="0"/>
              <a:t>00</a:t>
            </a:r>
            <a:r>
              <a:rPr lang="ko-KR" altLang="en-US" sz="1200" dirty="0"/>
              <a:t>가 최고라고 인정하게 만드는 것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47893" y="3620431"/>
            <a:ext cx="2479077" cy="553988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600" b="1" dirty="0"/>
              <a:t>인재들이 선망하는 회사</a:t>
            </a:r>
            <a:endParaRPr lang="ko-KR" altLang="en-US" sz="1400" b="1" dirty="0"/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05351" y="4233748"/>
            <a:ext cx="3791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최고의 인재가 모여 주인의식을 가지고</a:t>
            </a:r>
            <a:br>
              <a:rPr lang="ko-KR" altLang="en-US" sz="1200" dirty="0"/>
            </a:br>
            <a:r>
              <a:rPr lang="ko-KR" altLang="en-US" sz="1200" dirty="0" err="1"/>
              <a:t>신명나게</a:t>
            </a:r>
            <a:r>
              <a:rPr lang="ko-KR" altLang="en-US" sz="1200" dirty="0"/>
              <a:t> 일할 수 있는 최고의 직장이 되는 것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21922" y="2932771"/>
            <a:ext cx="8300852" cy="33294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152181" y="2962670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소개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97040" y="2970104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비전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42260" y="2966387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경영이념 </a:t>
            </a: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9998464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52896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1-3 </a:t>
            </a:r>
            <a:r>
              <a:rPr lang="ko-KR" altLang="en-US" sz="3000" dirty="0">
                <a:solidFill>
                  <a:srgbClr val="383859"/>
                </a:solidFill>
              </a:rPr>
              <a:t>회사 경영이념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45</a:t>
            </a:fld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6903" y="1377540"/>
            <a:ext cx="10236526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회사정보 클릭 시 나오는 서브 페이지 중 회사 경영이념입니다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336478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3674" y="2549251"/>
            <a:ext cx="1715048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회사 경영이념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8709" y="435431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회사 정보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348354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69580" y="2042555"/>
            <a:ext cx="2458192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 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관리자페이지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23667" y="480953"/>
            <a:ext cx="33785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회사 경영이념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81051" y="3579542"/>
            <a:ext cx="21891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/>
              <a:t>고객을 위한 가치창조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91993" y="3966118"/>
            <a:ext cx="36947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ㆍ경영의</a:t>
            </a:r>
            <a:r>
              <a:rPr lang="ko-KR" altLang="en-US" sz="1100" dirty="0"/>
              <a:t> 출발점이 되는 고객을 최우선으로 생각한다</a:t>
            </a:r>
            <a:r>
              <a:rPr lang="en-US" altLang="ko-KR" sz="1100" dirty="0"/>
              <a:t>.</a:t>
            </a:r>
            <a:br>
              <a:rPr lang="ko-KR" altLang="en-US" sz="1100" dirty="0"/>
            </a:br>
            <a:r>
              <a:rPr lang="ko-KR" altLang="en-US" sz="1100" dirty="0" err="1"/>
              <a:t>ㆍ항상</a:t>
            </a:r>
            <a:r>
              <a:rPr lang="ko-KR" altLang="en-US" sz="1100" dirty="0"/>
              <a:t> 최종소비자 관점을 중시하여 판단하고 평가한다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ㆍ고객의</a:t>
            </a:r>
            <a:r>
              <a:rPr lang="ko-KR" altLang="en-US" sz="1100" dirty="0"/>
              <a:t> 잠재적 요구까지도 한 발 앞서 찾아낸다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ㆍ기존의</a:t>
            </a:r>
            <a:r>
              <a:rPr lang="ko-KR" altLang="en-US" sz="1100" dirty="0"/>
              <a:t> 틀을 깨는 차별화된 아이디어를 창출한다</a:t>
            </a:r>
            <a:r>
              <a:rPr lang="en-US" altLang="ko-KR" sz="1100" dirty="0"/>
              <a:t>.</a:t>
            </a:r>
            <a:br>
              <a:rPr lang="ko-KR" altLang="en-US" sz="1100" dirty="0"/>
            </a:br>
            <a:r>
              <a:rPr lang="ko-KR" altLang="en-US" sz="1100" dirty="0" err="1"/>
              <a:t>ㆍ끊임없이</a:t>
            </a:r>
            <a:r>
              <a:rPr lang="ko-KR" altLang="en-US" sz="1100" dirty="0"/>
              <a:t> 더 나은 방식을 찾아 실행한다</a:t>
            </a:r>
            <a:r>
              <a:rPr lang="en-US" altLang="ko-KR" sz="1100" dirty="0"/>
              <a:t>.</a:t>
            </a:r>
            <a:endParaRPr lang="en-US" altLang="ko-KR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783978" y="3568390"/>
            <a:ext cx="21891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/>
              <a:t>인간 존중의 경영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4296" y="3995855"/>
            <a:ext cx="4374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ㆍ고정관념에서</a:t>
            </a:r>
            <a:r>
              <a:rPr lang="ko-KR" altLang="en-US" sz="1100" dirty="0"/>
              <a:t> 탈피하여 새로운 생각과 시도를 추구한다</a:t>
            </a:r>
            <a:r>
              <a:rPr lang="en-US" altLang="ko-KR" sz="1100" dirty="0"/>
              <a:t>. </a:t>
            </a:r>
            <a:br>
              <a:rPr lang="ko-KR" altLang="en-US" sz="1100" dirty="0"/>
            </a:br>
            <a:r>
              <a:rPr lang="ko-KR" altLang="en-US" sz="1100" dirty="0" err="1"/>
              <a:t>ㆍ자기</a:t>
            </a:r>
            <a:r>
              <a:rPr lang="ko-KR" altLang="en-US" sz="1100" dirty="0"/>
              <a:t> 책임과 권한에 따라 주인의식을 가지고 일한다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ㆍ개개인의</a:t>
            </a:r>
            <a:r>
              <a:rPr lang="ko-KR" altLang="en-US" sz="1100" dirty="0"/>
              <a:t> 인격과 다양성을 존중한다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ㆍ스스로</a:t>
            </a:r>
            <a:r>
              <a:rPr lang="ko-KR" altLang="en-US" sz="1100" dirty="0"/>
              <a:t> 세계 최고가 되겠다는 신념으로 일하고 능력을 개발한다</a:t>
            </a:r>
            <a:r>
              <a:rPr lang="en-US" altLang="ko-KR" sz="1100" dirty="0"/>
              <a:t>. </a:t>
            </a:r>
            <a:br>
              <a:rPr lang="ko-KR" altLang="en-US" sz="1100" dirty="0"/>
            </a:br>
            <a:r>
              <a:rPr lang="ko-KR" altLang="en-US" sz="1100" dirty="0" err="1"/>
              <a:t>ㆍ</a:t>
            </a:r>
            <a:r>
              <a:rPr lang="ko-KR" altLang="en-US" sz="1200" dirty="0" err="1"/>
              <a:t>능력과</a:t>
            </a:r>
            <a:r>
              <a:rPr lang="ko-KR" altLang="en-US" sz="1200" dirty="0"/>
              <a:t> 장단기 성과에 따라 공정하게 평가하고 보상한다</a:t>
            </a:r>
            <a:r>
              <a:rPr lang="en-US" altLang="ko-KR" sz="1200" dirty="0"/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21922" y="2932771"/>
            <a:ext cx="8300852" cy="33294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52181" y="2962670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소개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97040" y="2970104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비전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42260" y="2966387"/>
            <a:ext cx="1211505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 경영이념 </a:t>
            </a: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8" y="1900054"/>
            <a:ext cx="10271597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52896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2 </a:t>
            </a:r>
            <a:r>
              <a:rPr lang="ko-KR" altLang="en-US" sz="3000" dirty="0">
                <a:solidFill>
                  <a:srgbClr val="383859"/>
                </a:solidFill>
              </a:rPr>
              <a:t>메인 페이지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46</a:t>
            </a:fld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6903" y="1377540"/>
            <a:ext cx="10236526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프로그램 실행 시 사용자가 볼 수 있는 첫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GUI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로 사원 조회 페이지입니다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609610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6770" y="2549251"/>
            <a:ext cx="3919079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personnel management system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8709" y="435431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메인 메뉴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23667" y="480953"/>
            <a:ext cx="33785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회사정보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사원관리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부서관리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609611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21922" y="3883231"/>
            <a:ext cx="8609610" cy="13062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60127" y="3158836"/>
            <a:ext cx="1294410" cy="819397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00429" y="3449798"/>
            <a:ext cx="1094732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rgbClr val="006666"/>
                </a:solidFill>
                <a:latin typeface="+mj-lt"/>
              </a:rPr>
              <a:t>사원 조회</a:t>
            </a:r>
            <a:endParaRPr lang="ko-KR" altLang="en-US" sz="1400" b="1" dirty="0">
              <a:solidFill>
                <a:srgbClr val="006666"/>
              </a:solidFill>
              <a:latin typeface="+mj-lt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4587" y="2042555"/>
            <a:ext cx="2458192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 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관리자페이지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4253" y="3390421"/>
            <a:ext cx="785973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조직도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7214256" y="3426033"/>
            <a:ext cx="199033" cy="16910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18451" y="4370121"/>
            <a:ext cx="84732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개인 조회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37623" y="4372099"/>
            <a:ext cx="1070757" cy="2592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49499" y="4702629"/>
            <a:ext cx="1068778" cy="2493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245218" y="4688776"/>
            <a:ext cx="100368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부서원 조회</a:t>
            </a:r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4119319" y="4453248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0800000">
            <a:off x="4117340" y="4771903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049486" y="5191297"/>
            <a:ext cx="49876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947560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121508" y="5415147"/>
            <a:ext cx="493047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검색</a:t>
            </a:r>
          </a:p>
        </p:txBody>
      </p:sp>
      <p:sp>
        <p:nvSpPr>
          <p:cNvPr id="35" name="타원 34"/>
          <p:cNvSpPr/>
          <p:nvPr/>
        </p:nvSpPr>
        <p:spPr>
          <a:xfrm>
            <a:off x="4579346" y="412964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722606" y="403580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개인별 업무 변동이력 출력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52559" y="3168732"/>
            <a:ext cx="1294410" cy="845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052235" y="3447819"/>
            <a:ext cx="1094732" cy="307766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rgbClr val="006666"/>
                </a:solidFill>
                <a:latin typeface="+mj-lt"/>
              </a:rPr>
              <a:t>부서 조회</a:t>
            </a:r>
            <a:endParaRPr lang="ko-KR" altLang="en-US" sz="1400" b="1" dirty="0">
              <a:solidFill>
                <a:srgbClr val="006666"/>
              </a:solidFill>
              <a:latin typeface="+mj-lt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48889" y="4370119"/>
            <a:ext cx="2600687" cy="2850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248889" y="4702629"/>
            <a:ext cx="2610587" cy="2612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24096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52896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2-1 </a:t>
            </a:r>
            <a:r>
              <a:rPr lang="ko-KR" altLang="en-US" sz="3000" dirty="0">
                <a:solidFill>
                  <a:srgbClr val="383859"/>
                </a:solidFill>
              </a:rPr>
              <a:t>사원 조회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47</a:t>
            </a:fld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6903" y="1377540"/>
            <a:ext cx="10236526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사원조회페이지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에서 개인조회 클릭시 나오는 페이지입니다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585860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768" y="2549251"/>
            <a:ext cx="3919079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personnel management system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585861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21922" y="3883231"/>
            <a:ext cx="8573984" cy="13062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6376" y="3158836"/>
            <a:ext cx="1294410" cy="819397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86678" y="3449798"/>
            <a:ext cx="1094732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rgbClr val="006666"/>
                </a:solidFill>
                <a:latin typeface="+mj-lt"/>
              </a:rPr>
              <a:t>사원 조회</a:t>
            </a:r>
            <a:endParaRPr lang="ko-KR" altLang="en-US" sz="1400" b="1" dirty="0">
              <a:solidFill>
                <a:srgbClr val="006666"/>
              </a:solidFill>
              <a:latin typeface="+mj-lt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05205" y="2042555"/>
            <a:ext cx="2458192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 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관리자페이지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3002" y="3461671"/>
            <a:ext cx="785973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조직도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7143005" y="3497283"/>
            <a:ext cx="199033" cy="16910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06563" y="4358246"/>
            <a:ext cx="84732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개인 조회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25735" y="4372099"/>
            <a:ext cx="1070757" cy="2592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4107431" y="4453248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645725" y="5179422"/>
            <a:ext cx="49876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543798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575243" y="5401294"/>
            <a:ext cx="84732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검색</a:t>
            </a:r>
          </a:p>
        </p:txBody>
      </p:sp>
      <p:sp>
        <p:nvSpPr>
          <p:cNvPr id="35" name="타원 34"/>
          <p:cNvSpPr/>
          <p:nvPr/>
        </p:nvSpPr>
        <p:spPr>
          <a:xfrm>
            <a:off x="4401167" y="412964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544427" y="403580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개인별 업무 변동이력 출력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28709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개인 조회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23667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기업정보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35631" y="4607627"/>
            <a:ext cx="1070757" cy="259278"/>
          </a:xfrm>
          <a:prstGeom prst="rect">
            <a:avLst/>
          </a:prstGeom>
          <a:solidFill>
            <a:srgbClr val="1B42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92708" y="4593773"/>
            <a:ext cx="84732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개인 조회</a:t>
            </a:r>
          </a:p>
        </p:txBody>
      </p:sp>
      <p:sp>
        <p:nvSpPr>
          <p:cNvPr id="50" name="이등변 삼각형 49"/>
          <p:cNvSpPr/>
          <p:nvPr/>
        </p:nvSpPr>
        <p:spPr>
          <a:xfrm rot="10800000">
            <a:off x="4117326" y="4676900"/>
            <a:ext cx="191436" cy="154378"/>
          </a:xfrm>
          <a:prstGeom prst="triangl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44803" y="4866905"/>
            <a:ext cx="1070757" cy="2592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031673" y="5114307"/>
            <a:ext cx="1070757" cy="2592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154232" y="4858456"/>
            <a:ext cx="991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이름 조회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638808" y="3168732"/>
            <a:ext cx="1294410" cy="845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838484" y="3447819"/>
            <a:ext cx="1094732" cy="307766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rgbClr val="006666"/>
                </a:solidFill>
                <a:latin typeface="+mj-lt"/>
              </a:rPr>
              <a:t>부서 조회</a:t>
            </a:r>
            <a:endParaRPr lang="ko-KR" altLang="en-US" sz="1400" b="1" dirty="0">
              <a:solidFill>
                <a:srgbClr val="006666"/>
              </a:solidFill>
              <a:latin typeface="+mj-lt"/>
              <a:ea typeface="+mj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48889" y="4370119"/>
            <a:ext cx="2600687" cy="2850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248889" y="4702629"/>
            <a:ext cx="2610587" cy="2612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39107" y="5367068"/>
            <a:ext cx="1070757" cy="2592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35389" y="5630983"/>
            <a:ext cx="1070757" cy="2592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05910" y="5122369"/>
            <a:ext cx="991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</a:rPr>
              <a:t>이메일조회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8397" y="5615098"/>
            <a:ext cx="1314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</a:rPr>
              <a:t>직무별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 조회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19451" y="5351185"/>
            <a:ext cx="1314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전화번호 조회</a:t>
            </a: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68139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8" y="1900054"/>
            <a:ext cx="10235971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52896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2-2 </a:t>
            </a:r>
            <a:r>
              <a:rPr lang="ko-KR" altLang="en-US" sz="3000" dirty="0">
                <a:solidFill>
                  <a:srgbClr val="383859"/>
                </a:solidFill>
              </a:rPr>
              <a:t>부서 조회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48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1" y="2030681"/>
            <a:ext cx="8597735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8017" y="2549251"/>
            <a:ext cx="3919079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personnel management system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585861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21922" y="3859481"/>
            <a:ext cx="8609610" cy="15437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98873" y="3182587"/>
            <a:ext cx="1294410" cy="795646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39175" y="3449798"/>
            <a:ext cx="1094732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rgbClr val="006666"/>
                </a:solidFill>
                <a:latin typeface="+mj-lt"/>
              </a:rPr>
              <a:t>사원 조회</a:t>
            </a:r>
            <a:endParaRPr lang="ko-KR" altLang="en-US" sz="1400" b="1" dirty="0">
              <a:solidFill>
                <a:srgbClr val="006666"/>
              </a:solidFill>
              <a:latin typeface="+mj-lt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4588" y="2042555"/>
            <a:ext cx="2458192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 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관리자페이지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1129" y="3390421"/>
            <a:ext cx="785973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조직도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7131132" y="3426033"/>
            <a:ext cx="199033" cy="16910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48889" y="4370119"/>
            <a:ext cx="2600687" cy="2850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48889" y="4702629"/>
            <a:ext cx="2610587" cy="2612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11561" y="4358247"/>
            <a:ext cx="107295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부서명 조회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01984" y="4372099"/>
            <a:ext cx="1070757" cy="2592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4083680" y="4453248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610099" y="5262549"/>
            <a:ext cx="49876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911933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43376" y="5413168"/>
            <a:ext cx="84732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검색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28709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조회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1880" y="4607627"/>
            <a:ext cx="1070757" cy="259278"/>
          </a:xfrm>
          <a:prstGeom prst="rect">
            <a:avLst/>
          </a:prstGeom>
          <a:solidFill>
            <a:srgbClr val="1B42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197706" y="4605648"/>
            <a:ext cx="1134316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부서명 조회</a:t>
            </a:r>
          </a:p>
        </p:txBody>
      </p:sp>
      <p:sp>
        <p:nvSpPr>
          <p:cNvPr id="50" name="이등변 삼각형 49"/>
          <p:cNvSpPr/>
          <p:nvPr/>
        </p:nvSpPr>
        <p:spPr>
          <a:xfrm rot="10800000">
            <a:off x="4093575" y="4676900"/>
            <a:ext cx="169666" cy="132606"/>
          </a:xfrm>
          <a:prstGeom prst="triangl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09901" y="4866905"/>
            <a:ext cx="1070757" cy="2592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184252" y="4878786"/>
            <a:ext cx="106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부서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ID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조회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23667" y="480953"/>
            <a:ext cx="3378525" cy="584765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부서조회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부서등록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부서정보변경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퇴사처리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조회 시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항목별 검색이 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91305" y="3168732"/>
            <a:ext cx="1294410" cy="845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790981" y="3447819"/>
            <a:ext cx="1094732" cy="307766"/>
          </a:xfrm>
          <a:prstGeom prst="rect">
            <a:avLst/>
          </a:prstGeom>
          <a:noFill/>
          <a:ln>
            <a:noFill/>
          </a:ln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400" b="1" dirty="0">
                <a:solidFill>
                  <a:srgbClr val="006666"/>
                </a:solidFill>
                <a:latin typeface="+mj-lt"/>
              </a:rPr>
              <a:t>부서 조회</a:t>
            </a:r>
            <a:endParaRPr lang="ko-KR" altLang="en-US" sz="1400" b="1" dirty="0">
              <a:solidFill>
                <a:srgbClr val="006666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7243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8" y="1900054"/>
            <a:ext cx="10224097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52896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2-3 </a:t>
            </a:r>
            <a:r>
              <a:rPr lang="ko-KR" altLang="en-US" sz="3000" dirty="0">
                <a:solidFill>
                  <a:srgbClr val="383859"/>
                </a:solidFill>
              </a:rPr>
              <a:t>조직도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49</a:t>
            </a:fld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조직도 내 부서 목록 조회가 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585860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61160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조직도 조회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6864" y="471057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조직도 내 부서 목록 출력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21921" y="2030680"/>
            <a:ext cx="8585859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83335" y="2042555"/>
            <a:ext cx="2458192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 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관리자페이지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6079" y="2468086"/>
            <a:ext cx="962125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조직도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58832" y="3156890"/>
            <a:ext cx="1401289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40083" y="3204385"/>
            <a:ext cx="1626920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Administration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98651" y="3166784"/>
            <a:ext cx="96190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10305" y="3226156"/>
            <a:ext cx="9621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IT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38588" y="3152896"/>
            <a:ext cx="96190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038369" y="3224142"/>
            <a:ext cx="9621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Sales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79197" y="3166782"/>
            <a:ext cx="96190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95852" y="3226156"/>
            <a:ext cx="1144240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Marketing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012846" y="3758572"/>
            <a:ext cx="96190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929501" y="3817946"/>
            <a:ext cx="1144240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Shipping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50898" y="3792219"/>
            <a:ext cx="1955492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57558" y="3839718"/>
            <a:ext cx="1706328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Public </a:t>
            </a:r>
            <a:r>
              <a:rPr lang="en-US" altLang="ko-KR" sz="1400" b="1" dirty="0" err="1">
                <a:solidFill>
                  <a:schemeClr val="bg1"/>
                </a:solidFill>
                <a:latin typeface="+mj-lt"/>
                <a:ea typeface="+mj-ea"/>
              </a:rPr>
              <a:t>Releations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997011" y="4407757"/>
            <a:ext cx="129245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079922" y="4443381"/>
            <a:ext cx="1150167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Executive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550699" y="4370151"/>
            <a:ext cx="129245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633610" y="4405775"/>
            <a:ext cx="1150167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Finance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306268" y="3762530"/>
            <a:ext cx="129245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389179" y="3798154"/>
            <a:ext cx="1150167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Benefits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130140" y="4354317"/>
            <a:ext cx="1650670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983438" y="4389941"/>
            <a:ext cx="193987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Manufacturing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018783" y="5023295"/>
            <a:ext cx="129245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066069" y="5070794"/>
            <a:ext cx="1150167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Payroll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501220" y="5021316"/>
            <a:ext cx="1973305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48506" y="5068815"/>
            <a:ext cx="1914144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Government Sales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222670" y="5035138"/>
            <a:ext cx="7917" cy="6610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378521" y="3162792"/>
            <a:ext cx="96190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9" name="타원 78"/>
          <p:cNvSpPr/>
          <p:nvPr/>
        </p:nvSpPr>
        <p:spPr>
          <a:xfrm>
            <a:off x="6859957" y="3772426"/>
            <a:ext cx="129245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390177" y="3210287"/>
            <a:ext cx="9621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NOC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74540" y="3815929"/>
            <a:ext cx="1160057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Operations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50318" y="3766454"/>
            <a:ext cx="96190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361974" y="3813949"/>
            <a:ext cx="9621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Benefits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621472" y="3194460"/>
            <a:ext cx="1436928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597502" y="3241955"/>
            <a:ext cx="152027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Manufacturing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206328" y="5068782"/>
            <a:ext cx="1462659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277361" y="5116277"/>
            <a:ext cx="121349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Retail Sales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172696" y="4401785"/>
            <a:ext cx="1385443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322886" y="4449280"/>
            <a:ext cx="1191723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Recruiting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930244" y="4148445"/>
            <a:ext cx="1262731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076473" y="4184064"/>
            <a:ext cx="96212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Treasury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787742" y="4835234"/>
            <a:ext cx="1355754" cy="4393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813238" y="4882730"/>
            <a:ext cx="1268913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  <a:ea typeface="+mj-ea"/>
              </a:rPr>
              <a:t>IT Support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모서리가 둥근 직사각형 127"/>
          <p:cNvSpPr/>
          <p:nvPr/>
        </p:nvSpPr>
        <p:spPr>
          <a:xfrm>
            <a:off x="1068781" y="1187533"/>
            <a:ext cx="10010899" cy="470262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7830" y="569281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 </a:t>
            </a:r>
            <a:r>
              <a:rPr lang="ko-KR" altLang="en-US" sz="3000" dirty="0">
                <a:solidFill>
                  <a:srgbClr val="383859"/>
                </a:solidFill>
              </a:rPr>
              <a:t>개발 과정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</a:t>
            </a:fld>
            <a:endParaRPr lang="ko-KR" altLang="en-US" sz="1200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508165" y="3633845"/>
            <a:ext cx="8395856" cy="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50665" y="1448787"/>
            <a:ext cx="140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05.26 ~ 05.28</a:t>
            </a:r>
            <a:endParaRPr lang="ko-KR" altLang="en-US" sz="1400" b="1" dirty="0"/>
          </a:p>
        </p:txBody>
      </p:sp>
      <p:cxnSp>
        <p:nvCxnSpPr>
          <p:cNvPr id="41" name="꺾인 연결선 40"/>
          <p:cNvCxnSpPr/>
          <p:nvPr/>
        </p:nvCxnSpPr>
        <p:spPr>
          <a:xfrm rot="5400000" flipH="1" flipV="1">
            <a:off x="1514100" y="2701632"/>
            <a:ext cx="1175658" cy="712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26918" y="1852546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기획 및</a:t>
            </a:r>
            <a:endParaRPr lang="en-US" altLang="ko-KR" sz="1400" dirty="0"/>
          </a:p>
          <a:p>
            <a:r>
              <a:rPr lang="ko-KR" altLang="en-US" sz="1400" dirty="0"/>
              <a:t>구성 만들기</a:t>
            </a:r>
          </a:p>
        </p:txBody>
      </p:sp>
      <p:cxnSp>
        <p:nvCxnSpPr>
          <p:cNvPr id="47" name="꺾인 연결선 46"/>
          <p:cNvCxnSpPr/>
          <p:nvPr/>
        </p:nvCxnSpPr>
        <p:spPr>
          <a:xfrm rot="5400000">
            <a:off x="1900050" y="3871353"/>
            <a:ext cx="1056904" cy="5818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55665" y="4702623"/>
            <a:ext cx="180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역할 분담 및 프로그램 계획 확인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21217" y="1446812"/>
            <a:ext cx="140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05.29 ~ 06.05</a:t>
            </a:r>
            <a:endParaRPr lang="ko-KR" altLang="en-US" sz="1400" b="1" dirty="0"/>
          </a:p>
        </p:txBody>
      </p:sp>
      <p:cxnSp>
        <p:nvCxnSpPr>
          <p:cNvPr id="52" name="꺾인 연결선 51"/>
          <p:cNvCxnSpPr/>
          <p:nvPr/>
        </p:nvCxnSpPr>
        <p:spPr>
          <a:xfrm rot="5400000" flipH="1" flipV="1">
            <a:off x="3863436" y="2699655"/>
            <a:ext cx="1175658" cy="712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47507" y="1826815"/>
            <a:ext cx="2127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연동 및 담당 부분 </a:t>
            </a:r>
            <a:endParaRPr lang="en-US" altLang="ko-KR" sz="1400" dirty="0"/>
          </a:p>
          <a:p>
            <a:r>
              <a:rPr lang="ko-KR" altLang="en-US" sz="1400" dirty="0"/>
              <a:t>프로그램 개발</a:t>
            </a:r>
          </a:p>
        </p:txBody>
      </p:sp>
      <p:cxnSp>
        <p:nvCxnSpPr>
          <p:cNvPr id="54" name="꺾인 연결선 53"/>
          <p:cNvCxnSpPr/>
          <p:nvPr/>
        </p:nvCxnSpPr>
        <p:spPr>
          <a:xfrm rot="16200000" flipH="1">
            <a:off x="4809505" y="3705098"/>
            <a:ext cx="961900" cy="8431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98670" y="4710539"/>
            <a:ext cx="211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합치기 및</a:t>
            </a:r>
            <a:endParaRPr lang="en-US" altLang="ko-KR" sz="1400" dirty="0"/>
          </a:p>
          <a:p>
            <a:r>
              <a:rPr lang="ko-KR" altLang="en-US" sz="1400" dirty="0"/>
              <a:t>프로그램 중간 점검</a:t>
            </a:r>
            <a:endParaRPr lang="en-US" altLang="ko-K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8415579" y="1468587"/>
            <a:ext cx="140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06.06 ~ 06.08</a:t>
            </a:r>
            <a:endParaRPr lang="ko-KR" altLang="en-US" sz="1400" b="1" dirty="0"/>
          </a:p>
        </p:txBody>
      </p:sp>
      <p:cxnSp>
        <p:nvCxnSpPr>
          <p:cNvPr id="95" name="꺾인 연결선 94"/>
          <p:cNvCxnSpPr/>
          <p:nvPr/>
        </p:nvCxnSpPr>
        <p:spPr>
          <a:xfrm rot="5400000" flipH="1" flipV="1">
            <a:off x="5735783" y="2612570"/>
            <a:ext cx="1175656" cy="843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23655" y="1824837"/>
            <a:ext cx="1832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필요한 기능 추가 및 오류 수정</a:t>
            </a:r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103" name="직선 화살표 연결선 102"/>
          <p:cNvCxnSpPr/>
          <p:nvPr/>
        </p:nvCxnSpPr>
        <p:spPr>
          <a:xfrm rot="16200000" flipH="1">
            <a:off x="8015840" y="4144480"/>
            <a:ext cx="1020490" cy="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57371" y="3449776"/>
            <a:ext cx="83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완료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41758" y="4720439"/>
            <a:ext cx="153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예외처리 및 </a:t>
            </a:r>
            <a:endParaRPr lang="en-US" altLang="ko-KR" sz="1400" dirty="0"/>
          </a:p>
          <a:p>
            <a:r>
              <a:rPr lang="ko-KR" altLang="en-US" sz="1400" dirty="0"/>
              <a:t>프로그램 테스트</a:t>
            </a:r>
            <a:endParaRPr lang="en-US" altLang="ko-KR" sz="1400" dirty="0"/>
          </a:p>
        </p:txBody>
      </p:sp>
      <p:cxnSp>
        <p:nvCxnSpPr>
          <p:cNvPr id="131" name="직선 화살표 연결선 130"/>
          <p:cNvCxnSpPr/>
          <p:nvPr/>
        </p:nvCxnSpPr>
        <p:spPr>
          <a:xfrm rot="5400000" flipH="1" flipV="1">
            <a:off x="8579114" y="3067790"/>
            <a:ext cx="1150732" cy="2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544242" y="1834736"/>
            <a:ext cx="183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최종 점검 및</a:t>
            </a:r>
            <a:endParaRPr lang="en-US" altLang="ko-KR" sz="1400" dirty="0"/>
          </a:p>
          <a:p>
            <a:r>
              <a:rPr lang="ko-KR" altLang="en-US" sz="1400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7243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8" y="1900054"/>
            <a:ext cx="10200345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52896"/>
            <a:ext cx="389510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3 </a:t>
            </a:r>
            <a:r>
              <a:rPr lang="ko-KR" altLang="en-US" sz="3000" dirty="0">
                <a:solidFill>
                  <a:srgbClr val="383859"/>
                </a:solidFill>
              </a:rPr>
              <a:t>관리자 로그인 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50</a:t>
            </a:fld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클릭 시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로그인창이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나오고 로그인 후  사용 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57398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61160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1834" y="471056"/>
            <a:ext cx="1417120" cy="584765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6864" y="471057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585861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7086" y="2042555"/>
            <a:ext cx="2458192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 </a:t>
            </a:r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관리자페이지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53247" y="3313217"/>
            <a:ext cx="3158836" cy="1935679"/>
          </a:xfrm>
          <a:prstGeom prst="round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01172" y="2691756"/>
            <a:ext cx="1800200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관리자 로그인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06389" y="3598228"/>
            <a:ext cx="1876301" cy="30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04411" y="3988135"/>
            <a:ext cx="1890156" cy="308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139818" y="3592304"/>
            <a:ext cx="1439113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ea typeface="+mj-ea"/>
              </a:rPr>
              <a:t>관리자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ea typeface="+mj-ea"/>
              </a:rPr>
              <a:t>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ea typeface="+mj-ea"/>
              </a:rPr>
              <a:t>아이디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61591" y="4005962"/>
            <a:ext cx="1322337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ea typeface="+mj-ea"/>
              </a:rPr>
              <a:t>관리자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ea typeface="+mj-ea"/>
              </a:rPr>
              <a:t>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ea typeface="+mj-ea"/>
              </a:rPr>
              <a:t>비밀번호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343891" y="4475024"/>
            <a:ext cx="1377538" cy="286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87587" y="4476277"/>
            <a:ext cx="991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88657" y="4771905"/>
            <a:ext cx="1694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아이디 </a:t>
            </a:r>
            <a:r>
              <a:rPr lang="en-US" altLang="ko-KR" sz="1000" dirty="0">
                <a:solidFill>
                  <a:schemeClr val="bg1"/>
                </a:solidFill>
              </a:rPr>
              <a:t>/ </a:t>
            </a:r>
            <a:r>
              <a:rPr lang="ko-KR" altLang="en-US" sz="1000" dirty="0">
                <a:solidFill>
                  <a:schemeClr val="bg1"/>
                </a:solidFill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5972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3147" y="652896"/>
            <a:ext cx="4215741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3-1 </a:t>
            </a:r>
            <a:r>
              <a:rPr lang="ko-KR" altLang="en-US" sz="3000" dirty="0">
                <a:solidFill>
                  <a:srgbClr val="383859"/>
                </a:solidFill>
              </a:rPr>
              <a:t>사원 관리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51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389413" y="2030681"/>
            <a:ext cx="9144000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89412" y="2030680"/>
            <a:ext cx="9155876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89413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18368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사원관리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조회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페이지로 사원의 조회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삭제가 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61485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9507" y="37308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69402" y="437013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7840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89414" y="2313708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363464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70077" y="2694708"/>
            <a:ext cx="8063345" cy="128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1757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62710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001504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999524" y="2351314"/>
            <a:ext cx="643248" cy="27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88818" y="2861954"/>
            <a:ext cx="7671463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83827" y="2921330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931230" y="2895597"/>
            <a:ext cx="792281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Emplyee_ID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First_Name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Last_Name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Email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PhoneNumber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HireDate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  |  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JobId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 |   Salary   |   Commission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693723" y="330360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695234" y="35747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705134" y="38696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10131" y="4152683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720031" y="4423833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131136" y="3242255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29158" y="3560909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101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27180" y="3843938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102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37078" y="412696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103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35098" y="4386245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12945" y="3231887"/>
            <a:ext cx="74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Steven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99092" y="3514916"/>
            <a:ext cx="74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Neena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51492" y="3807839"/>
            <a:ext cx="461158" cy="27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Lex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57630" y="4078992"/>
            <a:ext cx="128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Alexander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91278" y="4350145"/>
            <a:ext cx="128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Bruce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13492" y="3253661"/>
            <a:ext cx="613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King         SKING    515.123.4567  2003-06-17   AD_PRES   24000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64014" y="3536690"/>
            <a:ext cx="600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Kochhar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da-DK" altLang="ko-KR" sz="1100" dirty="0">
                <a:solidFill>
                  <a:schemeClr val="bg2">
                    <a:lumMod val="50000"/>
                  </a:schemeClr>
                </a:solidFill>
              </a:rPr>
              <a:t>NKOCH     515.123.4568 2005-09-21      AD_VP     17000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90784" y="3805863"/>
            <a:ext cx="6388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De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Haan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da-DK" altLang="ko-KR" sz="1100" dirty="0">
                <a:solidFill>
                  <a:schemeClr val="bg2">
                    <a:lumMod val="50000"/>
                  </a:schemeClr>
                </a:solidFill>
              </a:rPr>
              <a:t>LDEHAAN  515.123.4569  2001-01-13      AD_VP    17000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66305" y="4088891"/>
            <a:ext cx="654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Hunold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AHUNOLD  590.423.4567  2006-01-03  IT_PROG    9000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53064" y="4371921"/>
            <a:ext cx="691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Ernst         BERNST     590.423.4568   2007-05-21   IT_PROG   6000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45186" y="4686797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2895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B82CA-B24C-4CD7-8180-61C14D5BDFB9}"/>
              </a:ext>
            </a:extLst>
          </p:cNvPr>
          <p:cNvSpPr txBox="1"/>
          <p:nvPr/>
        </p:nvSpPr>
        <p:spPr>
          <a:xfrm>
            <a:off x="1359507" y="494504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5972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3147" y="652896"/>
            <a:ext cx="4215741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3-2 </a:t>
            </a:r>
            <a:r>
              <a:rPr lang="ko-KR" altLang="en-US" sz="3000" dirty="0">
                <a:solidFill>
                  <a:srgbClr val="383859"/>
                </a:solidFill>
              </a:rPr>
              <a:t>사원 등록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52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389413" y="2030681"/>
            <a:ext cx="9144000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89412" y="2030680"/>
            <a:ext cx="9155876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89413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18368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solidFill>
            <a:srgbClr val="1B4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사원등록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등록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관리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등록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61485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9507" y="37308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69402" y="437013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+mj-lt"/>
              </a:rPr>
              <a:t>지점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7840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89414" y="2313708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363464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70077" y="2694708"/>
            <a:ext cx="8063345" cy="128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1757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62710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001504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999523" y="2351314"/>
            <a:ext cx="730553" cy="27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88818" y="2861954"/>
            <a:ext cx="7671463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83827" y="2921330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931230" y="2895597"/>
            <a:ext cx="792281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Emplyee_ID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First_Name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Last_Name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Email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PhoneNumber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HireDate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  |  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JobId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 |   Salary   |   Commission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693723" y="3303608"/>
            <a:ext cx="178130" cy="1781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695234" y="35747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705134" y="38696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10131" y="4152683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720031" y="4423833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131136" y="3242255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29158" y="3560909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101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27180" y="3843938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102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37078" y="412696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103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35098" y="4386245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12945" y="3231887"/>
            <a:ext cx="74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Steven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99092" y="3514916"/>
            <a:ext cx="74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Neena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51492" y="3807839"/>
            <a:ext cx="461158" cy="27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Lex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57630" y="4078992"/>
            <a:ext cx="128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Alexander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91278" y="4350145"/>
            <a:ext cx="128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Bruce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13492" y="3253661"/>
            <a:ext cx="613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King         SKING    515.123.4567  2003-06-17   AD_PRES   24000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64014" y="3536690"/>
            <a:ext cx="600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Kochhar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da-DK" altLang="ko-KR" sz="1100" dirty="0">
                <a:solidFill>
                  <a:schemeClr val="bg2">
                    <a:lumMod val="50000"/>
                  </a:schemeClr>
                </a:solidFill>
              </a:rPr>
              <a:t>NKOCH     515.123.4568 2005-09-21      AD_VP     17000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90784" y="3805863"/>
            <a:ext cx="6388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De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Haan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da-DK" altLang="ko-KR" sz="1100" dirty="0">
                <a:solidFill>
                  <a:schemeClr val="bg2">
                    <a:lumMod val="50000"/>
                  </a:schemeClr>
                </a:solidFill>
              </a:rPr>
              <a:t>LDEHAAN  515.123.4569  2001-01-13      AD_VP    17000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66305" y="4088891"/>
            <a:ext cx="654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Hunold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AHUNOLD  590.423.4567  2006-01-03  IT_PROG    9000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53064" y="4371921"/>
            <a:ext cx="691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Ernst         BERNST     590.423.4568   2007-05-21   IT_PROG   6000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45186" y="4686797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2895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2A0B79-6A20-4939-8C3D-FD772C6BB9D8}"/>
              </a:ext>
            </a:extLst>
          </p:cNvPr>
          <p:cNvSpPr/>
          <p:nvPr/>
        </p:nvSpPr>
        <p:spPr>
          <a:xfrm>
            <a:off x="4785779" y="2514625"/>
            <a:ext cx="4243435" cy="2709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84D3C-E578-4056-9DAC-57D2B6BD36BA}"/>
              </a:ext>
            </a:extLst>
          </p:cNvPr>
          <p:cNvSpPr txBox="1"/>
          <p:nvPr/>
        </p:nvSpPr>
        <p:spPr>
          <a:xfrm>
            <a:off x="5685384" y="2856464"/>
            <a:ext cx="284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B42BD"/>
                </a:solidFill>
              </a:rPr>
              <a:t>등록하고자 하는 정보를 입력하세요</a:t>
            </a:r>
            <a:r>
              <a:rPr lang="en-US" altLang="ko-KR" sz="1200" dirty="0">
                <a:solidFill>
                  <a:srgbClr val="1B42BD"/>
                </a:solidFill>
              </a:rPr>
              <a:t>.</a:t>
            </a:r>
            <a:endParaRPr lang="ko-KR" altLang="en-US" sz="1200" dirty="0">
              <a:solidFill>
                <a:srgbClr val="1B42BD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8DDD5C-6482-4D65-852D-9060CEF3F326}"/>
              </a:ext>
            </a:extLst>
          </p:cNvPr>
          <p:cNvSpPr txBox="1"/>
          <p:nvPr/>
        </p:nvSpPr>
        <p:spPr>
          <a:xfrm>
            <a:off x="5070920" y="3368233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AEBFA6-069B-407E-B5A4-9FF6F734B4E6}"/>
              </a:ext>
            </a:extLst>
          </p:cNvPr>
          <p:cNvSpPr txBox="1"/>
          <p:nvPr/>
        </p:nvSpPr>
        <p:spPr>
          <a:xfrm>
            <a:off x="6868815" y="3379240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C69496-7CDE-491B-8019-79CE45B1C73A}"/>
              </a:ext>
            </a:extLst>
          </p:cNvPr>
          <p:cNvSpPr txBox="1"/>
          <p:nvPr/>
        </p:nvSpPr>
        <p:spPr>
          <a:xfrm>
            <a:off x="5065080" y="3712817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E-mail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5B0E51-9E2B-4485-AC83-ABF9D63CC627}"/>
              </a:ext>
            </a:extLst>
          </p:cNvPr>
          <p:cNvSpPr txBox="1"/>
          <p:nvPr/>
        </p:nvSpPr>
        <p:spPr>
          <a:xfrm>
            <a:off x="6913309" y="3723824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전화번호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061E9-55B7-4115-BC42-1FE8A5F775D2}"/>
              </a:ext>
            </a:extLst>
          </p:cNvPr>
          <p:cNvSpPr txBox="1"/>
          <p:nvPr/>
        </p:nvSpPr>
        <p:spPr>
          <a:xfrm>
            <a:off x="5056691" y="4031602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직무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695E8A-6895-4235-A922-B881D149D838}"/>
              </a:ext>
            </a:extLst>
          </p:cNvPr>
          <p:cNvSpPr txBox="1"/>
          <p:nvPr/>
        </p:nvSpPr>
        <p:spPr>
          <a:xfrm>
            <a:off x="6913309" y="4042609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급여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017442-5DEE-4289-A717-8A74C841C1D0}"/>
              </a:ext>
            </a:extLst>
          </p:cNvPr>
          <p:cNvSpPr txBox="1"/>
          <p:nvPr/>
        </p:nvSpPr>
        <p:spPr>
          <a:xfrm>
            <a:off x="5073469" y="4351521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커미션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DF89EF-4749-458F-B04C-679C295E23A6}"/>
              </a:ext>
            </a:extLst>
          </p:cNvPr>
          <p:cNvSpPr txBox="1"/>
          <p:nvPr/>
        </p:nvSpPr>
        <p:spPr>
          <a:xfrm>
            <a:off x="6913309" y="4362528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담당매니저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CC74E7-7342-4FFB-81B3-F01DAA68F898}"/>
              </a:ext>
            </a:extLst>
          </p:cNvPr>
          <p:cNvSpPr txBox="1"/>
          <p:nvPr/>
        </p:nvSpPr>
        <p:spPr>
          <a:xfrm>
            <a:off x="5085332" y="4687895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부서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(ID)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9A8900-E970-4902-A228-34CEE2EFFD89}"/>
              </a:ext>
            </a:extLst>
          </p:cNvPr>
          <p:cNvCxnSpPr/>
          <p:nvPr/>
        </p:nvCxnSpPr>
        <p:spPr>
          <a:xfrm>
            <a:off x="5978114" y="3598769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7576438-639C-45B7-922A-A6663991C76D}"/>
              </a:ext>
            </a:extLst>
          </p:cNvPr>
          <p:cNvCxnSpPr/>
          <p:nvPr/>
        </p:nvCxnSpPr>
        <p:spPr>
          <a:xfrm>
            <a:off x="5978114" y="3907096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3FED80-9856-4682-A96F-C9A922E59733}"/>
              </a:ext>
            </a:extLst>
          </p:cNvPr>
          <p:cNvCxnSpPr/>
          <p:nvPr/>
        </p:nvCxnSpPr>
        <p:spPr>
          <a:xfrm>
            <a:off x="5978114" y="4236540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3B4F7D9-651A-47DC-B9CB-F67B962EF6C3}"/>
              </a:ext>
            </a:extLst>
          </p:cNvPr>
          <p:cNvCxnSpPr/>
          <p:nvPr/>
        </p:nvCxnSpPr>
        <p:spPr>
          <a:xfrm>
            <a:off x="5945797" y="4556750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5D2A457-BA3A-4A0E-9126-E4D5CBC17282}"/>
              </a:ext>
            </a:extLst>
          </p:cNvPr>
          <p:cNvCxnSpPr/>
          <p:nvPr/>
        </p:nvCxnSpPr>
        <p:spPr>
          <a:xfrm>
            <a:off x="5978114" y="4860152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C2F0B3A-E39B-45B1-8487-109BF773F4BB}"/>
              </a:ext>
            </a:extLst>
          </p:cNvPr>
          <p:cNvCxnSpPr/>
          <p:nvPr/>
        </p:nvCxnSpPr>
        <p:spPr>
          <a:xfrm>
            <a:off x="7874205" y="3594111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2EE0AB-065F-4C7C-8C3E-4B8F61D20BE3}"/>
              </a:ext>
            </a:extLst>
          </p:cNvPr>
          <p:cNvCxnSpPr/>
          <p:nvPr/>
        </p:nvCxnSpPr>
        <p:spPr>
          <a:xfrm>
            <a:off x="7874205" y="3902438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043D6EA-C7A2-43FD-B8EB-78621FCC7ACD}"/>
              </a:ext>
            </a:extLst>
          </p:cNvPr>
          <p:cNvCxnSpPr/>
          <p:nvPr/>
        </p:nvCxnSpPr>
        <p:spPr>
          <a:xfrm>
            <a:off x="7874205" y="4231882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C64CE2B-74AD-4D0B-8E79-F22EF9130CC3}"/>
              </a:ext>
            </a:extLst>
          </p:cNvPr>
          <p:cNvCxnSpPr/>
          <p:nvPr/>
        </p:nvCxnSpPr>
        <p:spPr>
          <a:xfrm>
            <a:off x="7841888" y="4552092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D77212B-1A54-4C14-BC02-6B67B8F0EB2E}"/>
              </a:ext>
            </a:extLst>
          </p:cNvPr>
          <p:cNvSpPr txBox="1"/>
          <p:nvPr/>
        </p:nvSpPr>
        <p:spPr>
          <a:xfrm>
            <a:off x="1358624" y="4973798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3474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5972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3147" y="652896"/>
            <a:ext cx="4215741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3-3 </a:t>
            </a:r>
            <a:r>
              <a:rPr lang="ko-KR" altLang="en-US" sz="3000" dirty="0">
                <a:solidFill>
                  <a:srgbClr val="383859"/>
                </a:solidFill>
              </a:rPr>
              <a:t>사원 변경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53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389413" y="2030681"/>
            <a:ext cx="9144000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89412" y="2030680"/>
            <a:ext cx="9155876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89413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18368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변경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관리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변경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61485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9507" y="37308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69402" y="437013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7840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89414" y="2313708"/>
            <a:ext cx="1041552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363464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70077" y="2694708"/>
            <a:ext cx="8063345" cy="128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1757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사원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62710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001504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999524" y="2351314"/>
            <a:ext cx="643248" cy="27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88818" y="2861954"/>
            <a:ext cx="7671463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683827" y="2921330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886626" y="2884446"/>
            <a:ext cx="792281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Emplyee_ID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First_Name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Last_Name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Email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PhoneNumber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HireDate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  |  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JobId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  |   Salary   |   Commission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693723" y="3303608"/>
            <a:ext cx="178130" cy="178130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695234" y="35747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705134" y="38696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10131" y="4152683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720031" y="4423833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131136" y="3242255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29158" y="3560909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101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27180" y="3843938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102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37078" y="412696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103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35098" y="4386245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12945" y="3231887"/>
            <a:ext cx="74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Steven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99092" y="3514916"/>
            <a:ext cx="74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Neena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51492" y="3807839"/>
            <a:ext cx="461158" cy="27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Lex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57630" y="4078992"/>
            <a:ext cx="128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Alexander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91278" y="4350145"/>
            <a:ext cx="128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Bruce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13492" y="3253661"/>
            <a:ext cx="613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King         SKING    515.123.4567  2003-06-17   AD_PRES   24000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64014" y="3536690"/>
            <a:ext cx="600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Kochhar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da-DK" altLang="ko-KR" sz="1100" dirty="0">
                <a:solidFill>
                  <a:schemeClr val="bg2">
                    <a:lumMod val="50000"/>
                  </a:schemeClr>
                </a:solidFill>
              </a:rPr>
              <a:t>NKOCH     515.123.4568 2005-09-21      AD_VP     17000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90784" y="3805863"/>
            <a:ext cx="6388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De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Haan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da-DK" altLang="ko-KR" sz="1100" dirty="0">
                <a:solidFill>
                  <a:schemeClr val="bg2">
                    <a:lumMod val="50000"/>
                  </a:schemeClr>
                </a:solidFill>
              </a:rPr>
              <a:t>LDEHAAN  515.123.4569  2001-01-13      AD_VP    17000 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66305" y="4088891"/>
            <a:ext cx="654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Hunold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AHUNOLD  590.423.4567  2006-01-03  IT_PROG    9000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53064" y="4371921"/>
            <a:ext cx="691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Ernst         BERNST     590.423.4568   2007-05-21   IT_PROG   6000   0.000000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45186" y="4686797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solidFill>
            <a:srgbClr val="1B4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변경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2895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A7E1D11-F10B-4D87-BED3-6084C12B10A9}"/>
              </a:ext>
            </a:extLst>
          </p:cNvPr>
          <p:cNvSpPr/>
          <p:nvPr/>
        </p:nvSpPr>
        <p:spPr>
          <a:xfrm>
            <a:off x="4785779" y="2600696"/>
            <a:ext cx="4243435" cy="2623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4132A9-C5AB-4538-82B0-28C9C0F33137}"/>
              </a:ext>
            </a:extLst>
          </p:cNvPr>
          <p:cNvSpPr txBox="1"/>
          <p:nvPr/>
        </p:nvSpPr>
        <p:spPr>
          <a:xfrm>
            <a:off x="5646945" y="2853477"/>
            <a:ext cx="284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B42BD"/>
                </a:solidFill>
              </a:rPr>
              <a:t>변경하고자 하는 정보를 입력하세요</a:t>
            </a:r>
            <a:r>
              <a:rPr lang="en-US" altLang="ko-KR" sz="1200" dirty="0">
                <a:solidFill>
                  <a:srgbClr val="1B42BD"/>
                </a:solidFill>
              </a:rPr>
              <a:t>.</a:t>
            </a:r>
            <a:endParaRPr lang="ko-KR" altLang="en-US" sz="1200" dirty="0">
              <a:solidFill>
                <a:srgbClr val="1B42BD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DADA83-5FDF-4578-AFBA-3F7D64121CD4}"/>
              </a:ext>
            </a:extLst>
          </p:cNvPr>
          <p:cNvSpPr txBox="1"/>
          <p:nvPr/>
        </p:nvSpPr>
        <p:spPr>
          <a:xfrm>
            <a:off x="5032481" y="3290394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CAC23D-296E-4DB8-813A-6F1915510FAD}"/>
              </a:ext>
            </a:extLst>
          </p:cNvPr>
          <p:cNvSpPr txBox="1"/>
          <p:nvPr/>
        </p:nvSpPr>
        <p:spPr>
          <a:xfrm>
            <a:off x="6830376" y="3301401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31C749-0DE3-4107-8C14-793FEC92C0E6}"/>
              </a:ext>
            </a:extLst>
          </p:cNvPr>
          <p:cNvSpPr txBox="1"/>
          <p:nvPr/>
        </p:nvSpPr>
        <p:spPr>
          <a:xfrm>
            <a:off x="5026641" y="3634978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E-mail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E95CA-73C0-4D05-8F4E-8464981E1A2A}"/>
              </a:ext>
            </a:extLst>
          </p:cNvPr>
          <p:cNvSpPr txBox="1"/>
          <p:nvPr/>
        </p:nvSpPr>
        <p:spPr>
          <a:xfrm>
            <a:off x="6874870" y="3645985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전화번호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CF1E36-9886-46DA-A611-CA8403AC2649}"/>
              </a:ext>
            </a:extLst>
          </p:cNvPr>
          <p:cNvSpPr txBox="1"/>
          <p:nvPr/>
        </p:nvSpPr>
        <p:spPr>
          <a:xfrm>
            <a:off x="5018252" y="3953763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직무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345F98-09AE-42EF-9AB0-E7D5AA40C832}"/>
              </a:ext>
            </a:extLst>
          </p:cNvPr>
          <p:cNvSpPr txBox="1"/>
          <p:nvPr/>
        </p:nvSpPr>
        <p:spPr>
          <a:xfrm>
            <a:off x="6874870" y="3964770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급여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574C0D-CE43-4161-9AF6-800DDD8F6580}"/>
              </a:ext>
            </a:extLst>
          </p:cNvPr>
          <p:cNvSpPr txBox="1"/>
          <p:nvPr/>
        </p:nvSpPr>
        <p:spPr>
          <a:xfrm>
            <a:off x="5035030" y="4273682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커미션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2F217B-02F8-4921-A565-A52BCE8A581B}"/>
              </a:ext>
            </a:extLst>
          </p:cNvPr>
          <p:cNvSpPr txBox="1"/>
          <p:nvPr/>
        </p:nvSpPr>
        <p:spPr>
          <a:xfrm>
            <a:off x="6874870" y="4284689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담당매니저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5654D8-2073-4532-9694-EB5F80389967}"/>
              </a:ext>
            </a:extLst>
          </p:cNvPr>
          <p:cNvSpPr txBox="1"/>
          <p:nvPr/>
        </p:nvSpPr>
        <p:spPr>
          <a:xfrm>
            <a:off x="5046893" y="4610056"/>
            <a:ext cx="87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부서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(ID)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54C0EA8-411C-45E7-99E1-C7E0F6B19867}"/>
              </a:ext>
            </a:extLst>
          </p:cNvPr>
          <p:cNvCxnSpPr/>
          <p:nvPr/>
        </p:nvCxnSpPr>
        <p:spPr>
          <a:xfrm>
            <a:off x="5939675" y="3520930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41FFAAA-603B-4A32-80DB-694ED29B33BD}"/>
              </a:ext>
            </a:extLst>
          </p:cNvPr>
          <p:cNvCxnSpPr/>
          <p:nvPr/>
        </p:nvCxnSpPr>
        <p:spPr>
          <a:xfrm>
            <a:off x="5939675" y="3829257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6838268-1A18-4207-80DE-948FDB47250D}"/>
              </a:ext>
            </a:extLst>
          </p:cNvPr>
          <p:cNvCxnSpPr/>
          <p:nvPr/>
        </p:nvCxnSpPr>
        <p:spPr>
          <a:xfrm>
            <a:off x="5939675" y="4158701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6C344E9-80D2-4185-BB83-51EDAA64F6A8}"/>
              </a:ext>
            </a:extLst>
          </p:cNvPr>
          <p:cNvCxnSpPr/>
          <p:nvPr/>
        </p:nvCxnSpPr>
        <p:spPr>
          <a:xfrm>
            <a:off x="5907358" y="4478911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7FB7862-0FD9-4E5B-9AE5-69317D78658B}"/>
              </a:ext>
            </a:extLst>
          </p:cNvPr>
          <p:cNvCxnSpPr/>
          <p:nvPr/>
        </p:nvCxnSpPr>
        <p:spPr>
          <a:xfrm>
            <a:off x="5939675" y="4782313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ABA70D0-AF9A-48FB-AA6F-F5EFE9A584AE}"/>
              </a:ext>
            </a:extLst>
          </p:cNvPr>
          <p:cNvCxnSpPr/>
          <p:nvPr/>
        </p:nvCxnSpPr>
        <p:spPr>
          <a:xfrm>
            <a:off x="7835766" y="3516272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554AB31-6BA2-4EF6-AD8F-8E952C3719F2}"/>
              </a:ext>
            </a:extLst>
          </p:cNvPr>
          <p:cNvCxnSpPr/>
          <p:nvPr/>
        </p:nvCxnSpPr>
        <p:spPr>
          <a:xfrm>
            <a:off x="7835766" y="3824599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2D5F666-BB43-43D9-88F5-F7DB2C402ED9}"/>
              </a:ext>
            </a:extLst>
          </p:cNvPr>
          <p:cNvCxnSpPr/>
          <p:nvPr/>
        </p:nvCxnSpPr>
        <p:spPr>
          <a:xfrm>
            <a:off x="7835766" y="4154043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7B30978-CDC1-48B1-92E5-28CF86B98E97}"/>
              </a:ext>
            </a:extLst>
          </p:cNvPr>
          <p:cNvCxnSpPr/>
          <p:nvPr/>
        </p:nvCxnSpPr>
        <p:spPr>
          <a:xfrm>
            <a:off x="7803449" y="4474253"/>
            <a:ext cx="7837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3212282-A022-4E9B-9FB0-996247F3BF5E}"/>
              </a:ext>
            </a:extLst>
          </p:cNvPr>
          <p:cNvSpPr txBox="1"/>
          <p:nvPr/>
        </p:nvSpPr>
        <p:spPr>
          <a:xfrm>
            <a:off x="1358624" y="5009423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</a:p>
        </p:txBody>
      </p:sp>
    </p:spTree>
    <p:extLst>
      <p:ext uri="{BB962C8B-B14F-4D97-AF65-F5344CB8AC3E}">
        <p14:creationId xmlns:p14="http://schemas.microsoft.com/office/powerpoint/2010/main" val="2152367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35971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4 </a:t>
            </a:r>
            <a:r>
              <a:rPr lang="ko-KR" altLang="en-US" sz="3000" dirty="0">
                <a:solidFill>
                  <a:srgbClr val="383859"/>
                </a:solidFill>
              </a:rPr>
              <a:t>부서 관리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54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1" y="2030681"/>
            <a:ext cx="8562109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562110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99615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부서관리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조회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페이지로 부서의 조회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삭제가 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37308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437013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2943100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36322"/>
            <a:ext cx="7505204" cy="583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540831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179625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201398" y="2349334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11334" y="2861954"/>
            <a:ext cx="6840187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182587" y="2921330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4991" y="2883725"/>
            <a:ext cx="642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Department_ID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Department_Name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anagerId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|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LocationId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2483" y="327005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193994" y="354120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03894" y="383610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208891" y="4119127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210402" y="4390277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909995" y="322547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08017" y="3544131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06039" y="3827160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30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15937" y="4110189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13957" y="436946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3986" y="3235374"/>
            <a:ext cx="423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Administration      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200                 1700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24200" y="3506527"/>
            <a:ext cx="395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Marketing                 201                 1800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96491" y="3799450"/>
            <a:ext cx="45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Purchasing                114                  1700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30239" y="4070603"/>
            <a:ext cx="4750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Human Resources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203                  2400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63888" y="4341756"/>
            <a:ext cx="487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Shipping          </a:t>
            </a:r>
            <a:r>
              <a:rPr lang="ko-KR" altLang="en-US" sz="1200" dirty="0"/>
              <a:t>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121                  1500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09559" y="4710546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52895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9B86D-22CE-434F-84B2-43FA95E305DC}"/>
              </a:ext>
            </a:extLst>
          </p:cNvPr>
          <p:cNvSpPr txBox="1"/>
          <p:nvPr/>
        </p:nvSpPr>
        <p:spPr>
          <a:xfrm>
            <a:off x="1701911" y="4899572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35971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4-1 </a:t>
            </a:r>
            <a:r>
              <a:rPr lang="ko-KR" altLang="en-US" sz="3000" dirty="0">
                <a:solidFill>
                  <a:srgbClr val="383859"/>
                </a:solidFill>
              </a:rPr>
              <a:t>부서 등록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55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1" y="2030681"/>
            <a:ext cx="8562109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562110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99615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부서등록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부서등록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관리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등록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92016" y="37308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437013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2943100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36322"/>
            <a:ext cx="7505204" cy="583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540831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179625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201398" y="2349334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11334" y="2861954"/>
            <a:ext cx="6840187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182587" y="2921330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4991" y="2883725"/>
            <a:ext cx="642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Department_ID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Department_Name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anagerId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|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LocationId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2483" y="327005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193994" y="354120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03894" y="383610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208891" y="4119127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210402" y="4390277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909995" y="322547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08017" y="3544131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06039" y="3827160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30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15937" y="4110189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13957" y="436946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3986" y="3235374"/>
            <a:ext cx="423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Administration      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200                 1700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24200" y="3506527"/>
            <a:ext cx="395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Marketing         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201                 1800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96491" y="3799450"/>
            <a:ext cx="45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Purchasing                114                  1700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30239" y="4070603"/>
            <a:ext cx="4750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Human Resources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203                  2400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63888" y="4341756"/>
            <a:ext cx="487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Shipping          </a:t>
            </a:r>
            <a:r>
              <a:rPr lang="ko-KR" altLang="en-US" sz="1200" dirty="0"/>
              <a:t>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121                  1500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09559" y="4710546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52895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995B203-05A1-41FC-8DA5-8274B237B93C}"/>
              </a:ext>
            </a:extLst>
          </p:cNvPr>
          <p:cNvSpPr/>
          <p:nvPr/>
        </p:nvSpPr>
        <p:spPr>
          <a:xfrm>
            <a:off x="4785779" y="3058550"/>
            <a:ext cx="4243435" cy="2165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9B3AA6-39E4-41F2-BEB8-FB04116087D2}"/>
              </a:ext>
            </a:extLst>
          </p:cNvPr>
          <p:cNvSpPr txBox="1"/>
          <p:nvPr/>
        </p:nvSpPr>
        <p:spPr>
          <a:xfrm>
            <a:off x="5810385" y="3343801"/>
            <a:ext cx="284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B42BD"/>
                </a:solidFill>
              </a:rPr>
              <a:t>등록하고자 하는 정보를 입력하세요</a:t>
            </a:r>
            <a:r>
              <a:rPr lang="en-US" altLang="ko-KR" sz="1200" dirty="0">
                <a:solidFill>
                  <a:srgbClr val="1B42BD"/>
                </a:solidFill>
              </a:rPr>
              <a:t>.</a:t>
            </a:r>
            <a:endParaRPr lang="ko-KR" altLang="en-US" sz="1200" dirty="0">
              <a:solidFill>
                <a:srgbClr val="1B42BD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E9CEF-606A-455C-9D70-979739617906}"/>
              </a:ext>
            </a:extLst>
          </p:cNvPr>
          <p:cNvSpPr txBox="1"/>
          <p:nvPr/>
        </p:nvSpPr>
        <p:spPr>
          <a:xfrm>
            <a:off x="5404351" y="3789053"/>
            <a:ext cx="128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DepartmentID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B4995B-176F-405D-AD29-4FAB80B74946}"/>
              </a:ext>
            </a:extLst>
          </p:cNvPr>
          <p:cNvSpPr txBox="1"/>
          <p:nvPr/>
        </p:nvSpPr>
        <p:spPr>
          <a:xfrm>
            <a:off x="5149246" y="4067795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DepartmentName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21E01AC-5BB4-47F4-A9FF-3CA67AD74E05}"/>
              </a:ext>
            </a:extLst>
          </p:cNvPr>
          <p:cNvCxnSpPr>
            <a:cxnSpLocks/>
          </p:cNvCxnSpPr>
          <p:nvPr/>
        </p:nvCxnSpPr>
        <p:spPr>
          <a:xfrm>
            <a:off x="6818327" y="4011254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DE8DE69-8C02-4127-BEB6-ABE07779BFA0}"/>
              </a:ext>
            </a:extLst>
          </p:cNvPr>
          <p:cNvCxnSpPr>
            <a:cxnSpLocks/>
          </p:cNvCxnSpPr>
          <p:nvPr/>
        </p:nvCxnSpPr>
        <p:spPr>
          <a:xfrm>
            <a:off x="6835708" y="4268589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3EFF4C2-7272-4342-A26B-FBB28B5989A1}"/>
              </a:ext>
            </a:extLst>
          </p:cNvPr>
          <p:cNvSpPr txBox="1"/>
          <p:nvPr/>
        </p:nvSpPr>
        <p:spPr>
          <a:xfrm>
            <a:off x="5149246" y="4330721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managerID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3AB6563-1073-4798-BFD9-90F65600BA64}"/>
              </a:ext>
            </a:extLst>
          </p:cNvPr>
          <p:cNvCxnSpPr>
            <a:cxnSpLocks/>
          </p:cNvCxnSpPr>
          <p:nvPr/>
        </p:nvCxnSpPr>
        <p:spPr>
          <a:xfrm>
            <a:off x="6835708" y="4531515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D8AFC9-E30C-42DB-AF32-1CE03629743D}"/>
              </a:ext>
            </a:extLst>
          </p:cNvPr>
          <p:cNvSpPr txBox="1"/>
          <p:nvPr/>
        </p:nvSpPr>
        <p:spPr>
          <a:xfrm>
            <a:off x="5149246" y="4583829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LocationID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5AA34C0-2756-4C79-8472-42CFF3871B48}"/>
              </a:ext>
            </a:extLst>
          </p:cNvPr>
          <p:cNvCxnSpPr>
            <a:cxnSpLocks/>
          </p:cNvCxnSpPr>
          <p:nvPr/>
        </p:nvCxnSpPr>
        <p:spPr>
          <a:xfrm>
            <a:off x="6835708" y="4784623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B409CE-6A84-447D-AE64-8BC1F8C54BB4}"/>
              </a:ext>
            </a:extLst>
          </p:cNvPr>
          <p:cNvSpPr txBox="1"/>
          <p:nvPr/>
        </p:nvSpPr>
        <p:spPr>
          <a:xfrm>
            <a:off x="1685197" y="4995062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5428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35971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4-2 </a:t>
            </a:r>
            <a:r>
              <a:rPr lang="ko-KR" altLang="en-US" sz="3000" dirty="0">
                <a:solidFill>
                  <a:srgbClr val="383859"/>
                </a:solidFill>
              </a:rPr>
              <a:t>부서 변경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56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1" y="2030681"/>
            <a:ext cx="8562109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562110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99615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부서변경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관리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변경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92016" y="37308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437013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2943100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36322"/>
            <a:ext cx="7505204" cy="583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부서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540831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179625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201398" y="2349334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11335" y="2861954"/>
            <a:ext cx="5519710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182587" y="2921330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24991" y="2883725"/>
            <a:ext cx="642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Department_ID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Department_Name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anagerId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|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LocationId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2483" y="3270052"/>
            <a:ext cx="178130" cy="178130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193994" y="354120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03894" y="383610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208891" y="4119127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210402" y="4390277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909995" y="322547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08017" y="3544131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06039" y="3827160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30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15937" y="4110189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13957" y="4369467"/>
            <a:ext cx="52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3986" y="3235374"/>
            <a:ext cx="423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Administration      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200                 1700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24200" y="3506527"/>
            <a:ext cx="395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Marketing         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201                 1800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96491" y="3799450"/>
            <a:ext cx="4548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Purchasing                114                  1700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30239" y="4070603"/>
            <a:ext cx="4750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Human Resources      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203                  2400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63888" y="4341756"/>
            <a:ext cx="487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Shipping          </a:t>
            </a:r>
            <a:r>
              <a:rPr lang="ko-KR" altLang="en-US" sz="1200" dirty="0"/>
              <a:t>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121                  1500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09559" y="4710546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52895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551152-F1DC-456D-876A-8C64F971BC5F}"/>
              </a:ext>
            </a:extLst>
          </p:cNvPr>
          <p:cNvSpPr/>
          <p:nvPr/>
        </p:nvSpPr>
        <p:spPr>
          <a:xfrm>
            <a:off x="4785779" y="3077737"/>
            <a:ext cx="4243435" cy="2146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25D9DC-A027-49FB-9E4D-5DCE1A46AB16}"/>
              </a:ext>
            </a:extLst>
          </p:cNvPr>
          <p:cNvSpPr txBox="1"/>
          <p:nvPr/>
        </p:nvSpPr>
        <p:spPr>
          <a:xfrm>
            <a:off x="5732953" y="3328823"/>
            <a:ext cx="284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B42BD"/>
                </a:solidFill>
              </a:rPr>
              <a:t>변경하고자 하는 정보를 입력하세요</a:t>
            </a:r>
            <a:r>
              <a:rPr lang="en-US" altLang="ko-KR" sz="1200" dirty="0">
                <a:solidFill>
                  <a:srgbClr val="1B42BD"/>
                </a:solidFill>
              </a:rPr>
              <a:t>.</a:t>
            </a:r>
            <a:endParaRPr lang="ko-KR" altLang="en-US" sz="1200" dirty="0">
              <a:solidFill>
                <a:srgbClr val="1B42BD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15E7B0-A861-4237-AD35-7CF74753F556}"/>
              </a:ext>
            </a:extLst>
          </p:cNvPr>
          <p:cNvSpPr txBox="1"/>
          <p:nvPr/>
        </p:nvSpPr>
        <p:spPr>
          <a:xfrm>
            <a:off x="1685197" y="5014233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BE9CEF-606A-455C-9D70-979739617906}"/>
              </a:ext>
            </a:extLst>
          </p:cNvPr>
          <p:cNvSpPr txBox="1"/>
          <p:nvPr/>
        </p:nvSpPr>
        <p:spPr>
          <a:xfrm>
            <a:off x="5404351" y="3789053"/>
            <a:ext cx="128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DepartmentID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B4995B-176F-405D-AD29-4FAB80B74946}"/>
              </a:ext>
            </a:extLst>
          </p:cNvPr>
          <p:cNvSpPr txBox="1"/>
          <p:nvPr/>
        </p:nvSpPr>
        <p:spPr>
          <a:xfrm>
            <a:off x="5149246" y="4067795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DepartmentName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21E01AC-5BB4-47F4-A9FF-3CA67AD74E05}"/>
              </a:ext>
            </a:extLst>
          </p:cNvPr>
          <p:cNvCxnSpPr>
            <a:cxnSpLocks/>
          </p:cNvCxnSpPr>
          <p:nvPr/>
        </p:nvCxnSpPr>
        <p:spPr>
          <a:xfrm>
            <a:off x="6818327" y="4011254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DE8DE69-8C02-4127-BEB6-ABE07779BFA0}"/>
              </a:ext>
            </a:extLst>
          </p:cNvPr>
          <p:cNvCxnSpPr>
            <a:cxnSpLocks/>
          </p:cNvCxnSpPr>
          <p:nvPr/>
        </p:nvCxnSpPr>
        <p:spPr>
          <a:xfrm>
            <a:off x="6835708" y="4268589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3EFF4C2-7272-4342-A26B-FBB28B5989A1}"/>
              </a:ext>
            </a:extLst>
          </p:cNvPr>
          <p:cNvSpPr txBox="1"/>
          <p:nvPr/>
        </p:nvSpPr>
        <p:spPr>
          <a:xfrm>
            <a:off x="5149246" y="4330721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managerID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3AB6563-1073-4798-BFD9-90F65600BA64}"/>
              </a:ext>
            </a:extLst>
          </p:cNvPr>
          <p:cNvCxnSpPr>
            <a:cxnSpLocks/>
          </p:cNvCxnSpPr>
          <p:nvPr/>
        </p:nvCxnSpPr>
        <p:spPr>
          <a:xfrm>
            <a:off x="6835708" y="4531515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9D8AFC9-E30C-42DB-AF32-1CE03629743D}"/>
              </a:ext>
            </a:extLst>
          </p:cNvPr>
          <p:cNvSpPr txBox="1"/>
          <p:nvPr/>
        </p:nvSpPr>
        <p:spPr>
          <a:xfrm>
            <a:off x="5149246" y="4583829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LocationID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5AA34C0-2756-4C79-8472-42CFF3871B48}"/>
              </a:ext>
            </a:extLst>
          </p:cNvPr>
          <p:cNvCxnSpPr>
            <a:cxnSpLocks/>
          </p:cNvCxnSpPr>
          <p:nvPr/>
        </p:nvCxnSpPr>
        <p:spPr>
          <a:xfrm>
            <a:off x="6835708" y="4784623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6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8347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5 </a:t>
            </a:r>
            <a:r>
              <a:rPr lang="ko-KR" altLang="en-US" sz="3000" dirty="0">
                <a:solidFill>
                  <a:srgbClr val="383859"/>
                </a:solidFill>
              </a:rPr>
              <a:t>직무 관리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57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72836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728365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42120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직무관리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조회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페이지로 지점의 조회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삭제가 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3633558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60073"/>
            <a:ext cx="7623958" cy="34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3335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22129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43897" y="2349332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56957" y="2861954"/>
            <a:ext cx="7065818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24726" y="293810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97664" y="2876038"/>
            <a:ext cx="723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JobId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|   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JobTitle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|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MinSalary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|  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MaxSalary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26233" y="329521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36133" y="35663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46033" y="38612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42641" y="41561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057444" y="44119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503224" y="3249650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AD_PRES              President                  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20080                        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40000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4470536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45770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768937" y="4698670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3817213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C1205-373C-4FD1-B60E-63CCBDD122EC}"/>
              </a:ext>
            </a:extLst>
          </p:cNvPr>
          <p:cNvSpPr txBox="1"/>
          <p:nvPr/>
        </p:nvSpPr>
        <p:spPr>
          <a:xfrm>
            <a:off x="3481455" y="3525039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AD_VIP              Administration               15000                         30000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AA5D-C65C-4F78-9A20-7114D2E593F1}"/>
              </a:ext>
            </a:extLst>
          </p:cNvPr>
          <p:cNvSpPr txBox="1"/>
          <p:nvPr/>
        </p:nvSpPr>
        <p:spPr>
          <a:xfrm>
            <a:off x="3479495" y="3819523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AD_ASST            Administration                3000                           6000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15B08D-1839-412A-A512-16B82E6E6884}"/>
              </a:ext>
            </a:extLst>
          </p:cNvPr>
          <p:cNvSpPr txBox="1"/>
          <p:nvPr/>
        </p:nvSpPr>
        <p:spPr>
          <a:xfrm>
            <a:off x="3479495" y="4102808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AD_MGR                 Finance                    8200                          16000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40B43-3976-4B55-8B6A-BADEE6350B2B}"/>
              </a:ext>
            </a:extLst>
          </p:cNvPr>
          <p:cNvSpPr txBox="1"/>
          <p:nvPr/>
        </p:nvSpPr>
        <p:spPr>
          <a:xfrm>
            <a:off x="3477720" y="4379567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AD_ACCOUNT       Accountant                   4200                           9000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48AE96-E2FC-4C36-AE75-42381A0192BD}"/>
              </a:ext>
            </a:extLst>
          </p:cNvPr>
          <p:cNvSpPr txBox="1"/>
          <p:nvPr/>
        </p:nvSpPr>
        <p:spPr>
          <a:xfrm>
            <a:off x="1680276" y="4990839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23192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8347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5-1 </a:t>
            </a:r>
            <a:r>
              <a:rPr lang="ko-KR" altLang="en-US" sz="3000" dirty="0">
                <a:solidFill>
                  <a:srgbClr val="383859"/>
                </a:solidFill>
              </a:rPr>
              <a:t>직무 등록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58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72836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728365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42120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직무등록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등록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페이지로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직무관리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등록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3624394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60073"/>
            <a:ext cx="7623958" cy="34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3335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22129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43897" y="2349332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56957" y="2861954"/>
            <a:ext cx="7065818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24726" y="293810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97664" y="2876038"/>
            <a:ext cx="723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JobId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|   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JobTitle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|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MinSalary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|  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MaxSalary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26233" y="329521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36133" y="35663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46033" y="38612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42641" y="41561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057444" y="44119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503224" y="3249650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AD_PRES              President                 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20080                        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40000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4485283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 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45770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768937" y="4698670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3808049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C1205-373C-4FD1-B60E-63CCBDD122EC}"/>
              </a:ext>
            </a:extLst>
          </p:cNvPr>
          <p:cNvSpPr txBox="1"/>
          <p:nvPr/>
        </p:nvSpPr>
        <p:spPr>
          <a:xfrm>
            <a:off x="3481455" y="3525039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AD_VIP              Administration             15000                         30000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AA5D-C65C-4F78-9A20-7114D2E593F1}"/>
              </a:ext>
            </a:extLst>
          </p:cNvPr>
          <p:cNvSpPr txBox="1"/>
          <p:nvPr/>
        </p:nvSpPr>
        <p:spPr>
          <a:xfrm>
            <a:off x="3479495" y="3819523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AD_ASST          Administration              3000                            6000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15B08D-1839-412A-A512-16B82E6E6884}"/>
              </a:ext>
            </a:extLst>
          </p:cNvPr>
          <p:cNvSpPr txBox="1"/>
          <p:nvPr/>
        </p:nvSpPr>
        <p:spPr>
          <a:xfrm>
            <a:off x="3479495" y="4102808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AD_MGR                 Finance                     8200                           16000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40B43-3976-4B55-8B6A-BADEE6350B2B}"/>
              </a:ext>
            </a:extLst>
          </p:cNvPr>
          <p:cNvSpPr txBox="1"/>
          <p:nvPr/>
        </p:nvSpPr>
        <p:spPr>
          <a:xfrm>
            <a:off x="3477720" y="4379567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AD_ACCOUNT     Accountant                 4200                            9000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A0BC43-263E-4323-99A2-7DA4796F31F8}"/>
              </a:ext>
            </a:extLst>
          </p:cNvPr>
          <p:cNvSpPr/>
          <p:nvPr/>
        </p:nvSpPr>
        <p:spPr>
          <a:xfrm>
            <a:off x="4785779" y="3027217"/>
            <a:ext cx="4243435" cy="2197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1FAFFF-10F0-424D-AED8-C257D6634447}"/>
              </a:ext>
            </a:extLst>
          </p:cNvPr>
          <p:cNvSpPr txBox="1"/>
          <p:nvPr/>
        </p:nvSpPr>
        <p:spPr>
          <a:xfrm>
            <a:off x="1685197" y="4995426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4FD5FD-6B1A-46B6-9227-57E897E68DB7}"/>
              </a:ext>
            </a:extLst>
          </p:cNvPr>
          <p:cNvSpPr txBox="1"/>
          <p:nvPr/>
        </p:nvSpPr>
        <p:spPr>
          <a:xfrm>
            <a:off x="5761424" y="3400879"/>
            <a:ext cx="284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B42BD"/>
                </a:solidFill>
              </a:rPr>
              <a:t>등록하고자 하는 정보를 입력하세요</a:t>
            </a:r>
            <a:r>
              <a:rPr lang="en-US" altLang="ko-KR" sz="1200" dirty="0">
                <a:solidFill>
                  <a:srgbClr val="1B42BD"/>
                </a:solidFill>
              </a:rPr>
              <a:t>.</a:t>
            </a:r>
            <a:endParaRPr lang="ko-KR" altLang="en-US" sz="1200" dirty="0">
              <a:solidFill>
                <a:srgbClr val="1B42BD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72F19-18F5-4CB9-9475-8F70B3E4CA9F}"/>
              </a:ext>
            </a:extLst>
          </p:cNvPr>
          <p:cNvSpPr txBox="1"/>
          <p:nvPr/>
        </p:nvSpPr>
        <p:spPr>
          <a:xfrm>
            <a:off x="5355390" y="3846131"/>
            <a:ext cx="128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JobId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8CBCB9-242E-4FF2-A777-CBC5CD2F202F}"/>
              </a:ext>
            </a:extLst>
          </p:cNvPr>
          <p:cNvSpPr txBox="1"/>
          <p:nvPr/>
        </p:nvSpPr>
        <p:spPr>
          <a:xfrm>
            <a:off x="5100285" y="4124873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JobTitle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4E51CAF-E465-4223-A802-6AEA6FE1BCDB}"/>
              </a:ext>
            </a:extLst>
          </p:cNvPr>
          <p:cNvCxnSpPr>
            <a:cxnSpLocks/>
          </p:cNvCxnSpPr>
          <p:nvPr/>
        </p:nvCxnSpPr>
        <p:spPr>
          <a:xfrm>
            <a:off x="6769366" y="4068332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A76485C-38A6-4754-BCCB-240BD471B297}"/>
              </a:ext>
            </a:extLst>
          </p:cNvPr>
          <p:cNvCxnSpPr>
            <a:cxnSpLocks/>
          </p:cNvCxnSpPr>
          <p:nvPr/>
        </p:nvCxnSpPr>
        <p:spPr>
          <a:xfrm>
            <a:off x="6786747" y="4325667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74CD225-2E58-430E-A66A-131652EA793E}"/>
              </a:ext>
            </a:extLst>
          </p:cNvPr>
          <p:cNvSpPr txBox="1"/>
          <p:nvPr/>
        </p:nvSpPr>
        <p:spPr>
          <a:xfrm>
            <a:off x="5100285" y="4387799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MinSalary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8EB5AE8-1E44-45C5-83C9-B70B3E4106FE}"/>
              </a:ext>
            </a:extLst>
          </p:cNvPr>
          <p:cNvCxnSpPr>
            <a:cxnSpLocks/>
          </p:cNvCxnSpPr>
          <p:nvPr/>
        </p:nvCxnSpPr>
        <p:spPr>
          <a:xfrm>
            <a:off x="6786747" y="4588593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B6008EC-DC56-46DD-B7DF-9ACFDBC1D5EA}"/>
              </a:ext>
            </a:extLst>
          </p:cNvPr>
          <p:cNvSpPr txBox="1"/>
          <p:nvPr/>
        </p:nvSpPr>
        <p:spPr>
          <a:xfrm>
            <a:off x="5100285" y="4640907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MaxSalary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3AA6557-8DA1-4D64-AFFE-3F8D04BCCBE3}"/>
              </a:ext>
            </a:extLst>
          </p:cNvPr>
          <p:cNvCxnSpPr>
            <a:cxnSpLocks/>
          </p:cNvCxnSpPr>
          <p:nvPr/>
        </p:nvCxnSpPr>
        <p:spPr>
          <a:xfrm>
            <a:off x="6786747" y="4841701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93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8347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5-2 </a:t>
            </a:r>
            <a:r>
              <a:rPr lang="ko-KR" altLang="en-US" sz="3000" dirty="0">
                <a:solidFill>
                  <a:srgbClr val="383859"/>
                </a:solidFill>
              </a:rPr>
              <a:t>직무 변경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59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72836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728365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42120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변경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관리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변경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3630202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60073"/>
            <a:ext cx="7623958" cy="34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직무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3335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22129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43897" y="2349332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56957" y="2861954"/>
            <a:ext cx="7065818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24726" y="293810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97664" y="2876038"/>
            <a:ext cx="723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JobId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|   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JobTitle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|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MinSalary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|      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MaxSalary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26233" y="3295219"/>
            <a:ext cx="178130" cy="178130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36133" y="35663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46033" y="38612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42641" y="4156169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057444" y="4411958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503224" y="3249650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AD_PRES              President                 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20080                        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40000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443620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45770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768937" y="4698670"/>
            <a:ext cx="296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·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381385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C1205-373C-4FD1-B60E-63CCBDD122EC}"/>
              </a:ext>
            </a:extLst>
          </p:cNvPr>
          <p:cNvSpPr txBox="1"/>
          <p:nvPr/>
        </p:nvSpPr>
        <p:spPr>
          <a:xfrm>
            <a:off x="3481455" y="3525039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AD_VIP              Administration             15000                         30000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AA5D-C65C-4F78-9A20-7114D2E593F1}"/>
              </a:ext>
            </a:extLst>
          </p:cNvPr>
          <p:cNvSpPr txBox="1"/>
          <p:nvPr/>
        </p:nvSpPr>
        <p:spPr>
          <a:xfrm>
            <a:off x="3479495" y="3819523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AD_ASST          Administration              3000                            6000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15B08D-1839-412A-A512-16B82E6E6884}"/>
              </a:ext>
            </a:extLst>
          </p:cNvPr>
          <p:cNvSpPr txBox="1"/>
          <p:nvPr/>
        </p:nvSpPr>
        <p:spPr>
          <a:xfrm>
            <a:off x="3479495" y="4102808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AD_MGR                 Finance                     8200                           16000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40B43-3976-4B55-8B6A-BADEE6350B2B}"/>
              </a:ext>
            </a:extLst>
          </p:cNvPr>
          <p:cNvSpPr txBox="1"/>
          <p:nvPr/>
        </p:nvSpPr>
        <p:spPr>
          <a:xfrm>
            <a:off x="3477720" y="4379567"/>
            <a:ext cx="5840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AD_ACCOUNT     Accountant                 4200                            9000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2ABEBA-410B-4EDF-A644-3154D6C6962E}"/>
              </a:ext>
            </a:extLst>
          </p:cNvPr>
          <p:cNvSpPr/>
          <p:nvPr/>
        </p:nvSpPr>
        <p:spPr>
          <a:xfrm>
            <a:off x="4785779" y="2955073"/>
            <a:ext cx="4243435" cy="226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7C8785-3AE3-4228-9583-DAB7A8952896}"/>
              </a:ext>
            </a:extLst>
          </p:cNvPr>
          <p:cNvSpPr txBox="1"/>
          <p:nvPr/>
        </p:nvSpPr>
        <p:spPr>
          <a:xfrm>
            <a:off x="1692016" y="4936319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455D79-D7B3-47C1-B709-BC1E3707F852}"/>
              </a:ext>
            </a:extLst>
          </p:cNvPr>
          <p:cNvSpPr txBox="1"/>
          <p:nvPr/>
        </p:nvSpPr>
        <p:spPr>
          <a:xfrm>
            <a:off x="5608065" y="3283098"/>
            <a:ext cx="284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B42BD"/>
                </a:solidFill>
              </a:rPr>
              <a:t>변경하고자 하는 정보를 입력하세요</a:t>
            </a:r>
            <a:r>
              <a:rPr lang="en-US" altLang="ko-KR" sz="1200" dirty="0">
                <a:solidFill>
                  <a:srgbClr val="1B42BD"/>
                </a:solidFill>
              </a:rPr>
              <a:t>.</a:t>
            </a:r>
            <a:endParaRPr lang="ko-KR" altLang="en-US" sz="1200" dirty="0">
              <a:solidFill>
                <a:srgbClr val="1B42BD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772F19-18F5-4CB9-9475-8F70B3E4CA9F}"/>
              </a:ext>
            </a:extLst>
          </p:cNvPr>
          <p:cNvSpPr txBox="1"/>
          <p:nvPr/>
        </p:nvSpPr>
        <p:spPr>
          <a:xfrm>
            <a:off x="5355390" y="3846131"/>
            <a:ext cx="128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JobId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CBCB9-242E-4FF2-A777-CBC5CD2F202F}"/>
              </a:ext>
            </a:extLst>
          </p:cNvPr>
          <p:cNvSpPr txBox="1"/>
          <p:nvPr/>
        </p:nvSpPr>
        <p:spPr>
          <a:xfrm>
            <a:off x="5100285" y="4124873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JobTitle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4E51CAF-E465-4223-A802-6AEA6FE1BCDB}"/>
              </a:ext>
            </a:extLst>
          </p:cNvPr>
          <p:cNvCxnSpPr>
            <a:cxnSpLocks/>
          </p:cNvCxnSpPr>
          <p:nvPr/>
        </p:nvCxnSpPr>
        <p:spPr>
          <a:xfrm>
            <a:off x="6769366" y="4068332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A76485C-38A6-4754-BCCB-240BD471B297}"/>
              </a:ext>
            </a:extLst>
          </p:cNvPr>
          <p:cNvCxnSpPr>
            <a:cxnSpLocks/>
          </p:cNvCxnSpPr>
          <p:nvPr/>
        </p:nvCxnSpPr>
        <p:spPr>
          <a:xfrm>
            <a:off x="6786747" y="4325667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4CD225-2E58-430E-A66A-131652EA793E}"/>
              </a:ext>
            </a:extLst>
          </p:cNvPr>
          <p:cNvSpPr txBox="1"/>
          <p:nvPr/>
        </p:nvSpPr>
        <p:spPr>
          <a:xfrm>
            <a:off x="5100285" y="4387799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MinSalary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8EB5AE8-1E44-45C5-83C9-B70B3E4106FE}"/>
              </a:ext>
            </a:extLst>
          </p:cNvPr>
          <p:cNvCxnSpPr>
            <a:cxnSpLocks/>
          </p:cNvCxnSpPr>
          <p:nvPr/>
        </p:nvCxnSpPr>
        <p:spPr>
          <a:xfrm>
            <a:off x="6786747" y="4588593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B6008EC-DC56-46DD-B7DF-9ACFDBC1D5EA}"/>
              </a:ext>
            </a:extLst>
          </p:cNvPr>
          <p:cNvSpPr txBox="1"/>
          <p:nvPr/>
        </p:nvSpPr>
        <p:spPr>
          <a:xfrm>
            <a:off x="5100285" y="4640907"/>
            <a:ext cx="185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MaxSalary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3AA6557-8DA1-4D64-AFFE-3F8D04BCCBE3}"/>
              </a:ext>
            </a:extLst>
          </p:cNvPr>
          <p:cNvCxnSpPr>
            <a:cxnSpLocks/>
          </p:cNvCxnSpPr>
          <p:nvPr/>
        </p:nvCxnSpPr>
        <p:spPr>
          <a:xfrm>
            <a:off x="6786747" y="4841701"/>
            <a:ext cx="12587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6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00052" y="556904"/>
            <a:ext cx="8579923" cy="912813"/>
          </a:xfrm>
        </p:spPr>
        <p:txBody>
          <a:bodyPr/>
          <a:lstStyle/>
          <a:p>
            <a:r>
              <a:rPr lang="ko-KR" altLang="en-US" sz="3600" dirty="0">
                <a:solidFill>
                  <a:srgbClr val="383859"/>
                </a:solidFill>
              </a:rPr>
              <a:t>인사관리 </a:t>
            </a:r>
            <a:r>
              <a:rPr lang="en-US" altLang="ko-KR" sz="3600" dirty="0">
                <a:solidFill>
                  <a:srgbClr val="383859"/>
                </a:solidFill>
              </a:rPr>
              <a:t>ERD</a:t>
            </a:r>
            <a:endParaRPr lang="ko-KR" altLang="en-US" b="1" dirty="0">
              <a:solidFill>
                <a:srgbClr val="38385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648" t="17578" r="13867" b="36279"/>
          <a:stretch>
            <a:fillRect/>
          </a:stretch>
        </p:blipFill>
        <p:spPr bwMode="auto">
          <a:xfrm>
            <a:off x="950029" y="1560352"/>
            <a:ext cx="10382524" cy="467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8347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6 </a:t>
            </a:r>
            <a:r>
              <a:rPr lang="ko-KR" altLang="en-US" sz="3000" dirty="0">
                <a:solidFill>
                  <a:srgbClr val="383859"/>
                </a:solidFill>
              </a:rPr>
              <a:t>지점 관리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60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72836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728365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42120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지점관리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조회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페이지로 지점의 조회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삭제가 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3672166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4195408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60073"/>
            <a:ext cx="7623958" cy="34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3335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22129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43897" y="2349332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56956" y="3306830"/>
            <a:ext cx="7398327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16337" y="3366206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311235" y="3360606"/>
            <a:ext cx="749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RegionName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StreetAddress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PostalCode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|  City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StateProvince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CountryId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</a:rPr>
              <a:t>CountryName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26233" y="3672983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27744" y="3935744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29398" y="4234995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226138" y="3611630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14788" y="3651214"/>
            <a:ext cx="67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bg2">
                    <a:lumMod val="50000"/>
                  </a:schemeClr>
                </a:solidFill>
              </a:rPr>
              <a:t>1297 Via Cola 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00989       Roma             null               IT         Italy</a:t>
            </a:r>
            <a:r>
              <a:rPr lang="it-IT" altLang="ko-KR" sz="1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51379" y="3948097"/>
            <a:ext cx="696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93091 Calle            10934       Venice            null              IT         Italy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15752" y="4233106"/>
            <a:ext cx="7180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8204 Arthur             null         London          null             UK   United Kingdom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380" y="4503176"/>
            <a:ext cx="714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Magdalen Centre         OX9 9ZB</a:t>
            </a:r>
            <a:r>
              <a:rPr lang="en-US" altLang="ko-KR" sz="1100" dirty="0"/>
              <a:t>    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Oxford           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Oxford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UK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United Kingdom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13782" y="4767495"/>
            <a:ext cx="736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9702 Chester Road       09629     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Stretford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Manchester  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UK   United  Kingdom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4377512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4159" y="3918409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10305" y="4201439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96449" y="4484468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94470" y="4743746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45770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C58AD4-43DA-4CA1-85C3-AE1B0F96A9A6}"/>
              </a:ext>
            </a:extLst>
          </p:cNvPr>
          <p:cNvSpPr/>
          <p:nvPr/>
        </p:nvSpPr>
        <p:spPr>
          <a:xfrm>
            <a:off x="3043066" y="4522475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C8535E-D5C7-475D-BD12-CF0494C4F65A}"/>
              </a:ext>
            </a:extLst>
          </p:cNvPr>
          <p:cNvSpPr/>
          <p:nvPr/>
        </p:nvSpPr>
        <p:spPr>
          <a:xfrm>
            <a:off x="3035269" y="481011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8234F6-50D2-47A6-8D26-0834F41A9C7F}"/>
              </a:ext>
            </a:extLst>
          </p:cNvPr>
          <p:cNvSpPr txBox="1"/>
          <p:nvPr/>
        </p:nvSpPr>
        <p:spPr>
          <a:xfrm>
            <a:off x="2939149" y="2784456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·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나라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33E6CE-6AE4-419C-ABF7-7039D42A1EEB}"/>
              </a:ext>
            </a:extLst>
          </p:cNvPr>
          <p:cNvCxnSpPr>
            <a:cxnSpLocks/>
          </p:cNvCxnSpPr>
          <p:nvPr/>
        </p:nvCxnSpPr>
        <p:spPr>
          <a:xfrm>
            <a:off x="3598877" y="2784456"/>
            <a:ext cx="0" cy="3462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8E5064F5-3955-48ED-9B21-FC2C3919DABF}"/>
              </a:ext>
            </a:extLst>
          </p:cNvPr>
          <p:cNvSpPr/>
          <p:nvPr/>
        </p:nvSpPr>
        <p:spPr>
          <a:xfrm>
            <a:off x="3749879" y="2919369"/>
            <a:ext cx="86714" cy="86714"/>
          </a:xfrm>
          <a:prstGeom prst="ellipse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088509-C356-43E5-8927-BDB9968371FE}"/>
              </a:ext>
            </a:extLst>
          </p:cNvPr>
          <p:cNvSpPr txBox="1"/>
          <p:nvPr/>
        </p:nvSpPr>
        <p:spPr>
          <a:xfrm>
            <a:off x="3829149" y="2835840"/>
            <a:ext cx="7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Europe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A95C46-EACD-404E-A938-BDA2C846076B}"/>
              </a:ext>
            </a:extLst>
          </p:cNvPr>
          <p:cNvSpPr/>
          <p:nvPr/>
        </p:nvSpPr>
        <p:spPr>
          <a:xfrm>
            <a:off x="4642877" y="2919369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EE67C-01D3-40A1-B942-73EF14A7FD81}"/>
              </a:ext>
            </a:extLst>
          </p:cNvPr>
          <p:cNvSpPr txBox="1"/>
          <p:nvPr/>
        </p:nvSpPr>
        <p:spPr>
          <a:xfrm>
            <a:off x="4722147" y="2835840"/>
            <a:ext cx="78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Americas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CD6B80C-5462-4864-8974-19025593CE5F}"/>
              </a:ext>
            </a:extLst>
          </p:cNvPr>
          <p:cNvSpPr/>
          <p:nvPr/>
        </p:nvSpPr>
        <p:spPr>
          <a:xfrm>
            <a:off x="5649562" y="2921851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9E1D5B-1780-4D21-983C-D73C44505ECE}"/>
              </a:ext>
            </a:extLst>
          </p:cNvPr>
          <p:cNvSpPr txBox="1"/>
          <p:nvPr/>
        </p:nvSpPr>
        <p:spPr>
          <a:xfrm>
            <a:off x="5728832" y="2838322"/>
            <a:ext cx="493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Asia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0836B6-04E0-4758-9B48-A6EF8E483F04}"/>
              </a:ext>
            </a:extLst>
          </p:cNvPr>
          <p:cNvSpPr txBox="1"/>
          <p:nvPr/>
        </p:nvSpPr>
        <p:spPr>
          <a:xfrm>
            <a:off x="6348047" y="2839676"/>
            <a:ext cx="1901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Middle East and Africa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CF852E5-FFB5-4A4E-BA1C-776972481E08}"/>
              </a:ext>
            </a:extLst>
          </p:cNvPr>
          <p:cNvSpPr/>
          <p:nvPr/>
        </p:nvSpPr>
        <p:spPr>
          <a:xfrm>
            <a:off x="6298753" y="2930074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0BA840-9FCF-404D-B344-A690F78CCB6A}"/>
              </a:ext>
            </a:extLst>
          </p:cNvPr>
          <p:cNvSpPr txBox="1"/>
          <p:nvPr/>
        </p:nvSpPr>
        <p:spPr>
          <a:xfrm>
            <a:off x="1670085" y="502068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8347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6-1 </a:t>
            </a:r>
            <a:r>
              <a:rPr lang="ko-KR" altLang="en-US" sz="3000" dirty="0">
                <a:solidFill>
                  <a:srgbClr val="383859"/>
                </a:solidFill>
              </a:rPr>
              <a:t>지점 등록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61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72836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728365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42120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지점등록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등록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관리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등록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4188480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60073"/>
            <a:ext cx="7623958" cy="34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3335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22129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43897" y="2349332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56956" y="3306830"/>
            <a:ext cx="7398327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16337" y="3366206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311235" y="3304851"/>
            <a:ext cx="74953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RegionName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StreetAddress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PostalCode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|  City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StateProvince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CountryId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CountryName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26233" y="3672983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27744" y="3935744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29398" y="4234995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226138" y="3611630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14788" y="3651214"/>
            <a:ext cx="7271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bg2">
                    <a:lumMod val="50000"/>
                  </a:schemeClr>
                </a:solidFill>
              </a:rPr>
              <a:t>1297 Via Cola 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00989       Roma             null                 IT         Italy</a:t>
            </a:r>
            <a:r>
              <a:rPr lang="it-IT" altLang="ko-KR" sz="1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51378" y="3948097"/>
            <a:ext cx="737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93091 Calle            10934       Venice            null                IT          Italy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15753" y="4233105"/>
            <a:ext cx="702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8204 Arthur               null         London           null            UK United Kingdom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380" y="4503176"/>
            <a:ext cx="720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Magdalen Centre         OX9 9ZB</a:t>
            </a:r>
            <a:r>
              <a:rPr lang="en-US" altLang="ko-KR" sz="1100" dirty="0"/>
              <a:t>    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Oxford           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Oxford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UK United Kingdom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13782" y="4767495"/>
            <a:ext cx="706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9702 Chester Road       09629     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Stretford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Manchester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UK    United  Kingdom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37308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4159" y="3918409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10305" y="4201439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96449" y="4484468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94470" y="4743746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45770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C58AD4-43DA-4CA1-85C3-AE1B0F96A9A6}"/>
              </a:ext>
            </a:extLst>
          </p:cNvPr>
          <p:cNvSpPr/>
          <p:nvPr/>
        </p:nvSpPr>
        <p:spPr>
          <a:xfrm>
            <a:off x="3043066" y="4522475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C8535E-D5C7-475D-BD12-CF0494C4F65A}"/>
              </a:ext>
            </a:extLst>
          </p:cNvPr>
          <p:cNvSpPr/>
          <p:nvPr/>
        </p:nvSpPr>
        <p:spPr>
          <a:xfrm>
            <a:off x="3035269" y="481011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8234F6-50D2-47A6-8D26-0834F41A9C7F}"/>
              </a:ext>
            </a:extLst>
          </p:cNvPr>
          <p:cNvSpPr txBox="1"/>
          <p:nvPr/>
        </p:nvSpPr>
        <p:spPr>
          <a:xfrm>
            <a:off x="2939149" y="2784456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·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나라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33E6CE-6AE4-419C-ABF7-7039D42A1EEB}"/>
              </a:ext>
            </a:extLst>
          </p:cNvPr>
          <p:cNvCxnSpPr>
            <a:cxnSpLocks/>
          </p:cNvCxnSpPr>
          <p:nvPr/>
        </p:nvCxnSpPr>
        <p:spPr>
          <a:xfrm>
            <a:off x="3598877" y="2784456"/>
            <a:ext cx="0" cy="3462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8E5064F5-3955-48ED-9B21-FC2C3919DABF}"/>
              </a:ext>
            </a:extLst>
          </p:cNvPr>
          <p:cNvSpPr/>
          <p:nvPr/>
        </p:nvSpPr>
        <p:spPr>
          <a:xfrm>
            <a:off x="3749879" y="2919369"/>
            <a:ext cx="86714" cy="86714"/>
          </a:xfrm>
          <a:prstGeom prst="ellipse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088509-C356-43E5-8927-BDB9968371FE}"/>
              </a:ext>
            </a:extLst>
          </p:cNvPr>
          <p:cNvSpPr txBox="1"/>
          <p:nvPr/>
        </p:nvSpPr>
        <p:spPr>
          <a:xfrm>
            <a:off x="3829149" y="2835840"/>
            <a:ext cx="7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Europe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A95C46-EACD-404E-A938-BDA2C846076B}"/>
              </a:ext>
            </a:extLst>
          </p:cNvPr>
          <p:cNvSpPr/>
          <p:nvPr/>
        </p:nvSpPr>
        <p:spPr>
          <a:xfrm>
            <a:off x="4642877" y="2919369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EE67C-01D3-40A1-B942-73EF14A7FD81}"/>
              </a:ext>
            </a:extLst>
          </p:cNvPr>
          <p:cNvSpPr txBox="1"/>
          <p:nvPr/>
        </p:nvSpPr>
        <p:spPr>
          <a:xfrm>
            <a:off x="4722147" y="2835840"/>
            <a:ext cx="78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Americas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CD6B80C-5462-4864-8974-19025593CE5F}"/>
              </a:ext>
            </a:extLst>
          </p:cNvPr>
          <p:cNvSpPr/>
          <p:nvPr/>
        </p:nvSpPr>
        <p:spPr>
          <a:xfrm>
            <a:off x="5649562" y="2921851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9E1D5B-1780-4D21-983C-D73C44505ECE}"/>
              </a:ext>
            </a:extLst>
          </p:cNvPr>
          <p:cNvSpPr txBox="1"/>
          <p:nvPr/>
        </p:nvSpPr>
        <p:spPr>
          <a:xfrm>
            <a:off x="5728832" y="2838322"/>
            <a:ext cx="493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Asia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0836B6-04E0-4758-9B48-A6EF8E483F04}"/>
              </a:ext>
            </a:extLst>
          </p:cNvPr>
          <p:cNvSpPr txBox="1"/>
          <p:nvPr/>
        </p:nvSpPr>
        <p:spPr>
          <a:xfrm>
            <a:off x="6348047" y="2839676"/>
            <a:ext cx="1901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Middle East and Africa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CF852E5-FFB5-4A4E-BA1C-776972481E08}"/>
              </a:ext>
            </a:extLst>
          </p:cNvPr>
          <p:cNvSpPr/>
          <p:nvPr/>
        </p:nvSpPr>
        <p:spPr>
          <a:xfrm>
            <a:off x="6298753" y="2930074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5B1B51-140E-4814-9F7E-93FA43FAB997}"/>
              </a:ext>
            </a:extLst>
          </p:cNvPr>
          <p:cNvSpPr txBox="1"/>
          <p:nvPr/>
        </p:nvSpPr>
        <p:spPr>
          <a:xfrm>
            <a:off x="1692016" y="512087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4370135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1F175C-6088-4979-A461-2664BD18C5EE}"/>
              </a:ext>
            </a:extLst>
          </p:cNvPr>
          <p:cNvSpPr/>
          <p:nvPr/>
        </p:nvSpPr>
        <p:spPr>
          <a:xfrm>
            <a:off x="4785779" y="2499771"/>
            <a:ext cx="4243435" cy="272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6D2A54-6D7C-4485-9118-47DB47993520}"/>
              </a:ext>
            </a:extLst>
          </p:cNvPr>
          <p:cNvSpPr txBox="1"/>
          <p:nvPr/>
        </p:nvSpPr>
        <p:spPr>
          <a:xfrm>
            <a:off x="5668683" y="2824434"/>
            <a:ext cx="284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B42BD"/>
                </a:solidFill>
              </a:rPr>
              <a:t>등록하고자 하는 정보를 입력하세요</a:t>
            </a:r>
            <a:r>
              <a:rPr lang="en-US" altLang="ko-KR" sz="1200" dirty="0">
                <a:solidFill>
                  <a:srgbClr val="1B42BD"/>
                </a:solidFill>
              </a:rPr>
              <a:t>.</a:t>
            </a:r>
            <a:endParaRPr lang="ko-KR" altLang="en-US" sz="1200" dirty="0">
              <a:solidFill>
                <a:srgbClr val="1B42BD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AFA0C1-E267-4582-8C37-9F8779C1C762}"/>
              </a:ext>
            </a:extLst>
          </p:cNvPr>
          <p:cNvSpPr txBox="1"/>
          <p:nvPr/>
        </p:nvSpPr>
        <p:spPr>
          <a:xfrm>
            <a:off x="5769592" y="3269254"/>
            <a:ext cx="493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주소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ECBA83C-70F8-49E5-8B98-4EBB98FAD883}"/>
              </a:ext>
            </a:extLst>
          </p:cNvPr>
          <p:cNvCxnSpPr>
            <a:cxnSpLocks/>
          </p:cNvCxnSpPr>
          <p:nvPr/>
        </p:nvCxnSpPr>
        <p:spPr>
          <a:xfrm>
            <a:off x="6502379" y="3495090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EAD1690-5375-4ED5-9D6B-9978A7ECCE20}"/>
              </a:ext>
            </a:extLst>
          </p:cNvPr>
          <p:cNvSpPr txBox="1"/>
          <p:nvPr/>
        </p:nvSpPr>
        <p:spPr>
          <a:xfrm>
            <a:off x="5587069" y="3571396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우편번호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7C8CE31-9D11-4CC3-86D9-0E280EB6E268}"/>
              </a:ext>
            </a:extLst>
          </p:cNvPr>
          <p:cNvCxnSpPr>
            <a:cxnSpLocks/>
          </p:cNvCxnSpPr>
          <p:nvPr/>
        </p:nvCxnSpPr>
        <p:spPr>
          <a:xfrm>
            <a:off x="6502379" y="3755864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FB156DD-D773-40C2-B6DA-6DE789888083}"/>
              </a:ext>
            </a:extLst>
          </p:cNvPr>
          <p:cNvSpPr txBox="1"/>
          <p:nvPr/>
        </p:nvSpPr>
        <p:spPr>
          <a:xfrm>
            <a:off x="5587069" y="3835267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도시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AF45BB8-A4A1-48AA-BA97-B83A945AC604}"/>
              </a:ext>
            </a:extLst>
          </p:cNvPr>
          <p:cNvCxnSpPr>
            <a:cxnSpLocks/>
          </p:cNvCxnSpPr>
          <p:nvPr/>
        </p:nvCxnSpPr>
        <p:spPr>
          <a:xfrm>
            <a:off x="6502379" y="4019735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76E108C-A4A4-463C-BD1A-B3403D95E767}"/>
              </a:ext>
            </a:extLst>
          </p:cNvPr>
          <p:cNvSpPr txBox="1"/>
          <p:nvPr/>
        </p:nvSpPr>
        <p:spPr>
          <a:xfrm>
            <a:off x="5589723" y="4097604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25D8CB7-2ACF-47CE-9D43-A7F9CCD1068F}"/>
              </a:ext>
            </a:extLst>
          </p:cNvPr>
          <p:cNvCxnSpPr>
            <a:cxnSpLocks/>
          </p:cNvCxnSpPr>
          <p:nvPr/>
        </p:nvCxnSpPr>
        <p:spPr>
          <a:xfrm>
            <a:off x="6505033" y="4282072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8797519-62FD-4FB2-A83B-4C9E171F636B}"/>
              </a:ext>
            </a:extLst>
          </p:cNvPr>
          <p:cNvSpPr txBox="1"/>
          <p:nvPr/>
        </p:nvSpPr>
        <p:spPr>
          <a:xfrm>
            <a:off x="5581211" y="4367144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국가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E115CB8-078F-448A-BAF5-CB4A61A3E7C9}"/>
              </a:ext>
            </a:extLst>
          </p:cNvPr>
          <p:cNvCxnSpPr>
            <a:cxnSpLocks/>
          </p:cNvCxnSpPr>
          <p:nvPr/>
        </p:nvCxnSpPr>
        <p:spPr>
          <a:xfrm>
            <a:off x="6496521" y="4551612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B24CAD5-9393-410B-9B5B-B58B04E3A52F}"/>
              </a:ext>
            </a:extLst>
          </p:cNvPr>
          <p:cNvSpPr txBox="1"/>
          <p:nvPr/>
        </p:nvSpPr>
        <p:spPr>
          <a:xfrm>
            <a:off x="5581211" y="4677895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대륙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45555DD-9A93-4868-AEAD-8CB89C4446E2}"/>
              </a:ext>
            </a:extLst>
          </p:cNvPr>
          <p:cNvCxnSpPr>
            <a:cxnSpLocks/>
          </p:cNvCxnSpPr>
          <p:nvPr/>
        </p:nvCxnSpPr>
        <p:spPr>
          <a:xfrm>
            <a:off x="6496521" y="4862363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97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8347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6-2 </a:t>
            </a:r>
            <a:r>
              <a:rPr lang="ko-KR" altLang="en-US" sz="3000" dirty="0">
                <a:solidFill>
                  <a:srgbClr val="383859"/>
                </a:solidFill>
              </a:rPr>
              <a:t>지점 변경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62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72836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35430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728365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42120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변경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관리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&gt;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변경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10048" y="4239556"/>
            <a:ext cx="1080654" cy="64324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60073"/>
            <a:ext cx="7623958" cy="34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지점 리스트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3335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22129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43897" y="2349332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56956" y="3306830"/>
            <a:ext cx="7398327" cy="3325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16337" y="3366206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233178" y="3327153"/>
            <a:ext cx="749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RegionName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StreetAddress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PostalCode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|  City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StateProvince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CountryId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 |  </a:t>
            </a:r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</a:rPr>
              <a:t>CountryName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26233" y="3672983"/>
            <a:ext cx="178130" cy="178130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27744" y="3935744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29398" y="4234995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226138" y="3611630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14788" y="3651214"/>
            <a:ext cx="707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>
                <a:solidFill>
                  <a:schemeClr val="bg2">
                    <a:lumMod val="50000"/>
                  </a:schemeClr>
                </a:solidFill>
              </a:rPr>
              <a:t>1297 Via Cola 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00989       Roma             null                 IT         Italy</a:t>
            </a:r>
            <a:r>
              <a:rPr lang="it-IT" altLang="ko-KR" sz="1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51379" y="3948097"/>
            <a:ext cx="724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93091 Calle            10934       Venice            null                IT         Italy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15752" y="4233105"/>
            <a:ext cx="721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    8204 Arthur               null         London           null           UK   United Kingdom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1380" y="4503176"/>
            <a:ext cx="717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Magdalen Centre         OX9 9ZB</a:t>
            </a:r>
            <a:r>
              <a:rPr lang="en-US" altLang="ko-KR" sz="1100" dirty="0"/>
              <a:t>    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Oxford           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Oxford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UK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United Kingdom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13782" y="4767495"/>
            <a:ext cx="724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9702 Chester Road       09629     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Stretford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     Manchester         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UK     United  Kingdom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37308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24159" y="3918409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10305" y="4201439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96449" y="4484468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94470" y="4743746"/>
            <a:ext cx="109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4879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503996" y="5401294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등록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20595" y="5401293"/>
            <a:ext cx="833252" cy="247403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495802" y="5387440"/>
            <a:ext cx="700645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</a:t>
            </a:r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변경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416139" y="5399313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457706" y="5385460"/>
            <a:ext cx="75408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삭제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C58AD4-43DA-4CA1-85C3-AE1B0F96A9A6}"/>
              </a:ext>
            </a:extLst>
          </p:cNvPr>
          <p:cNvSpPr/>
          <p:nvPr/>
        </p:nvSpPr>
        <p:spPr>
          <a:xfrm>
            <a:off x="3043066" y="4522475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C8535E-D5C7-475D-BD12-CF0494C4F65A}"/>
              </a:ext>
            </a:extLst>
          </p:cNvPr>
          <p:cNvSpPr/>
          <p:nvPr/>
        </p:nvSpPr>
        <p:spPr>
          <a:xfrm>
            <a:off x="3035269" y="4810112"/>
            <a:ext cx="178130" cy="1781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8234F6-50D2-47A6-8D26-0834F41A9C7F}"/>
              </a:ext>
            </a:extLst>
          </p:cNvPr>
          <p:cNvSpPr txBox="1"/>
          <p:nvPr/>
        </p:nvSpPr>
        <p:spPr>
          <a:xfrm>
            <a:off x="2939149" y="2784456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·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나라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33E6CE-6AE4-419C-ABF7-7039D42A1EEB}"/>
              </a:ext>
            </a:extLst>
          </p:cNvPr>
          <p:cNvCxnSpPr>
            <a:cxnSpLocks/>
          </p:cNvCxnSpPr>
          <p:nvPr/>
        </p:nvCxnSpPr>
        <p:spPr>
          <a:xfrm>
            <a:off x="3598877" y="2784456"/>
            <a:ext cx="0" cy="3462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8E5064F5-3955-48ED-9B21-FC2C3919DABF}"/>
              </a:ext>
            </a:extLst>
          </p:cNvPr>
          <p:cNvSpPr/>
          <p:nvPr/>
        </p:nvSpPr>
        <p:spPr>
          <a:xfrm>
            <a:off x="3749879" y="2919369"/>
            <a:ext cx="86714" cy="86714"/>
          </a:xfrm>
          <a:prstGeom prst="ellipse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088509-C356-43E5-8927-BDB9968371FE}"/>
              </a:ext>
            </a:extLst>
          </p:cNvPr>
          <p:cNvSpPr txBox="1"/>
          <p:nvPr/>
        </p:nvSpPr>
        <p:spPr>
          <a:xfrm>
            <a:off x="3829149" y="2835840"/>
            <a:ext cx="7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Europe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A95C46-EACD-404E-A938-BDA2C846076B}"/>
              </a:ext>
            </a:extLst>
          </p:cNvPr>
          <p:cNvSpPr/>
          <p:nvPr/>
        </p:nvSpPr>
        <p:spPr>
          <a:xfrm>
            <a:off x="4642877" y="2919369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EE67C-01D3-40A1-B942-73EF14A7FD81}"/>
              </a:ext>
            </a:extLst>
          </p:cNvPr>
          <p:cNvSpPr txBox="1"/>
          <p:nvPr/>
        </p:nvSpPr>
        <p:spPr>
          <a:xfrm>
            <a:off x="4722147" y="2835840"/>
            <a:ext cx="781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Americas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CD6B80C-5462-4864-8974-19025593CE5F}"/>
              </a:ext>
            </a:extLst>
          </p:cNvPr>
          <p:cNvSpPr/>
          <p:nvPr/>
        </p:nvSpPr>
        <p:spPr>
          <a:xfrm>
            <a:off x="5649562" y="2921851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9E1D5B-1780-4D21-983C-D73C44505ECE}"/>
              </a:ext>
            </a:extLst>
          </p:cNvPr>
          <p:cNvSpPr txBox="1"/>
          <p:nvPr/>
        </p:nvSpPr>
        <p:spPr>
          <a:xfrm>
            <a:off x="5728832" y="2838322"/>
            <a:ext cx="493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Asia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0836B6-04E0-4758-9B48-A6EF8E483F04}"/>
              </a:ext>
            </a:extLst>
          </p:cNvPr>
          <p:cNvSpPr txBox="1"/>
          <p:nvPr/>
        </p:nvSpPr>
        <p:spPr>
          <a:xfrm>
            <a:off x="6348047" y="2839676"/>
            <a:ext cx="1901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Middle East and Africa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CF852E5-FFB5-4A4E-BA1C-776972481E08}"/>
              </a:ext>
            </a:extLst>
          </p:cNvPr>
          <p:cNvSpPr/>
          <p:nvPr/>
        </p:nvSpPr>
        <p:spPr>
          <a:xfrm>
            <a:off x="6298753" y="2930074"/>
            <a:ext cx="86714" cy="867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81F175C-6088-4979-A461-2664BD18C5EE}"/>
              </a:ext>
            </a:extLst>
          </p:cNvPr>
          <p:cNvSpPr/>
          <p:nvPr/>
        </p:nvSpPr>
        <p:spPr>
          <a:xfrm>
            <a:off x="4785779" y="2499771"/>
            <a:ext cx="4243435" cy="2724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6D2A54-6D7C-4485-9118-47DB47993520}"/>
              </a:ext>
            </a:extLst>
          </p:cNvPr>
          <p:cNvSpPr txBox="1"/>
          <p:nvPr/>
        </p:nvSpPr>
        <p:spPr>
          <a:xfrm>
            <a:off x="5668683" y="2824434"/>
            <a:ext cx="2846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B42BD"/>
                </a:solidFill>
              </a:rPr>
              <a:t>변경하고자 하는 정보를 입력하세요</a:t>
            </a:r>
            <a:r>
              <a:rPr lang="en-US" altLang="ko-KR" sz="1200" dirty="0">
                <a:solidFill>
                  <a:srgbClr val="1B42BD"/>
                </a:solidFill>
              </a:rPr>
              <a:t>.</a:t>
            </a:r>
            <a:endParaRPr lang="ko-KR" altLang="en-US" sz="1200" dirty="0">
              <a:solidFill>
                <a:srgbClr val="1B42BD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AFA0C1-E267-4582-8C37-9F8779C1C762}"/>
              </a:ext>
            </a:extLst>
          </p:cNvPr>
          <p:cNvSpPr txBox="1"/>
          <p:nvPr/>
        </p:nvSpPr>
        <p:spPr>
          <a:xfrm>
            <a:off x="5769592" y="3269254"/>
            <a:ext cx="493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주소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ECBA83C-70F8-49E5-8B98-4EBB98FAD883}"/>
              </a:ext>
            </a:extLst>
          </p:cNvPr>
          <p:cNvCxnSpPr>
            <a:cxnSpLocks/>
          </p:cNvCxnSpPr>
          <p:nvPr/>
        </p:nvCxnSpPr>
        <p:spPr>
          <a:xfrm>
            <a:off x="6502379" y="3495090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EAD1690-5375-4ED5-9D6B-9978A7ECCE20}"/>
              </a:ext>
            </a:extLst>
          </p:cNvPr>
          <p:cNvSpPr txBox="1"/>
          <p:nvPr/>
        </p:nvSpPr>
        <p:spPr>
          <a:xfrm>
            <a:off x="5587069" y="3571396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우편번호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7C8CE31-9D11-4CC3-86D9-0E280EB6E268}"/>
              </a:ext>
            </a:extLst>
          </p:cNvPr>
          <p:cNvCxnSpPr>
            <a:cxnSpLocks/>
          </p:cNvCxnSpPr>
          <p:nvPr/>
        </p:nvCxnSpPr>
        <p:spPr>
          <a:xfrm>
            <a:off x="6502379" y="3755864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FB156DD-D773-40C2-B6DA-6DE789888083}"/>
              </a:ext>
            </a:extLst>
          </p:cNvPr>
          <p:cNvSpPr txBox="1"/>
          <p:nvPr/>
        </p:nvSpPr>
        <p:spPr>
          <a:xfrm>
            <a:off x="5587069" y="3835267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도시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F45BB8-A4A1-48AA-BA97-B83A945AC604}"/>
              </a:ext>
            </a:extLst>
          </p:cNvPr>
          <p:cNvCxnSpPr>
            <a:cxnSpLocks/>
          </p:cNvCxnSpPr>
          <p:nvPr/>
        </p:nvCxnSpPr>
        <p:spPr>
          <a:xfrm>
            <a:off x="6502379" y="4019735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76E108C-A4A4-463C-BD1A-B3403D95E767}"/>
              </a:ext>
            </a:extLst>
          </p:cNvPr>
          <p:cNvSpPr txBox="1"/>
          <p:nvPr/>
        </p:nvSpPr>
        <p:spPr>
          <a:xfrm>
            <a:off x="5589723" y="4097604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주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25D8CB7-2ACF-47CE-9D43-A7F9CCD1068F}"/>
              </a:ext>
            </a:extLst>
          </p:cNvPr>
          <p:cNvCxnSpPr>
            <a:cxnSpLocks/>
          </p:cNvCxnSpPr>
          <p:nvPr/>
        </p:nvCxnSpPr>
        <p:spPr>
          <a:xfrm>
            <a:off x="6505033" y="4282072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8797519-62FD-4FB2-A83B-4C9E171F636B}"/>
              </a:ext>
            </a:extLst>
          </p:cNvPr>
          <p:cNvSpPr txBox="1"/>
          <p:nvPr/>
        </p:nvSpPr>
        <p:spPr>
          <a:xfrm>
            <a:off x="5581211" y="4367144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국가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E115CB8-078F-448A-BAF5-CB4A61A3E7C9}"/>
              </a:ext>
            </a:extLst>
          </p:cNvPr>
          <p:cNvCxnSpPr>
            <a:cxnSpLocks/>
          </p:cNvCxnSpPr>
          <p:nvPr/>
        </p:nvCxnSpPr>
        <p:spPr>
          <a:xfrm>
            <a:off x="6496521" y="4551612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B24CAD5-9393-410B-9B5B-B58B04E3A52F}"/>
              </a:ext>
            </a:extLst>
          </p:cNvPr>
          <p:cNvSpPr txBox="1"/>
          <p:nvPr/>
        </p:nvSpPr>
        <p:spPr>
          <a:xfrm>
            <a:off x="5581211" y="4677895"/>
            <a:ext cx="8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대륙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45555DD-9A93-4868-AEAD-8CB89C4446E2}"/>
              </a:ext>
            </a:extLst>
          </p:cNvPr>
          <p:cNvCxnSpPr>
            <a:cxnSpLocks/>
          </p:cNvCxnSpPr>
          <p:nvPr/>
        </p:nvCxnSpPr>
        <p:spPr>
          <a:xfrm>
            <a:off x="6496521" y="4862363"/>
            <a:ext cx="11868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6FF89-1DDF-4ACF-B2DA-ADE6598A7F4E}"/>
              </a:ext>
            </a:extLst>
          </p:cNvPr>
          <p:cNvSpPr txBox="1"/>
          <p:nvPr/>
        </p:nvSpPr>
        <p:spPr>
          <a:xfrm>
            <a:off x="1692016" y="506215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1911" y="4437247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8398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8347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7 </a:t>
            </a:r>
            <a:r>
              <a:rPr lang="ko-KR" altLang="en-US" sz="3000" dirty="0">
                <a:solidFill>
                  <a:srgbClr val="383859"/>
                </a:solidFill>
              </a:rPr>
              <a:t>급여 관리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63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72836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68883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728365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42120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급여관리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급여 조회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페이지로 급여의 조회가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0760" y="3716770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21200" y="4831029"/>
            <a:ext cx="1080654" cy="80033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60073"/>
            <a:ext cx="7623958" cy="34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급여 관리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3335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22129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43897" y="2349332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4277153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00634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6061546" y="5434747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조회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0BA840-9FCF-404D-B344-A690F78CCB6A}"/>
              </a:ext>
            </a:extLst>
          </p:cNvPr>
          <p:cNvSpPr txBox="1"/>
          <p:nvPr/>
        </p:nvSpPr>
        <p:spPr>
          <a:xfrm>
            <a:off x="1670085" y="5121048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52627" y="3210388"/>
            <a:ext cx="125715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직원 이름 검색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237462" y="3211545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4353495" y="3293515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996020" y="3221537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954284" y="3233855"/>
            <a:ext cx="1193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직원 이름 검색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48910" y="3541210"/>
            <a:ext cx="125715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임금 일괄 조회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233745" y="3542367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/>
          <p:cNvSpPr/>
          <p:nvPr/>
        </p:nvSpPr>
        <p:spPr>
          <a:xfrm rot="10800000">
            <a:off x="4349778" y="3624337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992303" y="3552359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2950567" y="3564677"/>
            <a:ext cx="1193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임금 일괄 조회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45194" y="3894332"/>
            <a:ext cx="125715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임금 범위 조회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230029" y="3895489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10800000">
            <a:off x="4346062" y="3977459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988587" y="3902920"/>
            <a:ext cx="1516184" cy="2378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946851" y="3928950"/>
            <a:ext cx="1193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임금 범위 조회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541479" y="4247450"/>
            <a:ext cx="1390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부서별 임금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조회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4226315" y="4248607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이등변 삼각형 134"/>
          <p:cNvSpPr/>
          <p:nvPr/>
        </p:nvSpPr>
        <p:spPr>
          <a:xfrm rot="10800000">
            <a:off x="4342348" y="4330577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5984873" y="4258599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865080" y="4282068"/>
            <a:ext cx="131662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부서별 임금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조회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552630" y="4604282"/>
            <a:ext cx="1390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직무별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임금 조회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4237466" y="4605439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이등변 삼각형 139"/>
          <p:cNvSpPr/>
          <p:nvPr/>
        </p:nvSpPr>
        <p:spPr>
          <a:xfrm rot="10800000">
            <a:off x="4353499" y="4687409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996024" y="4604280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865080" y="4627749"/>
            <a:ext cx="143929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직무별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임금 조회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002286" y="3914071"/>
            <a:ext cx="1011831" cy="245328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최저급여 입력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93980" y="3888053"/>
            <a:ext cx="1713571" cy="2490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593194" y="3891770"/>
            <a:ext cx="1138211" cy="246211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최대 급여 입력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06324" y="2877015"/>
            <a:ext cx="1041570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직원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ID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검색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 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48913" y="2860993"/>
            <a:ext cx="125715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직원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ID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검색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233748" y="2862150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4349781" y="2944120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992306" y="2872142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916387" y="380014"/>
            <a:ext cx="6816439" cy="5225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914959" y="1900054"/>
            <a:ext cx="10283472" cy="4144487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688521"/>
            <a:ext cx="4251367" cy="582139"/>
          </a:xfrm>
        </p:spPr>
        <p:txBody>
          <a:bodyPr/>
          <a:lstStyle/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7 </a:t>
            </a:r>
            <a:r>
              <a:rPr lang="ko-KR" altLang="en-US" sz="3000" dirty="0">
                <a:solidFill>
                  <a:srgbClr val="383859"/>
                </a:solidFill>
              </a:rPr>
              <a:t>급여 관리</a:t>
            </a:r>
            <a:r>
              <a:rPr lang="en-US" altLang="ko-KR" sz="1800" dirty="0">
                <a:solidFill>
                  <a:srgbClr val="383859"/>
                </a:solidFill>
              </a:rPr>
              <a:t>(</a:t>
            </a:r>
            <a:r>
              <a:rPr lang="ko-KR" altLang="en-US" sz="1800" dirty="0">
                <a:solidFill>
                  <a:srgbClr val="383859"/>
                </a:solidFill>
              </a:rPr>
              <a:t>관리자 페이지</a:t>
            </a:r>
            <a:r>
              <a:rPr lang="en-US" altLang="ko-KR" sz="1800" dirty="0">
                <a:solidFill>
                  <a:srgbClr val="383859"/>
                </a:solidFill>
              </a:rPr>
              <a:t>)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" y="6400801"/>
            <a:ext cx="2149475" cy="204788"/>
          </a:xfrm>
        </p:spPr>
        <p:txBody>
          <a:bodyPr/>
          <a:lstStyle/>
          <a:p>
            <a:r>
              <a:rPr lang="en-US" sz="600" dirty="0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9" y="6207126"/>
            <a:ext cx="576263" cy="204788"/>
          </a:xfrm>
        </p:spPr>
        <p:txBody>
          <a:bodyPr/>
          <a:lstStyle/>
          <a:p>
            <a:fld id="{15812C5A-9CF7-4A8D-A41D-9E74470054A5}" type="slidenum">
              <a:rPr lang="ko-KR" altLang="en-US" sz="1200" smtClean="0"/>
              <a:pPr/>
              <a:t>64</a:t>
            </a:fld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21922" y="2030681"/>
            <a:ext cx="8728364" cy="378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914" y="449285"/>
            <a:ext cx="98763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 err="1">
                <a:solidFill>
                  <a:srgbClr val="383859"/>
                </a:solidFill>
                <a:latin typeface="+mj-lt"/>
              </a:rPr>
              <a:t>기능명</a:t>
            </a:r>
            <a:endParaRPr lang="ko-KR" altLang="en-US" sz="1600" b="1" dirty="0">
              <a:solidFill>
                <a:srgbClr val="383859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8739" y="468883"/>
            <a:ext cx="1179613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rgbClr val="383859"/>
                </a:solidFill>
                <a:latin typeface="+mj-lt"/>
              </a:rPr>
              <a:t>상세 기능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21921" y="2030680"/>
            <a:ext cx="8728365" cy="2968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1922" y="2327563"/>
            <a:ext cx="1068779" cy="3503221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42120" y="2042556"/>
            <a:ext cx="1508166" cy="276989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j-lt"/>
                <a:ea typeface="+mj-ea"/>
              </a:rPr>
              <a:t>Home  </a:t>
            </a:r>
            <a:r>
              <a:rPr lang="ko-KR" altLang="en-US" sz="1200" b="1" dirty="0">
                <a:solidFill>
                  <a:schemeClr val="bg1"/>
                </a:solidFill>
                <a:latin typeface="+mj-lt"/>
                <a:ea typeface="+mj-ea"/>
              </a:rPr>
              <a:t>회사정보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1834" y="471056"/>
            <a:ext cx="1417120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급여관리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40542" y="480953"/>
            <a:ext cx="3378525" cy="338544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급여 조회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등록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변경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삭제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6903" y="1377540"/>
            <a:ext cx="8312723" cy="369322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관리자 페이지로 급여의 조회가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가능합니다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0760" y="3716770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직무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0349" y="2024757"/>
            <a:ext cx="1569745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Admin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21200" y="4831029"/>
            <a:ext cx="1080654" cy="80033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95973" y="2499771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사원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2790702" y="2660073"/>
            <a:ext cx="7623958" cy="346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26328" y="236318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급여 관리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3335" y="2398816"/>
            <a:ext cx="1531917" cy="201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22129" y="2375066"/>
            <a:ext cx="700645" cy="237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43897" y="2349332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Search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93994" y="3103434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부서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2016" y="4277153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지점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006346" y="5415147"/>
            <a:ext cx="833252" cy="247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6061546" y="5434747"/>
            <a:ext cx="718674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  조회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0BA840-9FCF-404D-B344-A690F78CCB6A}"/>
              </a:ext>
            </a:extLst>
          </p:cNvPr>
          <p:cNvSpPr txBox="1"/>
          <p:nvPr/>
        </p:nvSpPr>
        <p:spPr>
          <a:xfrm>
            <a:off x="1670085" y="5121048"/>
            <a:ext cx="1130356" cy="30776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lt"/>
                <a:ea typeface="+mj-ea"/>
              </a:rPr>
              <a:t>급여 관리</a:t>
            </a:r>
            <a:endParaRPr lang="ko-KR" altLang="en-US" sz="12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59766" y="3211545"/>
            <a:ext cx="1639229" cy="245326"/>
          </a:xfrm>
          <a:prstGeom prst="rect">
            <a:avLst/>
          </a:prstGeom>
          <a:solidFill>
            <a:srgbClr val="1B42B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4353495" y="3293515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996020" y="3221537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954284" y="3233855"/>
            <a:ext cx="1193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직원 이름 검색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48910" y="3541210"/>
            <a:ext cx="125715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임금 일괄 조회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233745" y="3542367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/>
          <p:cNvSpPr/>
          <p:nvPr/>
        </p:nvSpPr>
        <p:spPr>
          <a:xfrm rot="10800000">
            <a:off x="4349778" y="3624337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992303" y="3552359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2950567" y="3564677"/>
            <a:ext cx="1193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임금 일괄 조회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45194" y="3894332"/>
            <a:ext cx="125715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임금 범위 조회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230029" y="3895489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10800000">
            <a:off x="4346062" y="3977459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988587" y="3902920"/>
            <a:ext cx="1516184" cy="2378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946851" y="3928950"/>
            <a:ext cx="1193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임금 범위 조회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541479" y="4247450"/>
            <a:ext cx="1390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부서별 임금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조회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4226315" y="4248607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이등변 삼각형 134"/>
          <p:cNvSpPr/>
          <p:nvPr/>
        </p:nvSpPr>
        <p:spPr>
          <a:xfrm rot="10800000">
            <a:off x="4342348" y="4330577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5984873" y="4258599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865080" y="4282068"/>
            <a:ext cx="131662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부서별 임금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조회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552630" y="4604282"/>
            <a:ext cx="1390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직무별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임금 조회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4237466" y="4605439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이등변 삼각형 139"/>
          <p:cNvSpPr/>
          <p:nvPr/>
        </p:nvSpPr>
        <p:spPr>
          <a:xfrm rot="10800000">
            <a:off x="4353499" y="4687409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996024" y="4604280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865080" y="4627749"/>
            <a:ext cx="1439292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직무별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임금 조회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002286" y="3914071"/>
            <a:ext cx="1011831" cy="245328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최저급여 입력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93980" y="3888053"/>
            <a:ext cx="1713571" cy="2490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593194" y="3891770"/>
            <a:ext cx="1138211" cy="246211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최대 급여 입력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06324" y="2877015"/>
            <a:ext cx="1041570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직원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ID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</a:rPr>
              <a:t>검색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 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48913" y="2860993"/>
            <a:ext cx="125715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직원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ID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검색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233748" y="2862150"/>
            <a:ext cx="1639229" cy="245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4349781" y="2944120"/>
            <a:ext cx="191436" cy="15437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>
              <a:rot lat="21304566" lon="20997755" rev="522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992306" y="2872142"/>
            <a:ext cx="3337550" cy="2464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33746" y="3464310"/>
            <a:ext cx="1639229" cy="24532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41181" y="3717072"/>
            <a:ext cx="1639229" cy="24532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37467" y="3958680"/>
            <a:ext cx="1639229" cy="24532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493156" y="3463152"/>
            <a:ext cx="1390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FullName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조회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44834" y="3727064"/>
            <a:ext cx="1390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FirstName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조회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63419" y="3957521"/>
            <a:ext cx="1390969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altLang="ko-KR" sz="110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LastName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조회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2627" y="3210388"/>
            <a:ext cx="1257158" cy="26160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lt"/>
                <a:ea typeface="+mj-ea"/>
              </a:rPr>
              <a:t>직원 이름 검색</a:t>
            </a:r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471" y="2139572"/>
            <a:ext cx="8658224" cy="1924276"/>
          </a:xfrm>
        </p:spPr>
        <p:txBody>
          <a:bodyPr/>
          <a:lstStyle/>
          <a:p>
            <a:r>
              <a:rPr lang="en-US" altLang="ko-KR" sz="8000" dirty="0"/>
              <a:t>Q &amp; A</a:t>
            </a:r>
            <a:endParaRPr lang="ko-KR" altLang="en-US" sz="8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69A2EE-3617-42AB-A527-10FDC50671EB}"/>
              </a:ext>
            </a:extLst>
          </p:cNvPr>
          <p:cNvSpPr/>
          <p:nvPr/>
        </p:nvSpPr>
        <p:spPr>
          <a:xfrm>
            <a:off x="9369675" y="4150333"/>
            <a:ext cx="2476663" cy="2476662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1007175" y="685156"/>
            <a:ext cx="763989" cy="76398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10297467" y="5082841"/>
            <a:ext cx="1281479" cy="128147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BC5138-9B3B-4D19-A9EB-93566F248F48}"/>
              </a:ext>
            </a:extLst>
          </p:cNvPr>
          <p:cNvSpPr/>
          <p:nvPr/>
        </p:nvSpPr>
        <p:spPr>
          <a:xfrm>
            <a:off x="11526203" y="454209"/>
            <a:ext cx="365760" cy="365760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485366" y="6215611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:a16="http://schemas.microsoft.com/office/drawing/2014/main" id="{BF7E2163-928F-4564-9F10-7F61F360DCE8}"/>
              </a:ext>
            </a:extLst>
          </p:cNvPr>
          <p:cNvGrpSpPr/>
          <p:nvPr/>
        </p:nvGrpSpPr>
        <p:grpSpPr>
          <a:xfrm>
            <a:off x="4316973" y="1745675"/>
            <a:ext cx="3582427" cy="2719449"/>
            <a:chOff x="4401178" y="2019718"/>
            <a:chExt cx="3315634" cy="235131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4D5A91-779A-42D9-A790-46CC8FB897F0}"/>
                </a:ext>
              </a:extLst>
            </p:cNvPr>
            <p:cNvCxnSpPr/>
            <p:nvPr/>
          </p:nvCxnSpPr>
          <p:spPr>
            <a:xfrm>
              <a:off x="4401178" y="2019718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370AD7-F862-44CF-8978-D802681930AC}"/>
                </a:ext>
              </a:extLst>
            </p:cNvPr>
            <p:cNvCxnSpPr/>
            <p:nvPr/>
          </p:nvCxnSpPr>
          <p:spPr>
            <a:xfrm>
              <a:off x="4401178" y="4371032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3" y="2139572"/>
            <a:ext cx="8658224" cy="1924276"/>
          </a:xfrm>
        </p:spPr>
        <p:txBody>
          <a:bodyPr/>
          <a:lstStyle/>
          <a:p>
            <a:r>
              <a:rPr lang="ko-KR" altLang="en-US" sz="8000" dirty="0"/>
              <a:t>감사합니다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69A2EE-3617-42AB-A527-10FDC50671EB}"/>
              </a:ext>
            </a:extLst>
          </p:cNvPr>
          <p:cNvSpPr/>
          <p:nvPr/>
        </p:nvSpPr>
        <p:spPr>
          <a:xfrm>
            <a:off x="9369675" y="4150333"/>
            <a:ext cx="2476663" cy="2476662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1007175" y="685156"/>
            <a:ext cx="763989" cy="76398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10297467" y="5082841"/>
            <a:ext cx="1281479" cy="128147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BC5138-9B3B-4D19-A9EB-93566F248F48}"/>
              </a:ext>
            </a:extLst>
          </p:cNvPr>
          <p:cNvSpPr/>
          <p:nvPr/>
        </p:nvSpPr>
        <p:spPr>
          <a:xfrm>
            <a:off x="11526203" y="454209"/>
            <a:ext cx="365760" cy="365760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485366" y="6215611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:a16="http://schemas.microsoft.com/office/drawing/2014/main" id="{BF7E2163-928F-4564-9F10-7F61F360DCE8}"/>
              </a:ext>
            </a:extLst>
          </p:cNvPr>
          <p:cNvGrpSpPr/>
          <p:nvPr/>
        </p:nvGrpSpPr>
        <p:grpSpPr>
          <a:xfrm>
            <a:off x="4316973" y="1745675"/>
            <a:ext cx="3582427" cy="2719449"/>
            <a:chOff x="4401178" y="2019718"/>
            <a:chExt cx="3315634" cy="235131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4D5A91-779A-42D9-A790-46CC8FB897F0}"/>
                </a:ext>
              </a:extLst>
            </p:cNvPr>
            <p:cNvCxnSpPr/>
            <p:nvPr/>
          </p:nvCxnSpPr>
          <p:spPr>
            <a:xfrm>
              <a:off x="4401178" y="2019718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370AD7-F862-44CF-8978-D802681930AC}"/>
                </a:ext>
              </a:extLst>
            </p:cNvPr>
            <p:cNvCxnSpPr/>
            <p:nvPr/>
          </p:nvCxnSpPr>
          <p:spPr>
            <a:xfrm>
              <a:off x="4401178" y="4371032"/>
              <a:ext cx="3315634" cy="0"/>
            </a:xfrm>
            <a:prstGeom prst="line">
              <a:avLst/>
            </a:prstGeom>
            <a:ln w="9525" cap="rnd">
              <a:solidFill>
                <a:srgbClr val="E3AB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, 시계, 방이(가) 표시된 사진&#10;&#10;자동 생성된 설명">
            <a:extLst>
              <a:ext uri="{FF2B5EF4-FFF2-40B4-BE49-F238E27FC236}">
                <a16:creationId xmlns:a16="http://schemas.microsoft.com/office/drawing/2014/main" id="{8B962847-8EFE-4238-B174-D18DB625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53" y="1815923"/>
            <a:ext cx="2434105" cy="2434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98A9C-ED64-4A91-ADA1-186303A96B4E}"/>
              </a:ext>
            </a:extLst>
          </p:cNvPr>
          <p:cNvSpPr txBox="1"/>
          <p:nvPr/>
        </p:nvSpPr>
        <p:spPr>
          <a:xfrm>
            <a:off x="1479056" y="443099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인사 담당자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0C54E-F758-4B98-A85B-47FB8197DE85}"/>
              </a:ext>
            </a:extLst>
          </p:cNvPr>
          <p:cNvSpPr txBox="1"/>
          <p:nvPr/>
        </p:nvSpPr>
        <p:spPr>
          <a:xfrm>
            <a:off x="4752304" y="1841674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신규 사원의 정보를 기록하고 저장할 수 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6A5C6B-E04E-43E5-BC76-4EA583362CDE}"/>
              </a:ext>
            </a:extLst>
          </p:cNvPr>
          <p:cNvSpPr txBox="1"/>
          <p:nvPr/>
        </p:nvSpPr>
        <p:spPr>
          <a:xfrm>
            <a:off x="4752304" y="2597168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사원의 정보를 수정할 수 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E8227A-8619-4F26-AC46-1DB45EA55A15}"/>
              </a:ext>
            </a:extLst>
          </p:cNvPr>
          <p:cNvSpPr txBox="1"/>
          <p:nvPr/>
        </p:nvSpPr>
        <p:spPr>
          <a:xfrm>
            <a:off x="4752304" y="3352662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직원의 퇴사 처리를 수행할 수 있다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02154B-8D6A-451E-AF21-56C59F73C2C3}"/>
              </a:ext>
            </a:extLst>
          </p:cNvPr>
          <p:cNvSpPr txBox="1"/>
          <p:nvPr/>
        </p:nvSpPr>
        <p:spPr>
          <a:xfrm>
            <a:off x="4752302" y="1086180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 직원의 정보를 조회할 수 있다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77E5E0-27C0-40F4-A78F-B4691392FC95}"/>
              </a:ext>
            </a:extLst>
          </p:cNvPr>
          <p:cNvSpPr txBox="1"/>
          <p:nvPr/>
        </p:nvSpPr>
        <p:spPr>
          <a:xfrm>
            <a:off x="4756595" y="4107951"/>
            <a:ext cx="547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급여 관련 데이터를 다양한 검색 방법으로 조회할 수 있다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0A12F30-5368-49F3-88B8-60AA611F6C35}"/>
              </a:ext>
            </a:extLst>
          </p:cNvPr>
          <p:cNvSpPr/>
          <p:nvPr/>
        </p:nvSpPr>
        <p:spPr>
          <a:xfrm>
            <a:off x="4916112" y="5231613"/>
            <a:ext cx="145823" cy="145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6D007A9-78A2-499E-8EA7-04AB68077284}"/>
              </a:ext>
            </a:extLst>
          </p:cNvPr>
          <p:cNvSpPr/>
          <p:nvPr/>
        </p:nvSpPr>
        <p:spPr>
          <a:xfrm>
            <a:off x="4916112" y="5221339"/>
            <a:ext cx="145823" cy="145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09B5DC2-0963-470D-AA76-027A7DDC267B}"/>
              </a:ext>
            </a:extLst>
          </p:cNvPr>
          <p:cNvSpPr/>
          <p:nvPr/>
        </p:nvSpPr>
        <p:spPr>
          <a:xfrm>
            <a:off x="5220912" y="5221338"/>
            <a:ext cx="145823" cy="145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09F6900-38FF-4669-A1EE-47B331352CBF}"/>
              </a:ext>
            </a:extLst>
          </p:cNvPr>
          <p:cNvSpPr/>
          <p:nvPr/>
        </p:nvSpPr>
        <p:spPr>
          <a:xfrm>
            <a:off x="5525712" y="5221339"/>
            <a:ext cx="145823" cy="145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298A9C-ED64-4A91-ADA1-186303A96B4E}"/>
              </a:ext>
            </a:extLst>
          </p:cNvPr>
          <p:cNvSpPr txBox="1"/>
          <p:nvPr/>
        </p:nvSpPr>
        <p:spPr>
          <a:xfrm>
            <a:off x="1546045" y="433760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일반 직원들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0C54E-F758-4B98-A85B-47FB8197DE85}"/>
              </a:ext>
            </a:extLst>
          </p:cNvPr>
          <p:cNvSpPr txBox="1"/>
          <p:nvPr/>
        </p:nvSpPr>
        <p:spPr>
          <a:xfrm>
            <a:off x="4752304" y="1841674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부서를 검색하여 해당부서 직원의 정보를 검색할 수 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6A5C6B-E04E-43E5-BC76-4EA583362CDE}"/>
              </a:ext>
            </a:extLst>
          </p:cNvPr>
          <p:cNvSpPr txBox="1"/>
          <p:nvPr/>
        </p:nvSpPr>
        <p:spPr>
          <a:xfrm>
            <a:off x="4752304" y="2597168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부서가 위치한 지점 정보를 조회할 수 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E8227A-8619-4F26-AC46-1DB45EA55A15}"/>
              </a:ext>
            </a:extLst>
          </p:cNvPr>
          <p:cNvSpPr txBox="1"/>
          <p:nvPr/>
        </p:nvSpPr>
        <p:spPr>
          <a:xfrm>
            <a:off x="4752304" y="3352662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부서의 담당자를 확인할 수 있다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02154B-8D6A-451E-AF21-56C59F73C2C3}"/>
              </a:ext>
            </a:extLst>
          </p:cNvPr>
          <p:cNvSpPr txBox="1"/>
          <p:nvPr/>
        </p:nvSpPr>
        <p:spPr>
          <a:xfrm>
            <a:off x="4752302" y="1086180"/>
            <a:ext cx="48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사원의 </a:t>
            </a:r>
            <a:r>
              <a:rPr lang="en-US" altLang="ko-KR" dirty="0"/>
              <a:t>E-Mail </a:t>
            </a:r>
            <a:r>
              <a:rPr lang="ko-KR" altLang="en-US" dirty="0"/>
              <a:t>과 전화번호를 검색할 수 있다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77E5E0-27C0-40F4-A78F-B4691392FC95}"/>
              </a:ext>
            </a:extLst>
          </p:cNvPr>
          <p:cNvSpPr txBox="1"/>
          <p:nvPr/>
        </p:nvSpPr>
        <p:spPr>
          <a:xfrm>
            <a:off x="4756595" y="4107951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부서에 해당하는 직무를 조회할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0A12F30-5368-49F3-88B8-60AA611F6C35}"/>
              </a:ext>
            </a:extLst>
          </p:cNvPr>
          <p:cNvSpPr/>
          <p:nvPr/>
        </p:nvSpPr>
        <p:spPr>
          <a:xfrm>
            <a:off x="4916112" y="5231613"/>
            <a:ext cx="145823" cy="145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6D007A9-78A2-499E-8EA7-04AB68077284}"/>
              </a:ext>
            </a:extLst>
          </p:cNvPr>
          <p:cNvSpPr/>
          <p:nvPr/>
        </p:nvSpPr>
        <p:spPr>
          <a:xfrm>
            <a:off x="4916112" y="5221339"/>
            <a:ext cx="145823" cy="145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09B5DC2-0963-470D-AA76-027A7DDC267B}"/>
              </a:ext>
            </a:extLst>
          </p:cNvPr>
          <p:cNvSpPr/>
          <p:nvPr/>
        </p:nvSpPr>
        <p:spPr>
          <a:xfrm>
            <a:off x="5220912" y="5221338"/>
            <a:ext cx="145823" cy="145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09F6900-38FF-4669-A1EE-47B331352CBF}"/>
              </a:ext>
            </a:extLst>
          </p:cNvPr>
          <p:cNvSpPr/>
          <p:nvPr/>
        </p:nvSpPr>
        <p:spPr>
          <a:xfrm>
            <a:off x="5525712" y="5221339"/>
            <a:ext cx="145823" cy="1458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34B4DE0D-7233-4CE6-BAB6-753E22F5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66" y="1618027"/>
            <a:ext cx="2859256" cy="28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icons8-person-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8" y="3257638"/>
            <a:ext cx="609600" cy="6096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145679" y="1582741"/>
            <a:ext cx="1226916" cy="7176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  <a:cs typeface="Ebrima" pitchFamily="2" charset="0"/>
              </a:rPr>
              <a:t>직원</a:t>
            </a:r>
          </a:p>
        </p:txBody>
      </p:sp>
      <p:sp>
        <p:nvSpPr>
          <p:cNvPr id="10" name="타원 9"/>
          <p:cNvSpPr/>
          <p:nvPr/>
        </p:nvSpPr>
        <p:spPr>
          <a:xfrm>
            <a:off x="4123545" y="2637510"/>
            <a:ext cx="1226916" cy="7176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부서</a:t>
            </a:r>
          </a:p>
        </p:txBody>
      </p:sp>
      <p:sp>
        <p:nvSpPr>
          <p:cNvPr id="11" name="타원 10"/>
          <p:cNvSpPr/>
          <p:nvPr/>
        </p:nvSpPr>
        <p:spPr>
          <a:xfrm>
            <a:off x="4135120" y="3616016"/>
            <a:ext cx="1226916" cy="7176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직무</a:t>
            </a:r>
          </a:p>
        </p:txBody>
      </p:sp>
      <p:sp>
        <p:nvSpPr>
          <p:cNvPr id="12" name="타원 11"/>
          <p:cNvSpPr/>
          <p:nvPr/>
        </p:nvSpPr>
        <p:spPr>
          <a:xfrm>
            <a:off x="4158725" y="4596980"/>
            <a:ext cx="1226916" cy="7176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지역</a:t>
            </a:r>
          </a:p>
        </p:txBody>
      </p:sp>
      <p:sp>
        <p:nvSpPr>
          <p:cNvPr id="13" name="타원 12"/>
          <p:cNvSpPr/>
          <p:nvPr/>
        </p:nvSpPr>
        <p:spPr>
          <a:xfrm>
            <a:off x="4158270" y="5502540"/>
            <a:ext cx="1226916" cy="7176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임금</a:t>
            </a:r>
          </a:p>
        </p:txBody>
      </p:sp>
      <p:cxnSp>
        <p:nvCxnSpPr>
          <p:cNvPr id="17" name="직선 화살표 연결선 16"/>
          <p:cNvCxnSpPr>
            <a:endCxn id="9" idx="2"/>
          </p:cNvCxnSpPr>
          <p:nvPr/>
        </p:nvCxnSpPr>
        <p:spPr>
          <a:xfrm flipV="1">
            <a:off x="3023798" y="1941556"/>
            <a:ext cx="1121881" cy="22011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0" idx="2"/>
          </p:cNvCxnSpPr>
          <p:nvPr/>
        </p:nvCxnSpPr>
        <p:spPr>
          <a:xfrm flipV="1">
            <a:off x="2999735" y="2996325"/>
            <a:ext cx="1123810" cy="11343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1" idx="2"/>
          </p:cNvCxnSpPr>
          <p:nvPr/>
        </p:nvCxnSpPr>
        <p:spPr>
          <a:xfrm>
            <a:off x="2999735" y="3974817"/>
            <a:ext cx="1135385" cy="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2" idx="2"/>
          </p:cNvCxnSpPr>
          <p:nvPr/>
        </p:nvCxnSpPr>
        <p:spPr>
          <a:xfrm>
            <a:off x="3011766" y="3914058"/>
            <a:ext cx="1146959" cy="10417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3" idx="2"/>
          </p:cNvCxnSpPr>
          <p:nvPr/>
        </p:nvCxnSpPr>
        <p:spPr>
          <a:xfrm>
            <a:off x="2999735" y="3986247"/>
            <a:ext cx="1158535" cy="18751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995618" y="5535347"/>
            <a:ext cx="972248" cy="659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조회</a:t>
            </a:r>
          </a:p>
        </p:txBody>
      </p:sp>
      <p:sp>
        <p:nvSpPr>
          <p:cNvPr id="27" name="타원 26"/>
          <p:cNvSpPr/>
          <p:nvPr/>
        </p:nvSpPr>
        <p:spPr>
          <a:xfrm>
            <a:off x="6962831" y="2678300"/>
            <a:ext cx="958744" cy="659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수정</a:t>
            </a:r>
          </a:p>
        </p:txBody>
      </p:sp>
      <p:sp>
        <p:nvSpPr>
          <p:cNvPr id="28" name="타원 27"/>
          <p:cNvSpPr/>
          <p:nvPr/>
        </p:nvSpPr>
        <p:spPr>
          <a:xfrm>
            <a:off x="6951255" y="3627425"/>
            <a:ext cx="1016618" cy="659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등록</a:t>
            </a:r>
          </a:p>
        </p:txBody>
      </p:sp>
      <p:sp>
        <p:nvSpPr>
          <p:cNvPr id="33" name="타원 32"/>
          <p:cNvSpPr/>
          <p:nvPr/>
        </p:nvSpPr>
        <p:spPr>
          <a:xfrm>
            <a:off x="6964758" y="4566903"/>
            <a:ext cx="1016618" cy="659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삭제</a:t>
            </a:r>
          </a:p>
        </p:txBody>
      </p:sp>
      <p:cxnSp>
        <p:nvCxnSpPr>
          <p:cNvPr id="57" name="직선 연결선 56"/>
          <p:cNvCxnSpPr>
            <a:stCxn id="9" idx="6"/>
          </p:cNvCxnSpPr>
          <p:nvPr/>
        </p:nvCxnSpPr>
        <p:spPr>
          <a:xfrm>
            <a:off x="5372595" y="1941556"/>
            <a:ext cx="846528" cy="63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0" idx="6"/>
          </p:cNvCxnSpPr>
          <p:nvPr/>
        </p:nvCxnSpPr>
        <p:spPr>
          <a:xfrm>
            <a:off x="5350461" y="2996325"/>
            <a:ext cx="833169" cy="25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1" idx="6"/>
          </p:cNvCxnSpPr>
          <p:nvPr/>
        </p:nvCxnSpPr>
        <p:spPr>
          <a:xfrm flipV="1">
            <a:off x="5362036" y="3974638"/>
            <a:ext cx="867314" cy="1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2" idx="6"/>
          </p:cNvCxnSpPr>
          <p:nvPr/>
        </p:nvCxnSpPr>
        <p:spPr>
          <a:xfrm flipV="1">
            <a:off x="5385641" y="4953866"/>
            <a:ext cx="833044" cy="19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16200000" flipH="1">
            <a:off x="4698334" y="3447050"/>
            <a:ext cx="3019924" cy="240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6058064" y="3972921"/>
            <a:ext cx="53243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5400000" flipH="1" flipV="1">
            <a:off x="6496928" y="3101750"/>
            <a:ext cx="547898" cy="36075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107"/>
          <p:cNvCxnSpPr/>
          <p:nvPr/>
        </p:nvCxnSpPr>
        <p:spPr>
          <a:xfrm rot="16200000" flipH="1">
            <a:off x="6576051" y="3605249"/>
            <a:ext cx="389653" cy="36075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/>
          <p:nvPr/>
        </p:nvCxnSpPr>
        <p:spPr>
          <a:xfrm rot="16200000" flipH="1">
            <a:off x="6118851" y="4039299"/>
            <a:ext cx="1329131" cy="3858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/>
          <p:nvPr/>
        </p:nvCxnSpPr>
        <p:spPr>
          <a:xfrm rot="16200000" flipH="1">
            <a:off x="5644272" y="4513879"/>
            <a:ext cx="2297575" cy="40511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3" idx="6"/>
          </p:cNvCxnSpPr>
          <p:nvPr/>
        </p:nvCxnSpPr>
        <p:spPr>
          <a:xfrm>
            <a:off x="5385186" y="5861355"/>
            <a:ext cx="1335654" cy="106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123" descr="icons8-person-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772" y="3324904"/>
            <a:ext cx="609600" cy="609600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10699544" y="3914129"/>
            <a:ext cx="673450" cy="286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사원</a:t>
            </a:r>
          </a:p>
        </p:txBody>
      </p:sp>
      <p:sp>
        <p:nvSpPr>
          <p:cNvPr id="172" name="타원 171"/>
          <p:cNvSpPr/>
          <p:nvPr/>
        </p:nvSpPr>
        <p:spPr>
          <a:xfrm>
            <a:off x="8814772" y="2678326"/>
            <a:ext cx="1226916" cy="7176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개인</a:t>
            </a:r>
          </a:p>
        </p:txBody>
      </p:sp>
      <p:sp>
        <p:nvSpPr>
          <p:cNvPr id="173" name="타원 172"/>
          <p:cNvSpPr/>
          <p:nvPr/>
        </p:nvSpPr>
        <p:spPr>
          <a:xfrm>
            <a:off x="8781975" y="3698827"/>
            <a:ext cx="1269336" cy="7176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부서원</a:t>
            </a:r>
          </a:p>
        </p:txBody>
      </p:sp>
      <p:sp>
        <p:nvSpPr>
          <p:cNvPr id="174" name="타원 173"/>
          <p:cNvSpPr/>
          <p:nvPr/>
        </p:nvSpPr>
        <p:spPr>
          <a:xfrm>
            <a:off x="8783903" y="4719328"/>
            <a:ext cx="1313706" cy="7176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조직도</a:t>
            </a:r>
          </a:p>
        </p:txBody>
      </p:sp>
      <p:cxnSp>
        <p:nvCxnSpPr>
          <p:cNvPr id="176" name="직선 화살표 연결선 175"/>
          <p:cNvCxnSpPr>
            <a:stCxn id="125" idx="1"/>
            <a:endCxn id="172" idx="6"/>
          </p:cNvCxnSpPr>
          <p:nvPr/>
        </p:nvCxnSpPr>
        <p:spPr>
          <a:xfrm rot="10800000">
            <a:off x="10041688" y="3037142"/>
            <a:ext cx="657856" cy="1020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25" idx="1"/>
            <a:endCxn id="173" idx="6"/>
          </p:cNvCxnSpPr>
          <p:nvPr/>
        </p:nvCxnSpPr>
        <p:spPr>
          <a:xfrm rot="10800000" flipV="1">
            <a:off x="10051312" y="4057622"/>
            <a:ext cx="648233" cy="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25" idx="1"/>
            <a:endCxn id="174" idx="6"/>
          </p:cNvCxnSpPr>
          <p:nvPr/>
        </p:nvCxnSpPr>
        <p:spPr>
          <a:xfrm rot="10800000" flipV="1">
            <a:off x="10097610" y="4057621"/>
            <a:ext cx="601935" cy="1020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/>
          <p:nvPr/>
        </p:nvCxnSpPr>
        <p:spPr>
          <a:xfrm rot="10800000" flipV="1">
            <a:off x="7956292" y="3037140"/>
            <a:ext cx="812181" cy="282808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73" idx="2"/>
          </p:cNvCxnSpPr>
          <p:nvPr/>
        </p:nvCxnSpPr>
        <p:spPr>
          <a:xfrm rot="10800000" flipV="1">
            <a:off x="8372981" y="4057641"/>
            <a:ext cx="408994" cy="7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74" idx="2"/>
          </p:cNvCxnSpPr>
          <p:nvPr/>
        </p:nvCxnSpPr>
        <p:spPr>
          <a:xfrm rot="10800000" flipV="1">
            <a:off x="8384557" y="5078143"/>
            <a:ext cx="399347" cy="57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28988" y="3922145"/>
            <a:ext cx="943816" cy="286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인사팀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</a:p>
        </p:txBody>
      </p:sp>
      <p:sp>
        <p:nvSpPr>
          <p:cNvPr id="59" name="타원 58"/>
          <p:cNvSpPr/>
          <p:nvPr/>
        </p:nvSpPr>
        <p:spPr>
          <a:xfrm>
            <a:off x="1714500" y="3653660"/>
            <a:ext cx="1268730" cy="659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로그인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2" name="직선 화살표 연결선 61"/>
          <p:cNvCxnSpPr>
            <a:endCxn id="59" idx="2"/>
          </p:cNvCxnSpPr>
          <p:nvPr/>
        </p:nvCxnSpPr>
        <p:spPr>
          <a:xfrm>
            <a:off x="1348740" y="3981422"/>
            <a:ext cx="36576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37260" y="922828"/>
            <a:ext cx="100698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>
            <a:off x="-171450" y="2031538"/>
            <a:ext cx="22174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5400000">
            <a:off x="9892665" y="2037253"/>
            <a:ext cx="22288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078730" y="639950"/>
            <a:ext cx="1268730" cy="659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이용자</a:t>
            </a:r>
          </a:p>
        </p:txBody>
      </p:sp>
      <p:sp>
        <p:nvSpPr>
          <p:cNvPr id="46" name="제목 3">
            <a:extLst>
              <a:ext uri="{FF2B5EF4-FFF2-40B4-BE49-F238E27FC236}">
                <a16:creationId xmlns:a16="http://schemas.microsoft.com/office/drawing/2014/main" id="{BB2260A5-B236-4BF5-85E4-D8EC5131354C}"/>
              </a:ext>
            </a:extLst>
          </p:cNvPr>
          <p:cNvSpPr txBox="1">
            <a:spLocks/>
          </p:cNvSpPr>
          <p:nvPr/>
        </p:nvSpPr>
        <p:spPr>
          <a:xfrm>
            <a:off x="638767" y="364695"/>
            <a:ext cx="3895107" cy="5821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287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383859"/>
                </a:solidFill>
              </a:rPr>
              <a:t>USECASE  DIAGRAM</a:t>
            </a:r>
            <a:endParaRPr lang="ko-KR" altLang="en-US" sz="3000" dirty="0">
              <a:solidFill>
                <a:srgbClr val="3838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3029</Words>
  <Application>Microsoft Office PowerPoint</Application>
  <PresentationFormat>와이드스크린</PresentationFormat>
  <Paragraphs>1006</Paragraphs>
  <Slides>66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Adobe 고딕 Std B</vt:lpstr>
      <vt:lpstr>나눔스퀘어</vt:lpstr>
      <vt:lpstr>나눔스퀘어 ExtraBold</vt:lpstr>
      <vt:lpstr>맑은 고딕</vt:lpstr>
      <vt:lpstr>Arial</vt:lpstr>
      <vt:lpstr>Office 테마</vt:lpstr>
      <vt:lpstr>사원관리 프로그램</vt:lpstr>
      <vt:lpstr>PowerPoint 프레젠테이션</vt:lpstr>
      <vt:lpstr>프로젝트 개요</vt:lpstr>
      <vt:lpstr> 개발 환경</vt:lpstr>
      <vt:lpstr> 개발 과정</vt:lpstr>
      <vt:lpstr>인사관리 ERD</vt:lpstr>
      <vt:lpstr>PowerPoint 프레젠테이션</vt:lpstr>
      <vt:lpstr>PowerPoint 프레젠테이션</vt:lpstr>
      <vt:lpstr>PowerPoint 프레젠테이션</vt:lpstr>
      <vt:lpstr>프로세스 및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일반 사원 조회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인사관리프로그램 매뉴얼</vt:lpstr>
      <vt:lpstr>1-1 회사 정보</vt:lpstr>
      <vt:lpstr>1-2 회사 비전</vt:lpstr>
      <vt:lpstr>1-3 회사 경영이념</vt:lpstr>
      <vt:lpstr>2 메인 페이지</vt:lpstr>
      <vt:lpstr>2-1 사원 조회</vt:lpstr>
      <vt:lpstr>2-2 부서 조회</vt:lpstr>
      <vt:lpstr>2-3 조직도</vt:lpstr>
      <vt:lpstr>3 관리자 로그인 </vt:lpstr>
      <vt:lpstr>3-1 사원 관리(관리자페이지)</vt:lpstr>
      <vt:lpstr>3-2 사원 등록(관리자 페이지)</vt:lpstr>
      <vt:lpstr>3-3 사원 변경(관리자 페이지)</vt:lpstr>
      <vt:lpstr>4 부서 관리(관리자 페이지)</vt:lpstr>
      <vt:lpstr>4-1 부서 등록(관리자 페이지)</vt:lpstr>
      <vt:lpstr>4-2 부서 변경(관리자 페이지)</vt:lpstr>
      <vt:lpstr>5 직무 관리(관리자 페이지)</vt:lpstr>
      <vt:lpstr>5-1 직무 등록(관리자 페이지)</vt:lpstr>
      <vt:lpstr>5-2 직무 변경(관리자 페이지)</vt:lpstr>
      <vt:lpstr>6 지점 관리(관리자 페이지)</vt:lpstr>
      <vt:lpstr>6-1 지점 등록(관리자 페이지)</vt:lpstr>
      <vt:lpstr>6-2 지점 변경(관리자 페이지)</vt:lpstr>
      <vt:lpstr>7 급여 관리(관리자 페이지)</vt:lpstr>
      <vt:lpstr>7 급여 관리(관리자 페이지)</vt:lpstr>
      <vt:lpstr>Q &amp; 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jaelyung kim</cp:lastModifiedBy>
  <cp:revision>550</cp:revision>
  <dcterms:created xsi:type="dcterms:W3CDTF">2017-12-10T15:04:34Z</dcterms:created>
  <dcterms:modified xsi:type="dcterms:W3CDTF">2020-06-09T15:44:46Z</dcterms:modified>
</cp:coreProperties>
</file>