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iwmuQ7jzFNZjRbJninI3jtUPIs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23FAB5-4302-4A97-8BDA-561516D0E184}">
  <a:tblStyle styleId="{1F23FAB5-4302-4A97-8BDA-561516D0E18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>
  <p:cSld name="제목 슬라이드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ctrTitle"/>
          </p:nvPr>
        </p:nvSpPr>
        <p:spPr>
          <a:xfrm>
            <a:off x="1524000" y="712259"/>
            <a:ext cx="9144000" cy="8315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Malgun Gothic"/>
              <a:buNone/>
              <a:defRPr b="1" sz="4400" cap="none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텍스트, 폰트, 책, 브랜드이(가) 표시된 사진&#10;&#10;자동 생성된 설명" id="17" name="Google Shape;1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2589" y="2199333"/>
            <a:ext cx="1471184" cy="2114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/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" type="body"/>
          </p:nvPr>
        </p:nvSpPr>
        <p:spPr>
          <a:xfrm rot="5400000">
            <a:off x="3916866" y="-2403071"/>
            <a:ext cx="4351338" cy="11240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 type="title">
  <p:cSld name="TITL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title"/>
          </p:nvPr>
        </p:nvSpPr>
        <p:spPr>
          <a:xfrm>
            <a:off x="472439" y="136525"/>
            <a:ext cx="9091189" cy="570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472437" y="136525"/>
            <a:ext cx="9091189" cy="577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472437" y="1014196"/>
            <a:ext cx="1124019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showMasterSp="0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0" y="136525"/>
            <a:ext cx="12192000" cy="559716"/>
          </a:xfrm>
          <a:prstGeom prst="rect">
            <a:avLst/>
          </a:prstGeom>
          <a:gradFill>
            <a:gsLst>
              <a:gs pos="0">
                <a:srgbClr val="F6F9FC"/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5"/>
          <p:cNvSpPr txBox="1"/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  <a:defRPr b="1" i="0" sz="3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hyperlink" Target="https://www.w3.org/TR/mediaqueries-5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yesviz.com/devices.ph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Relationship Id="rId7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1524000" y="712259"/>
            <a:ext cx="9144000" cy="8315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Malgun Gothic"/>
              <a:buNone/>
            </a:pPr>
            <a:r>
              <a:rPr lang="en-US"/>
              <a:t>10. 반응형 웹과 미디어 쿼리</a:t>
            </a:r>
            <a:endParaRPr/>
          </a:p>
        </p:txBody>
      </p:sp>
      <p:grpSp>
        <p:nvGrpSpPr>
          <p:cNvPr id="92" name="Google Shape;92;p1"/>
          <p:cNvGrpSpPr/>
          <p:nvPr/>
        </p:nvGrpSpPr>
        <p:grpSpPr>
          <a:xfrm>
            <a:off x="4238561" y="2269493"/>
            <a:ext cx="4686299" cy="485775"/>
            <a:chOff x="2282994" y="2753427"/>
            <a:chExt cx="4686299" cy="485775"/>
          </a:xfrm>
        </p:grpSpPr>
        <p:sp>
          <p:nvSpPr>
            <p:cNvPr id="93" name="Google Shape;93;p1"/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rgbClr val="9C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10-1</a:t>
              </a:r>
              <a:endPara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반응형 웹 알아보기</a:t>
              </a:r>
              <a:endParaRPr/>
            </a:p>
          </p:txBody>
        </p:sp>
        <p:cxnSp>
          <p:nvCxnSpPr>
            <p:cNvPr id="95" name="Google Shape;95;p1"/>
            <p:cNvCxnSpPr/>
            <p:nvPr/>
          </p:nvCxnSpPr>
          <p:spPr>
            <a:xfrm>
              <a:off x="2959269" y="3220152"/>
              <a:ext cx="3333749" cy="0"/>
            </a:xfrm>
            <a:prstGeom prst="straightConnector1">
              <a:avLst/>
            </a:prstGeom>
            <a:noFill/>
            <a:ln cap="flat" cmpd="sng" w="28575">
              <a:solidFill>
                <a:srgbClr val="9CC2E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96" name="Google Shape;96;p1"/>
          <p:cNvGrpSpPr/>
          <p:nvPr/>
        </p:nvGrpSpPr>
        <p:grpSpPr>
          <a:xfrm>
            <a:off x="4238561" y="2962781"/>
            <a:ext cx="4686299" cy="485775"/>
            <a:chOff x="2282994" y="2753427"/>
            <a:chExt cx="4686299" cy="485775"/>
          </a:xfrm>
        </p:grpSpPr>
        <p:sp>
          <p:nvSpPr>
            <p:cNvPr id="97" name="Google Shape;97;p1"/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rgbClr val="9C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10-2</a:t>
              </a:r>
              <a:endParaRPr b="1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반응형 요소 알아보기</a:t>
              </a:r>
              <a:endParaRPr/>
            </a:p>
          </p:txBody>
        </p:sp>
        <p:cxnSp>
          <p:nvCxnSpPr>
            <p:cNvPr id="99" name="Google Shape;99;p1"/>
            <p:cNvCxnSpPr/>
            <p:nvPr/>
          </p:nvCxnSpPr>
          <p:spPr>
            <a:xfrm>
              <a:off x="2959269" y="3220152"/>
              <a:ext cx="3333749" cy="0"/>
            </a:xfrm>
            <a:prstGeom prst="straightConnector1">
              <a:avLst/>
            </a:prstGeom>
            <a:noFill/>
            <a:ln cap="flat" cmpd="sng" w="28575">
              <a:solidFill>
                <a:srgbClr val="9CC2E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00" name="Google Shape;100;p1"/>
          <p:cNvGrpSpPr/>
          <p:nvPr/>
        </p:nvGrpSpPr>
        <p:grpSpPr>
          <a:xfrm>
            <a:off x="4238561" y="3664745"/>
            <a:ext cx="4686299" cy="485775"/>
            <a:chOff x="2282994" y="2753427"/>
            <a:chExt cx="4686299" cy="485775"/>
          </a:xfrm>
        </p:grpSpPr>
        <p:sp>
          <p:nvSpPr>
            <p:cNvPr id="101" name="Google Shape;101;p1"/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rgbClr val="9C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10-3</a:t>
              </a:r>
              <a:endParaRPr b="1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미디어 쿼리 알아보기</a:t>
              </a:r>
              <a:endParaRPr/>
            </a:p>
          </p:txBody>
        </p:sp>
        <p:cxnSp>
          <p:nvCxnSpPr>
            <p:cNvPr id="103" name="Google Shape;103;p1"/>
            <p:cNvCxnSpPr/>
            <p:nvPr/>
          </p:nvCxnSpPr>
          <p:spPr>
            <a:xfrm>
              <a:off x="2959269" y="3220152"/>
              <a:ext cx="3333749" cy="0"/>
            </a:xfrm>
            <a:prstGeom prst="straightConnector1">
              <a:avLst/>
            </a:prstGeom>
            <a:noFill/>
            <a:ln cap="flat" cmpd="sng" w="28575">
              <a:solidFill>
                <a:srgbClr val="9CC2E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>
            <p:ph type="title"/>
          </p:nvPr>
        </p:nvSpPr>
        <p:spPr>
          <a:xfrm>
            <a:off x="472439" y="136525"/>
            <a:ext cx="9091189" cy="570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/>
              <a:t>미디어 쿼리 알아보기</a:t>
            </a:r>
            <a:endParaRPr/>
          </a:p>
        </p:txBody>
      </p:sp>
      <p:sp>
        <p:nvSpPr>
          <p:cNvPr id="194" name="Google Shape;194;p10"/>
          <p:cNvSpPr/>
          <p:nvPr/>
        </p:nvSpPr>
        <p:spPr>
          <a:xfrm>
            <a:off x="472439" y="1041666"/>
            <a:ext cx="4311997" cy="41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문서의 가로 너비와 세로 높이(뷰포트)</a:t>
            </a:r>
            <a:endParaRPr/>
          </a:p>
        </p:txBody>
      </p:sp>
      <p:cxnSp>
        <p:nvCxnSpPr>
          <p:cNvPr id="195" name="Google Shape;195;p10"/>
          <p:cNvCxnSpPr/>
          <p:nvPr/>
        </p:nvCxnSpPr>
        <p:spPr>
          <a:xfrm>
            <a:off x="6386903" y="1080148"/>
            <a:ext cx="0" cy="318864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10"/>
          <p:cNvSpPr/>
          <p:nvPr/>
        </p:nvSpPr>
        <p:spPr>
          <a:xfrm>
            <a:off x="6981608" y="1015826"/>
            <a:ext cx="2066275" cy="41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회전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7" name="Google Shape;19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47" y="2343374"/>
            <a:ext cx="4210954" cy="150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3455" y="2431636"/>
            <a:ext cx="3100979" cy="102266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0"/>
          <p:cNvSpPr txBox="1"/>
          <p:nvPr/>
        </p:nvSpPr>
        <p:spPr>
          <a:xfrm>
            <a:off x="544986" y="1660970"/>
            <a:ext cx="5698796" cy="373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 웹 문서 내용이 나타나는 영역의 너비와 높이를 조건으로 사용</a:t>
            </a:r>
            <a:endParaRPr/>
          </a:p>
        </p:txBody>
      </p:sp>
      <p:sp>
        <p:nvSpPr>
          <p:cNvPr id="200" name="Google Shape;200;p10"/>
          <p:cNvSpPr txBox="1"/>
          <p:nvPr/>
        </p:nvSpPr>
        <p:spPr>
          <a:xfrm>
            <a:off x="6530025" y="1708368"/>
            <a:ext cx="5511503" cy="373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스마트폰이나 태블릿에서 기기를 가로나 세로로 돌려보는지 확인</a:t>
            </a:r>
            <a:endParaRPr/>
          </a:p>
        </p:txBody>
      </p:sp>
      <p:sp>
        <p:nvSpPr>
          <p:cNvPr id="201" name="Google Shape;201;p10"/>
          <p:cNvSpPr txBox="1"/>
          <p:nvPr/>
        </p:nvSpPr>
        <p:spPr>
          <a:xfrm>
            <a:off x="588047" y="4136155"/>
            <a:ext cx="3098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예) </a:t>
            </a:r>
            <a:r>
              <a:rPr lang="en-US" sz="12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screen에서 너비</a:t>
            </a:r>
            <a:r>
              <a:rPr b="0" i="0" lang="en-US" sz="12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1440px 이상일 때 </a:t>
            </a:r>
            <a:endParaRPr b="0" i="0" sz="12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670642" y="4547312"/>
            <a:ext cx="3633503" cy="8934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1835FF"/>
                </a:solidFill>
                <a:latin typeface="Arial"/>
                <a:ea typeface="Arial"/>
                <a:cs typeface="Arial"/>
                <a:sym typeface="Arial"/>
              </a:rPr>
              <a:t>@media </a:t>
            </a:r>
            <a:r>
              <a:rPr b="0" i="0" lang="en-US" sz="1200" u="none" strike="noStrike">
                <a:solidFill>
                  <a:srgbClr val="0039DD"/>
                </a:solidFill>
                <a:latin typeface="Arial"/>
                <a:ea typeface="Arial"/>
                <a:cs typeface="Arial"/>
                <a:sym typeface="Arial"/>
              </a:rPr>
              <a:t>screen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(</a:t>
            </a: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min-width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200" u="none" strike="noStrike">
                <a:solidFill>
                  <a:srgbClr val="00B009"/>
                </a:solidFill>
                <a:latin typeface="Arial"/>
                <a:ea typeface="Arial"/>
                <a:cs typeface="Arial"/>
                <a:sym typeface="Arial"/>
              </a:rPr>
              <a:t>1440px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b="0" i="0" sz="1200" u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100" u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(... 생략 ...)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10"/>
          <p:cNvSpPr txBox="1"/>
          <p:nvPr/>
        </p:nvSpPr>
        <p:spPr>
          <a:xfrm>
            <a:off x="6530025" y="3967346"/>
            <a:ext cx="5206871" cy="102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외에도 화면 비율이나 단말기 화면 비율, 색상당 비트 수 같은 </a:t>
            </a:r>
            <a:br>
              <a:rPr b="0" i="0" lang="en-US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여러 가지 미디어 쿼리 조건이 있음.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 : </a:t>
            </a: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미디어 쿼리 레벨 5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/>
          <p:nvPr>
            <p:ph type="title"/>
          </p:nvPr>
        </p:nvSpPr>
        <p:spPr>
          <a:xfrm>
            <a:off x="472439" y="136525"/>
            <a:ext cx="9091189" cy="570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/>
              <a:t>미디어 쿼리 중단점</a:t>
            </a:r>
            <a:endParaRPr/>
          </a:p>
        </p:txBody>
      </p:sp>
      <p:sp>
        <p:nvSpPr>
          <p:cNvPr id="209" name="Google Shape;209;p11"/>
          <p:cNvSpPr/>
          <p:nvPr/>
        </p:nvSpPr>
        <p:spPr>
          <a:xfrm>
            <a:off x="540282" y="1065130"/>
            <a:ext cx="7256480" cy="1170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중단점(breakpoint)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서로 다른 CSS를 적용할 화면 크기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대부분 기기의 화면 크기 기준.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모든 기기를 반영할 수 없기 때문에 스마트폰과 태블릿, 데스크톱 정도로 구분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모바일 퍼스트(mobile first) : 모바일 기기 레이아웃을 기본으로 작성 🡪 태블릿 &amp; PC 레이아웃 작성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1"/>
          <p:cNvSpPr txBox="1"/>
          <p:nvPr/>
        </p:nvSpPr>
        <p:spPr>
          <a:xfrm>
            <a:off x="726791" y="2418434"/>
            <a:ext cx="9787156" cy="1995611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일반적인 사용 예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미디어 쿼리 중단점은 개발자나 작업 조건에 따라 달라질 수 있다.)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스마트폰</a:t>
            </a: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모바일 페이지는 미디어 쿼리를 사용하지 않고 기본 CSS로 작성. 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만일 스마트폰의 방향까지 고려해서 제작한다면 min-width의 세로와 가로를 각각 portrait 320px, landscape 480px로 지정.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태블릿</a:t>
            </a: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세로 크기가 768px 이상이면 태블릿으로 지정.  가로 크기는 데스크톱과 똑같이 1024px 이상으로 지정.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데스크톱</a:t>
            </a: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화면 크기가 1024px 이상이면 데스크톱으로 설정.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11"/>
          <p:cNvSpPr txBox="1"/>
          <p:nvPr/>
        </p:nvSpPr>
        <p:spPr>
          <a:xfrm>
            <a:off x="625191" y="4765964"/>
            <a:ext cx="7807609" cy="380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&lt;참고&gt; 미디어 쿼리를 작성하는데 필요한 뷰포트 값이 정리된 사이트  </a:t>
            </a:r>
            <a:r>
              <a:rPr b="0" i="0" lang="en-US" sz="1400" u="sng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yesviz.com/devices.php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 txBox="1"/>
          <p:nvPr>
            <p:ph type="title"/>
          </p:nvPr>
        </p:nvSpPr>
        <p:spPr>
          <a:xfrm>
            <a:off x="472439" y="136525"/>
            <a:ext cx="9091189" cy="570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/>
              <a:t>미디어 쿼리 적용하기</a:t>
            </a:r>
            <a:endParaRPr/>
          </a:p>
        </p:txBody>
      </p:sp>
      <p:sp>
        <p:nvSpPr>
          <p:cNvPr id="217" name="Google Shape;217;p12"/>
          <p:cNvSpPr/>
          <p:nvPr/>
        </p:nvSpPr>
        <p:spPr>
          <a:xfrm>
            <a:off x="396155" y="999976"/>
            <a:ext cx="3439488" cy="373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외부 CSS 파일 연결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12"/>
          <p:cNvSpPr/>
          <p:nvPr/>
        </p:nvSpPr>
        <p:spPr>
          <a:xfrm>
            <a:off x="396156" y="2065276"/>
            <a:ext cx="275718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&lt;head&gt;와 &lt;/head&gt; 사이에 삽입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2"/>
          <p:cNvSpPr/>
          <p:nvPr/>
        </p:nvSpPr>
        <p:spPr>
          <a:xfrm>
            <a:off x="343024" y="1628295"/>
            <a:ext cx="3439488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방법1) &lt;link&gt; 태그 사용하기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12"/>
          <p:cNvSpPr/>
          <p:nvPr/>
        </p:nvSpPr>
        <p:spPr>
          <a:xfrm>
            <a:off x="258994" y="3739797"/>
            <a:ext cx="3439488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방법2) @import 구문 사용하기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12"/>
          <p:cNvSpPr/>
          <p:nvPr/>
        </p:nvSpPr>
        <p:spPr>
          <a:xfrm>
            <a:off x="405430" y="4073414"/>
            <a:ext cx="337708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&lt;style&gt;와 &lt;/style&gt; 사이에 삽입</a:t>
            </a:r>
            <a:endParaRPr/>
          </a:p>
        </p:txBody>
      </p:sp>
      <p:pic>
        <p:nvPicPr>
          <p:cNvPr id="222" name="Google Shape;22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561" y="2502257"/>
            <a:ext cx="4644704" cy="306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414" y="4527995"/>
            <a:ext cx="3431098" cy="29615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2"/>
          <p:cNvSpPr txBox="1"/>
          <p:nvPr/>
        </p:nvSpPr>
        <p:spPr>
          <a:xfrm>
            <a:off x="458561" y="3041458"/>
            <a:ext cx="3850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예)</a:t>
            </a:r>
            <a:endParaRPr b="0" i="0" sz="12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12"/>
          <p:cNvSpPr txBox="1"/>
          <p:nvPr/>
        </p:nvSpPr>
        <p:spPr>
          <a:xfrm>
            <a:off x="405430" y="5096342"/>
            <a:ext cx="3850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예)</a:t>
            </a:r>
            <a:endParaRPr b="0" i="0" sz="12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6" name="Google Shape;226;p12"/>
          <p:cNvCxnSpPr/>
          <p:nvPr/>
        </p:nvCxnSpPr>
        <p:spPr>
          <a:xfrm>
            <a:off x="6241409" y="999976"/>
            <a:ext cx="0" cy="562901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27" name="Google Shape;227;p12"/>
          <p:cNvSpPr/>
          <p:nvPr/>
        </p:nvSpPr>
        <p:spPr>
          <a:xfrm>
            <a:off x="6474550" y="1121986"/>
            <a:ext cx="3439488" cy="373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웹 문서에서 직접 정의하기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6474549" y="1750305"/>
            <a:ext cx="3657459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방법1) &lt;style&gt; 태그 안에서 media 속성 사용하기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6474550" y="3861807"/>
            <a:ext cx="3439488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방법2) @media문 사용하기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0" name="Google Shape;23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74549" y="2223176"/>
            <a:ext cx="2376628" cy="91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09535" y="4321597"/>
            <a:ext cx="1877261" cy="103525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2"/>
          <p:cNvSpPr txBox="1"/>
          <p:nvPr/>
        </p:nvSpPr>
        <p:spPr>
          <a:xfrm>
            <a:off x="8958610" y="2220614"/>
            <a:ext cx="3850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예)</a:t>
            </a:r>
            <a:endParaRPr b="0" i="0" sz="12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12"/>
          <p:cNvSpPr txBox="1"/>
          <p:nvPr/>
        </p:nvSpPr>
        <p:spPr>
          <a:xfrm>
            <a:off x="8958610" y="4521085"/>
            <a:ext cx="3850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예)</a:t>
            </a:r>
            <a:endParaRPr b="0" i="0" sz="12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12"/>
          <p:cNvSpPr txBox="1"/>
          <p:nvPr/>
        </p:nvSpPr>
        <p:spPr>
          <a:xfrm>
            <a:off x="775252" y="3041458"/>
            <a:ext cx="4849090" cy="276999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&lt;link </a:t>
            </a: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rel</a:t>
            </a:r>
            <a:r>
              <a:rPr b="0" i="0" lang="en-US" sz="1200" u="none" strike="noStrike">
                <a:solidFill>
                  <a:srgbClr val="1835FF"/>
                </a:solidFill>
                <a:latin typeface="Arial"/>
                <a:ea typeface="Arial"/>
                <a:cs typeface="Arial"/>
                <a:sym typeface="Arial"/>
              </a:rPr>
              <a:t>="stylesheet" </a:t>
            </a: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media</a:t>
            </a:r>
            <a:r>
              <a:rPr b="0" i="0" lang="en-US" sz="1200" u="none" strike="noStrike">
                <a:solidFill>
                  <a:srgbClr val="1835FF"/>
                </a:solidFill>
                <a:latin typeface="Arial"/>
                <a:ea typeface="Arial"/>
                <a:cs typeface="Arial"/>
                <a:sym typeface="Arial"/>
              </a:rPr>
              <a:t>="print" </a:t>
            </a: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b="0" i="0" lang="en-US" sz="1200" u="none" strike="noStrike">
                <a:solidFill>
                  <a:srgbClr val="1835FF"/>
                </a:solidFill>
                <a:latin typeface="Arial"/>
                <a:ea typeface="Arial"/>
                <a:cs typeface="Arial"/>
                <a:sym typeface="Arial"/>
              </a:rPr>
              <a:t>="css/print.css"</a:t>
            </a: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12"/>
          <p:cNvSpPr txBox="1"/>
          <p:nvPr/>
        </p:nvSpPr>
        <p:spPr>
          <a:xfrm>
            <a:off x="706704" y="5036882"/>
            <a:ext cx="5116944" cy="616451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1835FF"/>
                </a:solidFill>
                <a:latin typeface="Arial"/>
                <a:ea typeface="Arial"/>
                <a:cs typeface="Arial"/>
                <a:sym typeface="Arial"/>
              </a:rPr>
              <a:t>@import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url(</a:t>
            </a: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"css/tablet.css"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only </a:t>
            </a:r>
            <a:r>
              <a:rPr b="0" i="0" lang="en-US" sz="1200" u="none" strike="noStrike">
                <a:solidFill>
                  <a:srgbClr val="1835FF"/>
                </a:solidFill>
                <a:latin typeface="Arial"/>
                <a:ea typeface="Arial"/>
                <a:cs typeface="Arial"/>
                <a:sym typeface="Arial"/>
              </a:rPr>
              <a:t>screen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(</a:t>
            </a: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min-width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200" u="none" strike="noStrike">
                <a:solidFill>
                  <a:srgbClr val="00B009"/>
                </a:solidFill>
                <a:latin typeface="Arial"/>
                <a:ea typeface="Arial"/>
                <a:cs typeface="Arial"/>
                <a:sym typeface="Arial"/>
              </a:rPr>
              <a:t>321px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and (</a:t>
            </a: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max-width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200" u="none" strike="noStrike">
                <a:solidFill>
                  <a:srgbClr val="00B009"/>
                </a:solidFill>
                <a:latin typeface="Arial"/>
                <a:ea typeface="Arial"/>
                <a:cs typeface="Arial"/>
                <a:sym typeface="Arial"/>
              </a:rPr>
              <a:t>768px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12"/>
          <p:cNvSpPr txBox="1"/>
          <p:nvPr/>
        </p:nvSpPr>
        <p:spPr>
          <a:xfrm>
            <a:off x="8469746" y="2543949"/>
            <a:ext cx="3722254" cy="127201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&lt;style </a:t>
            </a: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media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="</a:t>
            </a:r>
            <a:r>
              <a:rPr b="0" i="0" lang="en-US" sz="1200" u="none" strike="noStrike">
                <a:solidFill>
                  <a:srgbClr val="0039DD"/>
                </a:solidFill>
                <a:latin typeface="Arial"/>
                <a:ea typeface="Arial"/>
                <a:cs typeface="Arial"/>
                <a:sym typeface="Arial"/>
              </a:rPr>
              <a:t>screen and (</a:t>
            </a: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max-width: </a:t>
            </a:r>
            <a:r>
              <a:rPr b="0" i="0" lang="en-US" sz="1200" u="none" strike="noStrike">
                <a:solidFill>
                  <a:srgbClr val="0039DD"/>
                </a:solidFill>
                <a:latin typeface="Arial"/>
                <a:ea typeface="Arial"/>
                <a:cs typeface="Arial"/>
                <a:sym typeface="Arial"/>
              </a:rPr>
              <a:t>320px)"</a:t>
            </a: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  body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    background-color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200" u="none" strike="noStrike">
                <a:solidFill>
                  <a:srgbClr val="0039DD"/>
                </a:solidFill>
                <a:latin typeface="Arial"/>
                <a:ea typeface="Arial"/>
                <a:cs typeface="Arial"/>
                <a:sym typeface="Arial"/>
              </a:rPr>
              <a:t>orange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12"/>
          <p:cNvSpPr txBox="1"/>
          <p:nvPr/>
        </p:nvSpPr>
        <p:spPr>
          <a:xfrm>
            <a:off x="8413902" y="4787385"/>
            <a:ext cx="3657459" cy="1752146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1835FF"/>
                </a:solidFill>
                <a:latin typeface="Arial"/>
                <a:ea typeface="Arial"/>
                <a:cs typeface="Arial"/>
                <a:sym typeface="Arial"/>
              </a:rPr>
              <a:t>  @media </a:t>
            </a:r>
            <a:r>
              <a:rPr b="0" i="0" lang="en-US" sz="1200" u="none" strike="noStrike">
                <a:solidFill>
                  <a:srgbClr val="0039DD"/>
                </a:solidFill>
                <a:latin typeface="Arial"/>
                <a:ea typeface="Arial"/>
                <a:cs typeface="Arial"/>
                <a:sym typeface="Arial"/>
              </a:rPr>
              <a:t>screen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(</a:t>
            </a: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max-width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200" u="none" strike="noStrike">
                <a:solidFill>
                  <a:srgbClr val="00B009"/>
                </a:solidFill>
                <a:latin typeface="Arial"/>
                <a:ea typeface="Arial"/>
                <a:cs typeface="Arial"/>
                <a:sym typeface="Arial"/>
              </a:rPr>
              <a:t>320px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    body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FF111F"/>
                </a:solidFill>
                <a:latin typeface="Arial"/>
                <a:ea typeface="Arial"/>
                <a:cs typeface="Arial"/>
                <a:sym typeface="Arial"/>
              </a:rPr>
              <a:t>      background-color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200" u="none" strike="noStrike">
                <a:solidFill>
                  <a:srgbClr val="0039DD"/>
                </a:solidFill>
                <a:latin typeface="Arial"/>
                <a:ea typeface="Arial"/>
                <a:cs typeface="Arial"/>
                <a:sym typeface="Arial"/>
              </a:rPr>
              <a:t>orange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730000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"/>
          <p:cNvSpPr txBox="1"/>
          <p:nvPr>
            <p:ph type="title"/>
          </p:nvPr>
        </p:nvSpPr>
        <p:spPr>
          <a:xfrm>
            <a:off x="472439" y="136525"/>
            <a:ext cx="9091189" cy="570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/>
              <a:t>웹 개발자 도구 창에서 미디어 쿼리 표시하기</a:t>
            </a:r>
            <a:endParaRPr/>
          </a:p>
        </p:txBody>
      </p:sp>
      <p:sp>
        <p:nvSpPr>
          <p:cNvPr id="243" name="Google Shape;243;p13"/>
          <p:cNvSpPr/>
          <p:nvPr/>
        </p:nvSpPr>
        <p:spPr>
          <a:xfrm>
            <a:off x="540282" y="1065130"/>
            <a:ext cx="6266918" cy="616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AutoNum type="arabicParenR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웹 개발자 도구 창에서 기기 툴바를 표시한 상태에서 툴바 오른쪽 끝에 있는           클릭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AutoNum type="arabicParenR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[미디어 쿼리 표시] 선택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6181" y="1106527"/>
            <a:ext cx="2857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3"/>
          <p:cNvSpPr/>
          <p:nvPr/>
        </p:nvSpPr>
        <p:spPr>
          <a:xfrm>
            <a:off x="7116573" y="1054660"/>
            <a:ext cx="3865463" cy="617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미디어 쿼리가 색상별로 구분되어 나타남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6" name="Google Shape;246;p13"/>
          <p:cNvGraphicFramePr/>
          <p:nvPr/>
        </p:nvGraphicFramePr>
        <p:xfrm>
          <a:off x="6567055" y="20484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{1F23FAB5-4302-4A97-8BDA-561516D0E184}</a:tableStyleId>
              </a:tblPr>
              <a:tblGrid>
                <a:gridCol w="1690700"/>
                <a:gridCol w="3204400"/>
              </a:tblGrid>
              <a:tr h="681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최대 너비</a:t>
                      </a:r>
                      <a:r>
                        <a:rPr baseline="30000" lang="en-US" sz="1400"/>
                        <a:t>max-width</a:t>
                      </a:r>
                      <a:r>
                        <a:rPr lang="en-US" sz="1400"/>
                        <a:t>를 기준으로 중단점을 나눈 미디어 쿼리</a:t>
                      </a:r>
                      <a:endParaRPr b="1"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681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최소 너비와 최대 너비를 기준으로 중단점을 나눈 미디어 쿼리 </a:t>
                      </a:r>
                      <a:endParaRPr b="1"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681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최소 너비</a:t>
                      </a:r>
                      <a:r>
                        <a:rPr baseline="30000" lang="en-US" sz="1400"/>
                        <a:t>min-width</a:t>
                      </a:r>
                      <a:r>
                        <a:rPr lang="en-US" sz="1400"/>
                        <a:t>를 기준으로 중단점을 나눈 미디어 쿼리</a:t>
                      </a:r>
                      <a:endParaRPr b="1"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pic>
        <p:nvPicPr>
          <p:cNvPr id="247" name="Google Shape;24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8626" y="2285384"/>
            <a:ext cx="14001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7055" y="2979567"/>
            <a:ext cx="16097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03005" y="3662527"/>
            <a:ext cx="1537823" cy="1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4100" y="1858241"/>
            <a:ext cx="5751750" cy="3141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"/>
          <p:cNvSpPr txBox="1"/>
          <p:nvPr>
            <p:ph type="title"/>
          </p:nvPr>
        </p:nvSpPr>
        <p:spPr>
          <a:xfrm>
            <a:off x="472439" y="136525"/>
            <a:ext cx="9091189" cy="570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/>
              <a:t>웹 개발자 도구 창에서 미디어 쿼리 표시하기</a:t>
            </a:r>
            <a:endParaRPr/>
          </a:p>
        </p:txBody>
      </p:sp>
      <p:sp>
        <p:nvSpPr>
          <p:cNvPr id="256" name="Google Shape;256;p14"/>
          <p:cNvSpPr/>
          <p:nvPr/>
        </p:nvSpPr>
        <p:spPr>
          <a:xfrm>
            <a:off x="540281" y="1065130"/>
            <a:ext cx="7513827" cy="380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4)  중단점과 중단점 사이의 공간을 클릭하면 조건에 따라 사이트가 어떻게 달라지는지 확인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스크린샷, 소프트웨어, 컴퓨터 아이콘이(가) 표시된 사진&#10;&#10;자동 생성된 설명" id="257" name="Google Shape;257;p14"/>
          <p:cNvPicPr preferRelativeResize="0"/>
          <p:nvPr/>
        </p:nvPicPr>
        <p:blipFill rotWithShape="1">
          <a:blip r:embed="rId3">
            <a:alphaModFix/>
          </a:blip>
          <a:srcRect b="49950" l="0" r="0" t="9097"/>
          <a:stretch/>
        </p:blipFill>
        <p:spPr>
          <a:xfrm>
            <a:off x="757382" y="1764412"/>
            <a:ext cx="5116945" cy="1798926"/>
          </a:xfrm>
          <a:prstGeom prst="rect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8" name="Google Shape;258;p14"/>
          <p:cNvSpPr/>
          <p:nvPr/>
        </p:nvSpPr>
        <p:spPr>
          <a:xfrm>
            <a:off x="1124913" y="2042779"/>
            <a:ext cx="4498109" cy="157018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14"/>
          <p:cNvSpPr/>
          <p:nvPr/>
        </p:nvSpPr>
        <p:spPr>
          <a:xfrm>
            <a:off x="540281" y="3707965"/>
            <a:ext cx="5555719" cy="102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5)  미디어 쿼리 막대를 우클릭한 후 [소스 코드에서 보기]  위로 </a:t>
            </a:r>
            <a:b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마우스 커서를 올리면 CSS 파일 경로 알려줌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6) CSS 파일 선택하면 사용한 미디어 쿼리 코드 확인 가능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스크린샷, 소프트웨어, 컴퓨터 아이콘이(가) 표시된 사진&#10;&#10;자동 생성된 설명" id="260" name="Google Shape;260;p14"/>
          <p:cNvPicPr preferRelativeResize="0"/>
          <p:nvPr/>
        </p:nvPicPr>
        <p:blipFill rotWithShape="1">
          <a:blip r:embed="rId4">
            <a:alphaModFix/>
          </a:blip>
          <a:srcRect b="61097" l="0" r="0" t="9484"/>
          <a:stretch/>
        </p:blipFill>
        <p:spPr>
          <a:xfrm>
            <a:off x="583992" y="4879283"/>
            <a:ext cx="5667375" cy="1431290"/>
          </a:xfrm>
          <a:prstGeom prst="rect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텍스트, 스크린샷, 소프트웨어, 웹 페이지이(가) 표시된 사진&#10;&#10;자동 생성된 설명" id="261" name="Google Shape;261;p14"/>
          <p:cNvPicPr preferRelativeResize="0"/>
          <p:nvPr/>
        </p:nvPicPr>
        <p:blipFill rotWithShape="1">
          <a:blip r:embed="rId5">
            <a:alphaModFix/>
          </a:blip>
          <a:srcRect b="0" l="0" r="0" t="8710"/>
          <a:stretch/>
        </p:blipFill>
        <p:spPr>
          <a:xfrm>
            <a:off x="6694841" y="2425870"/>
            <a:ext cx="4956878" cy="388470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4"/>
          <p:cNvSpPr/>
          <p:nvPr/>
        </p:nvSpPr>
        <p:spPr>
          <a:xfrm>
            <a:off x="8054108" y="4341091"/>
            <a:ext cx="2262910" cy="1764145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14"/>
          <p:cNvSpPr/>
          <p:nvPr/>
        </p:nvSpPr>
        <p:spPr>
          <a:xfrm>
            <a:off x="2768979" y="5516419"/>
            <a:ext cx="3022222" cy="11717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472439" y="136525"/>
            <a:ext cx="9091189" cy="570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/>
              <a:t>반응형 웹 알아보기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436227" y="1307853"/>
            <a:ext cx="33052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반응형 웹 디자인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436227" y="1780374"/>
            <a:ext cx="11207692" cy="888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사이트의 내용을 그대로 유지하면서 다양한 화면 크기에 맞게 웹 사이트를 표시하는 방법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 화면 크기의 모바일 기기들이 계속 쏟아져 나오는데 그 때마다 그 크기에 맞춘 사이트를 별도로 제작하는 것은 비효율적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🡪 화면 크기에 ‘반응’해 화면 요소들을 자동으로 바꾸어 사이트를 구현하는 것이 바로 반응형 웹 디자인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, 스크린샷, 소프트웨어, 웹 페이지이(가) 표시된 사진&#10;&#10;자동 생성된 설명" id="111" name="Google Shape;111;p2"/>
          <p:cNvPicPr preferRelativeResize="0"/>
          <p:nvPr/>
        </p:nvPicPr>
        <p:blipFill rotWithShape="1">
          <a:blip r:embed="rId3">
            <a:alphaModFix/>
          </a:blip>
          <a:srcRect b="0" l="0" r="0" t="8416"/>
          <a:stretch/>
        </p:blipFill>
        <p:spPr>
          <a:xfrm>
            <a:off x="806652" y="3050556"/>
            <a:ext cx="3596005" cy="2276475"/>
          </a:xfrm>
          <a:prstGeom prst="rect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텍스트, 스크린샷, 소프트웨어, 컴퓨터 아이콘이(가) 표시된 사진&#10;&#10;자동 생성된 설명" id="112" name="Google Shape;112;p2"/>
          <p:cNvPicPr preferRelativeResize="0"/>
          <p:nvPr/>
        </p:nvPicPr>
        <p:blipFill rotWithShape="1">
          <a:blip r:embed="rId4">
            <a:alphaModFix/>
          </a:blip>
          <a:srcRect b="0" l="0" r="0" t="9114"/>
          <a:stretch/>
        </p:blipFill>
        <p:spPr>
          <a:xfrm>
            <a:off x="4726218" y="3050556"/>
            <a:ext cx="1668145" cy="2266950"/>
          </a:xfrm>
          <a:prstGeom prst="rect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472439" y="136525"/>
            <a:ext cx="9091189" cy="570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/>
              <a:t>모바일 기기를 위한 뷰포트(viewport)</a:t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472439" y="1073690"/>
            <a:ext cx="5528821" cy="1718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뷰포트 : 실제 내용이 표시되는 영역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PC 화면과 모바일 화면의 픽셀 표시 방법이 다르기 때문에 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모바일 화면에서 의도한대로 표시되지 않음 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🡪 뷰포트를 지정하면 기기 화면에 맞춰 확대/축소해서 내용 표시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VS Code에서 자동으로 작성된 코드에는 뷰포트 코드가 지정되어 있음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618837" y="2967144"/>
            <a:ext cx="6094602" cy="1164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일반적인 사용법 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뷰포트의 너비를 스마트폰 화면 너비에 맞추고 초기 화면 배율을 1로 지정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827" y="3622776"/>
            <a:ext cx="4670012" cy="334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837" y="4131758"/>
            <a:ext cx="6334518" cy="2089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472439" y="136525"/>
            <a:ext cx="9091189" cy="570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/>
              <a:t>반응형 요소 만들기 – em 단위와 rem 단위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602482" y="1104653"/>
            <a:ext cx="33052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em 단위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472438" y="1690255"/>
            <a:ext cx="8320579" cy="69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부모 요소에서 지정한 글꼴의 대문자 M 너비를 1em으로 놓고 상대적인 크기를 계산함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부모 요소에서 글자 크기를 지정하지 않으면 body 요소의 기본 크기 사용</a:t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748908" y="2799254"/>
            <a:ext cx="5097600" cy="30783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63500" marR="63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&lt;style&gt;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   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font-size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1em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}</a:t>
            </a:r>
            <a:endParaRPr/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.content</a:t>
            </a:r>
            <a:r>
              <a:rPr lang="en-US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{ </a:t>
            </a:r>
            <a:r>
              <a:rPr lang="en-US" sz="1200">
                <a:solidFill>
                  <a:srgbClr val="E5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font-size</a:t>
            </a:r>
            <a:r>
              <a:rPr lang="en-US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sz="1200">
                <a:solidFill>
                  <a:srgbClr val="098658"/>
                </a:solidFill>
                <a:latin typeface="Malgun Gothic"/>
                <a:ea typeface="Malgun Gothic"/>
                <a:cs typeface="Malgun Gothic"/>
                <a:sym typeface="Malgun Gothic"/>
              </a:rPr>
              <a:t>1.5em</a:t>
            </a:r>
            <a:r>
              <a:rPr lang="en-US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;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&lt;/style&gt;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……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&lt;h1&gt;</a:t>
            </a: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레드향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&lt;/h1&gt; &lt;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&lt;p&gt;</a:t>
            </a: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껍질에 붉은 빛이 돌아 레드향이라 불린다.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&lt;/p&gt;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&lt;div</a:t>
            </a: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"content"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   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&lt;p&gt;</a:t>
            </a: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레드향은 한라봉과 귤을 교배한 것으로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&lt;/p&gt;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&lt;p&gt;</a:t>
            </a: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일반 귤보다 2~3배 크고, 과육이 붉고 통통하다.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&lt;/p&gt;</a:t>
            </a: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 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&lt;/div&gt;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6345384" y="4373930"/>
            <a:ext cx="87745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16px</a:t>
            </a:r>
            <a:endParaRPr sz="12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1" name="Google Shape;131;p4"/>
          <p:cNvCxnSpPr/>
          <p:nvPr/>
        </p:nvCxnSpPr>
        <p:spPr>
          <a:xfrm rot="10800000">
            <a:off x="4673602" y="4512430"/>
            <a:ext cx="167178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" name="Google Shape;132;p4"/>
          <p:cNvSpPr txBox="1"/>
          <p:nvPr/>
        </p:nvSpPr>
        <p:spPr>
          <a:xfrm>
            <a:off x="6345384" y="5029245"/>
            <a:ext cx="87745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24px</a:t>
            </a:r>
            <a:endParaRPr sz="12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3" name="Google Shape;133;p4"/>
          <p:cNvCxnSpPr>
            <a:stCxn id="132" idx="1"/>
          </p:cNvCxnSpPr>
          <p:nvPr/>
        </p:nvCxnSpPr>
        <p:spPr>
          <a:xfrm rot="10800000">
            <a:off x="4839984" y="5029145"/>
            <a:ext cx="1505400" cy="138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" name="Google Shape;134;p4"/>
          <p:cNvCxnSpPr>
            <a:stCxn id="132" idx="1"/>
          </p:cNvCxnSpPr>
          <p:nvPr/>
        </p:nvCxnSpPr>
        <p:spPr>
          <a:xfrm flipH="1">
            <a:off x="5107584" y="5167745"/>
            <a:ext cx="1237800" cy="138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" name="Google Shape;135;p4"/>
          <p:cNvSpPr txBox="1"/>
          <p:nvPr/>
        </p:nvSpPr>
        <p:spPr>
          <a:xfrm>
            <a:off x="6345384" y="5546062"/>
            <a:ext cx="453505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부모 요소가 다르기 때문에 p 요소의 글자 크기가 달라짐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472439" y="136525"/>
            <a:ext cx="9091189" cy="570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/>
              <a:t>반응형 요소 만들기</a:t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602482" y="1104653"/>
            <a:ext cx="33052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rem 단위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472438" y="1690255"/>
            <a:ext cx="8320579" cy="373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root에서 지정한 크기를 기준으로 상대적인 크기를 계산함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602482" y="2282437"/>
            <a:ext cx="5097710" cy="3247043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63500" marR="63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&lt;style&gt;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    </a:t>
            </a:r>
            <a:endParaRPr/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html</a:t>
            </a:r>
            <a:r>
              <a:rPr lang="en-US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{ </a:t>
            </a:r>
            <a:r>
              <a:rPr lang="en-US" sz="1200">
                <a:solidFill>
                  <a:srgbClr val="E5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font-size</a:t>
            </a:r>
            <a:r>
              <a:rPr lang="en-US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sz="1200">
                <a:solidFill>
                  <a:srgbClr val="098658"/>
                </a:solidFill>
                <a:latin typeface="Malgun Gothic"/>
                <a:ea typeface="Malgun Gothic"/>
                <a:cs typeface="Malgun Gothic"/>
                <a:sym typeface="Malgun Gothic"/>
              </a:rPr>
              <a:t>16px</a:t>
            </a:r>
            <a:r>
              <a:rPr lang="en-US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;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font-size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1rem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}</a:t>
            </a:r>
            <a:endParaRPr/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.content</a:t>
            </a:r>
            <a:r>
              <a:rPr lang="en-US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{ </a:t>
            </a:r>
            <a:r>
              <a:rPr lang="en-US" sz="1200">
                <a:solidFill>
                  <a:srgbClr val="E5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font-size</a:t>
            </a:r>
            <a:r>
              <a:rPr lang="en-US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sz="1200">
                <a:solidFill>
                  <a:srgbClr val="098658"/>
                </a:solidFill>
                <a:latin typeface="Malgun Gothic"/>
                <a:ea typeface="Malgun Gothic"/>
                <a:cs typeface="Malgun Gothic"/>
                <a:sym typeface="Malgun Gothic"/>
              </a:rPr>
              <a:t>1.5rem</a:t>
            </a:r>
            <a:r>
              <a:rPr lang="en-US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;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&lt;/style&gt;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……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&lt;h1&gt;</a:t>
            </a: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레드향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&lt;/h1&gt;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&lt;p&gt;</a:t>
            </a: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껍질에 붉은 빛이 돌아 레드향이라 불린다.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&lt;/p&gt;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&lt;div</a:t>
            </a: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"content"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   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&lt;p&gt;</a:t>
            </a: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레드향은 한라봉과 귤을 교배한 것으로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&lt;/p&gt;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&lt;p&gt;</a:t>
            </a: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일반 귤보다 2~3배 크고, 과육이 붉고 통통하다.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&lt;/p&gt;</a:t>
            </a: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 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&lt;/div&gt;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6320389" y="4088022"/>
            <a:ext cx="87745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16px</a:t>
            </a:r>
            <a:endParaRPr sz="12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5" name="Google Shape;145;p5"/>
          <p:cNvCxnSpPr/>
          <p:nvPr/>
        </p:nvCxnSpPr>
        <p:spPr>
          <a:xfrm rot="10800000">
            <a:off x="4648607" y="4226522"/>
            <a:ext cx="167178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" name="Google Shape;146;p5"/>
          <p:cNvCxnSpPr>
            <a:stCxn id="144" idx="1"/>
          </p:cNvCxnSpPr>
          <p:nvPr/>
        </p:nvCxnSpPr>
        <p:spPr>
          <a:xfrm flipH="1">
            <a:off x="4350289" y="4226522"/>
            <a:ext cx="1970100" cy="493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7" name="Google Shape;147;p5"/>
          <p:cNvCxnSpPr>
            <a:stCxn id="144" idx="1"/>
          </p:cNvCxnSpPr>
          <p:nvPr/>
        </p:nvCxnSpPr>
        <p:spPr>
          <a:xfrm flipH="1">
            <a:off x="4941589" y="4226522"/>
            <a:ext cx="1378800" cy="79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8" name="Google Shape;148;p5"/>
          <p:cNvSpPr txBox="1"/>
          <p:nvPr/>
        </p:nvSpPr>
        <p:spPr>
          <a:xfrm>
            <a:off x="6491810" y="2259870"/>
            <a:ext cx="4970517" cy="610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em 단위가 부모 요소를 기준으로 한다는 점만 기억한다면 em 단위나 rem 단위는 상황에 따라 어떤 것을 사용해도 무방함 </a:t>
            </a:r>
            <a:endParaRPr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title"/>
          </p:nvPr>
        </p:nvSpPr>
        <p:spPr>
          <a:xfrm>
            <a:off x="472439" y="136525"/>
            <a:ext cx="9091189" cy="570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/>
              <a:t>반응형 요소 만들기 – 반응형 이미지</a:t>
            </a:r>
            <a:endParaRPr/>
          </a:p>
        </p:txBody>
      </p:sp>
      <p:sp>
        <p:nvSpPr>
          <p:cNvPr id="154" name="Google Shape;154;p6"/>
          <p:cNvSpPr txBox="1"/>
          <p:nvPr/>
        </p:nvSpPr>
        <p:spPr>
          <a:xfrm>
            <a:off x="602482" y="1104653"/>
            <a:ext cx="41173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b="1" lang="en-US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width 속성과 max-width 속성 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472438" y="1690255"/>
            <a:ext cx="8320579" cy="1020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width: 100%로 지정하면 부모 요소의 너비가 커질 때 화질이 떨어질 수 있음.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max-width: 100%로 지정하면 부모 요소 너비가 커져서 이미지가 커지더라도 이미지 원본 크기만큼만 커짐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785091" y="2858879"/>
            <a:ext cx="3681095" cy="2816156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63500" marR="63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&lt;style&gt;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……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.top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   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max-width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986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100%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   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height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auto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&lt;/style&gt;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B3B3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&lt;p&gt;</a:t>
            </a: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브라우저 창의 크기를 조절해보세요.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&lt;/p&gt;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&lt;img</a:t>
            </a: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"images/kitten.jpg"</a:t>
            </a: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</a:t>
            </a: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"베개 뒤에 숨어 있는 고양이"</a:t>
            </a: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"top"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중소형 고양이, 고양잇과, 고양이 수염이(가) 표시된 사진&#10;&#10;자동 생성된 설명" id="157" name="Google Shape;157;p6"/>
          <p:cNvPicPr preferRelativeResize="0"/>
          <p:nvPr/>
        </p:nvPicPr>
        <p:blipFill rotWithShape="1">
          <a:blip r:embed="rId3">
            <a:alphaModFix/>
          </a:blip>
          <a:srcRect b="0" l="0" r="0" t="9300"/>
          <a:stretch/>
        </p:blipFill>
        <p:spPr>
          <a:xfrm>
            <a:off x="5240078" y="2938869"/>
            <a:ext cx="1545590" cy="2154555"/>
          </a:xfrm>
          <a:prstGeom prst="rect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중소형 고양이, 고양잇과, 고양이 수염, 텍스트이(가) 표시된 사진&#10;&#10;자동 생성된 설명" id="158" name="Google Shape;158;p6"/>
          <p:cNvPicPr preferRelativeResize="0"/>
          <p:nvPr/>
        </p:nvPicPr>
        <p:blipFill rotWithShape="1">
          <a:blip r:embed="rId4">
            <a:alphaModFix/>
          </a:blip>
          <a:srcRect b="0" l="0" r="0" t="8776"/>
          <a:stretch/>
        </p:blipFill>
        <p:spPr>
          <a:xfrm>
            <a:off x="7174143" y="2931249"/>
            <a:ext cx="3681095" cy="21621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type="title"/>
          </p:nvPr>
        </p:nvSpPr>
        <p:spPr>
          <a:xfrm>
            <a:off x="472439" y="136525"/>
            <a:ext cx="9091189" cy="570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/>
              <a:t>반응형 요소 만들기 – 반응형 이미지</a:t>
            </a:r>
            <a:endParaRPr/>
          </a:p>
        </p:txBody>
      </p:sp>
      <p:sp>
        <p:nvSpPr>
          <p:cNvPr id="164" name="Google Shape;164;p7"/>
          <p:cNvSpPr txBox="1"/>
          <p:nvPr/>
        </p:nvSpPr>
        <p:spPr>
          <a:xfrm>
            <a:off x="602482" y="1104653"/>
            <a:ext cx="41173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b="1" lang="en-US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object-fit 속성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472438" y="1690255"/>
            <a:ext cx="8320579" cy="373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이미지나 비디오 등의 가로, 세로 비율을 유지하면서 크기를 조절할 수 있다 </a:t>
            </a:r>
            <a:endParaRPr/>
          </a:p>
        </p:txBody>
      </p:sp>
      <p:graphicFrame>
        <p:nvGraphicFramePr>
          <p:cNvPr id="166" name="Google Shape;166;p7"/>
          <p:cNvGraphicFramePr/>
          <p:nvPr/>
        </p:nvGraphicFramePr>
        <p:xfrm>
          <a:off x="764136" y="2311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{1F23FAB5-4302-4A97-8BDA-561516D0E184}</a:tableStyleId>
              </a:tblPr>
              <a:tblGrid>
                <a:gridCol w="1000000"/>
                <a:gridCol w="4036300"/>
              </a:tblGrid>
              <a:tr h="272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속성값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설명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43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fill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콘텐츠의 원래 비율을 무시하고 요소 전체 영역을 채움. 기본값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461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contain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비율을 유지하면서 요소의 전체 영역에 맞출 수 있을만큼 확대. 영역을 모두 채우지 못할 수도 있다.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48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cover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비율을 유지하면서 요소의 전체 영역을 채울 수 있을만큼 확대. 영역을 채우기 위해 콘텐츠의 일부가 잘릴 수 있다.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272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none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콘텐츠의 원래 크기 유지 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27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scale-down</a:t>
                      </a:r>
                      <a:endParaRPr b="1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none과 contain 중 콘텐츠 크기가 더 작아지는 값 선택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167" name="Google Shape;167;p7"/>
          <p:cNvSpPr txBox="1"/>
          <p:nvPr/>
        </p:nvSpPr>
        <p:spPr>
          <a:xfrm>
            <a:off x="5957454" y="2310449"/>
            <a:ext cx="6096000" cy="2108269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63500" marR="63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&lt;style&gt;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……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.fill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object-fit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fill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}  </a:t>
            </a:r>
            <a:r>
              <a:rPr lang="en-US" sz="12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/* 요소에 꽉 차게 채움 */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.contain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object-fit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contain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}  </a:t>
            </a:r>
            <a:r>
              <a:rPr lang="en-US" sz="12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/* 비율 유지. 요소 크기에 맞춤 */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.cover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object-fit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cover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}  </a:t>
            </a:r>
            <a:r>
              <a:rPr lang="en-US" sz="12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/* 비율 유지. 요소에 꽉 차게 채움 */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.none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object-fit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}  </a:t>
            </a:r>
            <a:r>
              <a:rPr lang="en-US" sz="12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/* 이미지 원래 크기 유지 */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.scale-down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lang="en-US" sz="1200">
                <a:solidFill>
                  <a:srgbClr val="E5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object-fit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rgbClr val="0451A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scale-down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}  </a:t>
            </a:r>
            <a:r>
              <a:rPr lang="en-US" sz="12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/* none과 contain 중 작은 것 */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635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&lt;/style&gt;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만화 영화, 스크린샷이(가) 표시된 사진&#10;&#10;자동 생성된 설명" id="168" name="Google Shape;1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2836" y="4602234"/>
            <a:ext cx="8050618" cy="211924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>
            <p:ph type="title"/>
          </p:nvPr>
        </p:nvSpPr>
        <p:spPr>
          <a:xfrm>
            <a:off x="472439" y="136525"/>
            <a:ext cx="9091189" cy="570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/>
              <a:t>미디어 쿼리 알아보기</a:t>
            </a:r>
            <a:endParaRPr/>
          </a:p>
        </p:txBody>
      </p:sp>
      <p:sp>
        <p:nvSpPr>
          <p:cNvPr id="174" name="Google Shape;174;p8"/>
          <p:cNvSpPr/>
          <p:nvPr/>
        </p:nvSpPr>
        <p:spPr>
          <a:xfrm>
            <a:off x="421114" y="1193157"/>
            <a:ext cx="82884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미디어 쿼리(media queries) 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접속하는 장치(미디어)에 따라 특정한 CSS 스타일을 사용하는 방법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5" name="Google Shape;1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514" y="1779789"/>
            <a:ext cx="858202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type="title"/>
          </p:nvPr>
        </p:nvSpPr>
        <p:spPr>
          <a:xfrm>
            <a:off x="472439" y="136525"/>
            <a:ext cx="9091189" cy="570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/>
              <a:t>미디어 쿼리 알아보기</a:t>
            </a:r>
            <a:endParaRPr/>
          </a:p>
        </p:txBody>
      </p:sp>
      <p:sp>
        <p:nvSpPr>
          <p:cNvPr id="181" name="Google Shape;181;p9"/>
          <p:cNvSpPr txBox="1"/>
          <p:nvPr/>
        </p:nvSpPr>
        <p:spPr>
          <a:xfrm>
            <a:off x="396147" y="1225064"/>
            <a:ext cx="33052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미디어 쿼리 구문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396147" y="1697585"/>
            <a:ext cx="6028888" cy="610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@media 속성을 사용해 특정 미디어에서 어떤 CSS를 적용할 것인지 지정함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&lt;style&gt; 태그와 &lt;/style&gt; 태그 사이에 사용</a:t>
            </a:r>
            <a:endParaRPr/>
          </a:p>
        </p:txBody>
      </p:sp>
      <p:pic>
        <p:nvPicPr>
          <p:cNvPr id="183" name="Google Shape;1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709" y="2367715"/>
            <a:ext cx="5483691" cy="752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709" y="3184821"/>
            <a:ext cx="5745323" cy="125218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9"/>
          <p:cNvSpPr txBox="1"/>
          <p:nvPr/>
        </p:nvSpPr>
        <p:spPr>
          <a:xfrm>
            <a:off x="396147" y="4563519"/>
            <a:ext cx="5248712" cy="567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예) 미디어 유형이 screen이면서 최소 너비가 768px이고 </a:t>
            </a:r>
            <a:br>
              <a:rPr b="0" i="0" lang="en-US" sz="11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1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최대 너비는 1439px일 경우에 적용할 CSS</a:t>
            </a:r>
            <a:endParaRPr b="0" i="0" sz="11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6" name="Google Shape;18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1370" y="5245158"/>
            <a:ext cx="4998265" cy="75807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/>
          <p:nvPr/>
        </p:nvSpPr>
        <p:spPr>
          <a:xfrm>
            <a:off x="6945151" y="1250358"/>
            <a:ext cx="2659311" cy="41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미디어 유형의 종류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8" name="Google Shape;18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45151" y="1772790"/>
            <a:ext cx="4903769" cy="2845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2024-05-20T00:39:29Z</dcterms:created>
  <dc:creator>KoKyunghee</dc:creator>
</cp:coreProperties>
</file>