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74" r:id="rId4"/>
    <p:sldId id="275" r:id="rId5"/>
    <p:sldId id="279" r:id="rId6"/>
    <p:sldId id="276" r:id="rId7"/>
    <p:sldId id="280" r:id="rId8"/>
    <p:sldId id="281" r:id="rId9"/>
    <p:sldId id="277" r:id="rId10"/>
    <p:sldId id="282" r:id="rId11"/>
    <p:sldId id="278" r:id="rId12"/>
    <p:sldId id="28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04375-366D-DE09-2100-D3BDEEF53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F8C5BA-BAAC-9015-6D3B-43BEE0967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90610-D303-17F0-F0EA-B9D8D72C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12A2-491E-40A3-978B-A79849286A4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4D0A5D-8358-9A75-10D3-D29EAC80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84FE5-3FA5-E0AB-33D8-CC969990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32B2-818A-481E-9788-29076E7D3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6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14929-D245-EDC8-CE36-4A0A1918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13AAE0-5B4F-3BA5-B1DE-0BCBD098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D03B9-3285-0ED8-8EA1-277263D8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12A2-491E-40A3-978B-A79849286A4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E0BCE-00B2-8411-34CF-5986E819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21654-25BA-8083-0307-4B9D553A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32B2-818A-481E-9788-29076E7D3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7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2A700F-3C1A-4F04-AA5C-15162B490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A2CFD0-6803-4729-44AB-80C015B53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38C36F-06D0-941E-54E2-46703734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12A2-491E-40A3-978B-A79849286A4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15D5CB-D208-752C-2FA0-BB90B037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852183-03CC-B748-D97B-6B77C00C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32B2-818A-481E-9788-29076E7D3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27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3" name="그림 2" descr="텍스트, 폰트, 책, 브랜드이(가) 표시된 사진&#10;&#10;자동 생성된 설명">
            <a:extLst>
              <a:ext uri="{FF2B5EF4-FFF2-40B4-BE49-F238E27FC236}">
                <a16:creationId xmlns:a16="http://schemas.microsoft.com/office/drawing/2014/main" id="{09E946D6-ACB6-EBDD-EC1C-F7225DEEA9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298" y="2223997"/>
            <a:ext cx="1471184" cy="211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967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712259"/>
            <a:ext cx="9144000" cy="831565"/>
          </a:xfrm>
        </p:spPr>
        <p:txBody>
          <a:bodyPr anchor="b">
            <a:normAutofit/>
          </a:bodyPr>
          <a:lstStyle>
            <a:lvl1pPr algn="ctr">
              <a:defRPr sz="4400" b="1" cap="none" spc="0">
                <a:ln w="9525">
                  <a:noFill/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614ECC-682A-43C2-99CA-0638D3969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009">
            <a:off x="7646173" y="2865352"/>
            <a:ext cx="3172648" cy="216947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DACDF48-EF40-451F-A48F-AFF99B0997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 r="3252"/>
          <a:stretch/>
        </p:blipFill>
        <p:spPr>
          <a:xfrm rot="621839">
            <a:off x="8873914" y="3991600"/>
            <a:ext cx="2762918" cy="19212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0D822C-E76D-4041-9019-177102919703}"/>
              </a:ext>
            </a:extLst>
          </p:cNvPr>
          <p:cNvSpPr/>
          <p:nvPr userDrawn="1"/>
        </p:nvSpPr>
        <p:spPr>
          <a:xfrm>
            <a:off x="7639065" y="2670757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09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7" y="136525"/>
            <a:ext cx="9091189" cy="577314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562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043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170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00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437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96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5F95E-6C51-BCAD-717E-BBB6D79D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76C1B-382D-E8A8-7485-27A047C04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C9724-AFB9-1BBC-1C46-36EAC523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12A2-491E-40A3-978B-A79849286A4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CA2E8F-09CE-C748-EE26-0221AE36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82622-F776-DDCF-82A9-273B8F73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32B2-818A-481E-9788-29076E7D3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58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534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0451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3638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293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6266A-C624-42C8-B7AE-4176FFA5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1E8150-D664-4750-BFAF-800E899E1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7FCA92-17C5-41B3-A975-E0729DBE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B29D9-43B6-4ACD-848D-FA6E666794B9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773A2D-2644-4295-A92E-C83D7ECA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65557-D1D1-44F5-9A09-7A27A750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626D2-B723-444C-BBAD-4C24AAAC6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50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FC060-F53E-0290-12E5-79BE7A1E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8C80CA-2EC9-52B3-BCF9-08A281FA2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BEDEB9-F645-CE13-CB70-7AF9D6E34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12A2-491E-40A3-978B-A79849286A4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FB74D1-30D4-DD71-751D-A873838E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1613F-4FB4-89DF-3BC3-57FF1AAC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32B2-818A-481E-9788-29076E7D3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9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17761-4739-B1F1-7E4D-67A19E271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6BFA5-3FC7-5F28-9576-FEBB2CC6B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44096-BA6C-E690-85FB-1C47D3628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CCC899-9591-B551-8327-E4BBF778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12A2-491E-40A3-978B-A79849286A4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D39619-C394-8230-767B-E6CBFD44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E0EE6F-7D99-82DB-9940-944DC1C7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32B2-818A-481E-9788-29076E7D3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62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DA4B3-1D50-D7CC-90EE-29E28730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B2BFA7-0CC3-5F6A-4A43-5675E0CC1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C9F186-D0A4-CCAC-A38B-245C24FBB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B33899-62E8-8924-506B-CA898CC4F2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E159D9-B013-F0E9-4D74-A888C7DFE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715985-70DF-1075-9587-418AA429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12A2-491E-40A3-978B-A79849286A4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E72C54-2C0C-9CCC-184D-119C7004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46F14F-FC8C-EA83-1F87-E4956CDC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32B2-818A-481E-9788-29076E7D3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7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8B0FD-2000-5779-7B15-47584AC3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9CE558-B10A-EEDE-992D-9BDEAE55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12A2-491E-40A3-978B-A79849286A4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17EAA0-DAB5-E190-B0B9-9A1C9F0E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55E2CC-15D2-6C62-908F-128BB80C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32B2-818A-481E-9788-29076E7D3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31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02DF6A-368D-646E-ECC5-849D90C0C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12A2-491E-40A3-978B-A79849286A4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84EE45-9CDA-A667-7F36-069666486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65C6AD-AE39-EA33-2192-8B5F6DF9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32B2-818A-481E-9788-29076E7D3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88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C6C27-A448-B08F-C24E-7A7E49A8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628DC-94F6-59B2-E9E7-176369FAB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9CAD61-D578-DC56-D495-E83B85C40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938CE-A982-F30D-C272-0C0D61FE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12A2-491E-40A3-978B-A79849286A4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948A1C-3EDF-0F83-6D7B-89DEB4EC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A3B80-F7E1-E484-4933-18C458FF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32B2-818A-481E-9788-29076E7D3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9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E318C-AB34-5B6A-D062-AAFDED06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372FD2-D5E2-9A37-031C-69F26E3E0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2EDC1-94F9-E7BD-BE2E-9A78FE60B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07E3DC-F189-98FD-FF1A-814676E3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12A2-491E-40A3-978B-A79849286A4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004D15-0B03-AE8E-A9E6-B5A69B07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DE2D0-2495-C405-A6D9-CB8F2827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D32B2-818A-481E-9788-29076E7D3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92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28B68F-9181-68FF-5F82-825AB620C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0FFFA-6814-3A79-74F3-D4A437FC6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4E1694-466C-D513-0886-35E3400F6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3112A2-491E-40A3-978B-A79849286A4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3A1246-0CC2-2FE2-E5C8-43BB02AAE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BCAA65-E66C-230E-082D-71F3378FF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0D32B2-818A-481E-9788-29076E7D37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49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3317FCE-2A0E-48C2-8A7C-05C172CEA588}"/>
              </a:ext>
            </a:extLst>
          </p:cNvPr>
          <p:cNvSpPr/>
          <p:nvPr userDrawn="1"/>
        </p:nvSpPr>
        <p:spPr>
          <a:xfrm>
            <a:off x="0" y="136525"/>
            <a:ext cx="12192000" cy="55971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ACCDEA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2024-07-21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72439" y="136525"/>
            <a:ext cx="9091189" cy="571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7847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effectLst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7C753-9F88-4254-9862-F6A87176F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58304"/>
            <a:ext cx="9144000" cy="1309484"/>
          </a:xfrm>
        </p:spPr>
        <p:txBody>
          <a:bodyPr>
            <a:normAutofit/>
          </a:bodyPr>
          <a:lstStyle/>
          <a:p>
            <a:r>
              <a:rPr lang="en-US" altLang="ko-KR"/>
              <a:t>12. CSS </a:t>
            </a:r>
            <a:r>
              <a:rPr lang="ko-KR" altLang="en-US"/>
              <a:t>그리드 레이아웃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020E55D-5D6E-47B7-BF49-67DF43FF0CB8}"/>
              </a:ext>
            </a:extLst>
          </p:cNvPr>
          <p:cNvGrpSpPr/>
          <p:nvPr/>
        </p:nvGrpSpPr>
        <p:grpSpPr>
          <a:xfrm>
            <a:off x="4001720" y="2621660"/>
            <a:ext cx="4686299" cy="485775"/>
            <a:chOff x="2282994" y="2753427"/>
            <a:chExt cx="4686299" cy="48577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E6505BA-A9A1-46F5-BFC6-A45ABCE494AF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12-1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AFC29B-A5E1-4F15-A5FF-C528129D6456}"/>
                </a:ext>
              </a:extLst>
            </p:cNvPr>
            <p:cNvSpPr txBox="1"/>
            <p:nvPr/>
          </p:nvSpPr>
          <p:spPr>
            <a:xfrm>
              <a:off x="2993233" y="2791371"/>
              <a:ext cx="3976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/>
                <a:t>CSS </a:t>
              </a:r>
              <a:r>
                <a:rPr lang="ko-KR" altLang="en-US" b="1"/>
                <a:t>그리드 레이아웃 사용하기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5239A65-4609-4585-95B3-13DD43DCD16F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02102D4B-FB96-4D65-AB91-9398F4FFC1E3}"/>
              </a:ext>
            </a:extLst>
          </p:cNvPr>
          <p:cNvGrpSpPr/>
          <p:nvPr/>
        </p:nvGrpSpPr>
        <p:grpSpPr>
          <a:xfrm>
            <a:off x="4001720" y="3510894"/>
            <a:ext cx="5188461" cy="485775"/>
            <a:chOff x="2282994" y="2753427"/>
            <a:chExt cx="5188461" cy="4857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1A6264-8FF9-43A9-B8A1-E5BCFAEC1C07}"/>
                </a:ext>
              </a:extLst>
            </p:cNvPr>
            <p:cNvSpPr/>
            <p:nvPr/>
          </p:nvSpPr>
          <p:spPr>
            <a:xfrm>
              <a:off x="2282994" y="2753427"/>
              <a:ext cx="685800" cy="4857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>
                  <a:solidFill>
                    <a:schemeClr val="tx1"/>
                  </a:solidFill>
                </a:rPr>
                <a:t>12-2</a:t>
              </a:r>
              <a:endParaRPr lang="ko-KR" altLang="en-US" sz="1600" b="1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EAD473-CDF4-46A2-A907-E12127102C16}"/>
                </a:ext>
              </a:extLst>
            </p:cNvPr>
            <p:cNvSpPr txBox="1"/>
            <p:nvPr/>
          </p:nvSpPr>
          <p:spPr>
            <a:xfrm>
              <a:off x="2993233" y="2791371"/>
              <a:ext cx="4478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/>
                <a:t>그리드 라인과 템플릿 영역으로 배치하기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9798BA3-7726-47B7-8E77-24D6E721334B}"/>
                </a:ext>
              </a:extLst>
            </p:cNvPr>
            <p:cNvCxnSpPr/>
            <p:nvPr/>
          </p:nvCxnSpPr>
          <p:spPr>
            <a:xfrm>
              <a:off x="2959269" y="3220152"/>
              <a:ext cx="3333749" cy="0"/>
            </a:xfrm>
            <a:prstGeom prst="line">
              <a:avLst/>
            </a:prstGeom>
            <a:ln w="28575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62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7320A-9BAA-47E0-98D9-470E64F2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템플릿 영역을 사용해 배치하기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61950E-0A81-4DA2-AD42-206A1EE8EBB2}"/>
              </a:ext>
            </a:extLst>
          </p:cNvPr>
          <p:cNvSpPr/>
          <p:nvPr/>
        </p:nvSpPr>
        <p:spPr>
          <a:xfrm>
            <a:off x="472439" y="1063582"/>
            <a:ext cx="3847528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1) grid-area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 속성을 사용해 템플릿 영역을 만들기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CE8F9-5A57-4B5B-A102-CF9D4D431DED}"/>
              </a:ext>
            </a:extLst>
          </p:cNvPr>
          <p:cNvSpPr txBox="1"/>
          <p:nvPr/>
        </p:nvSpPr>
        <p:spPr>
          <a:xfrm>
            <a:off x="472439" y="1689591"/>
            <a:ext cx="3847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</a:t>
            </a:r>
            <a:r>
              <a:rPr kumimoji="0" lang="en-US" altLang="ko-KR" sz="11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box1 ~ box4</a:t>
            </a:r>
            <a:r>
              <a:rPr kumimoji="0" lang="ko-KR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까지 네 개의 템플릿 영역을 만든 후 배치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130F27B-8A1D-CC8C-09EA-A46A51139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" y="2127406"/>
            <a:ext cx="3968085" cy="19484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88CFC4-69A3-B03C-850F-3CBEA93E93A7}"/>
              </a:ext>
            </a:extLst>
          </p:cNvPr>
          <p:cNvSpPr txBox="1"/>
          <p:nvPr/>
        </p:nvSpPr>
        <p:spPr>
          <a:xfrm>
            <a:off x="6031345" y="926557"/>
            <a:ext cx="4664363" cy="54476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.container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700px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display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grid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grid-template-rows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0" i="0" u="none" strike="noStrike" baseline="0">
                <a:solidFill>
                  <a:srgbClr val="5429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repeat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gap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1rem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  ......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.box1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#3689ff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grid-area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:box1;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.box2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#00cf12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grid-area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:box2;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.box3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#ff9019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grid-area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:box3;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.box4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#ffd000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grid-area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:box4;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.box5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#ff3f3f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grid-area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:box5;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E9D83B-0ADF-A762-1F1E-0BE4378DDEAD}"/>
              </a:ext>
            </a:extLst>
          </p:cNvPr>
          <p:cNvSpPr/>
          <p:nvPr/>
        </p:nvSpPr>
        <p:spPr>
          <a:xfrm>
            <a:off x="6317673" y="2807855"/>
            <a:ext cx="1376218" cy="1662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2F704C-4EE0-1253-0F54-5C3045FE7842}"/>
              </a:ext>
            </a:extLst>
          </p:cNvPr>
          <p:cNvSpPr/>
          <p:nvPr/>
        </p:nvSpPr>
        <p:spPr>
          <a:xfrm>
            <a:off x="6317673" y="3532911"/>
            <a:ext cx="1376218" cy="1662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E9A05E-202D-91BD-96A1-7454D6E3F794}"/>
              </a:ext>
            </a:extLst>
          </p:cNvPr>
          <p:cNvSpPr/>
          <p:nvPr/>
        </p:nvSpPr>
        <p:spPr>
          <a:xfrm>
            <a:off x="6317673" y="4276439"/>
            <a:ext cx="1376218" cy="1662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FBF947-CBAB-495E-F87B-569734BD3781}"/>
              </a:ext>
            </a:extLst>
          </p:cNvPr>
          <p:cNvSpPr/>
          <p:nvPr/>
        </p:nvSpPr>
        <p:spPr>
          <a:xfrm>
            <a:off x="6345382" y="4999702"/>
            <a:ext cx="1376218" cy="1662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ABA517-6830-D645-FC4D-85C0DDD96A21}"/>
              </a:ext>
            </a:extLst>
          </p:cNvPr>
          <p:cNvSpPr/>
          <p:nvPr/>
        </p:nvSpPr>
        <p:spPr>
          <a:xfrm>
            <a:off x="6317673" y="5722966"/>
            <a:ext cx="1376218" cy="1662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37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7320A-9BAA-47E0-98D9-470E64F2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템플릿 영역을 사용해 배치하기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E7A8AD-0AAE-0EA1-5830-76203EE14C74}"/>
              </a:ext>
            </a:extLst>
          </p:cNvPr>
          <p:cNvSpPr/>
          <p:nvPr/>
        </p:nvSpPr>
        <p:spPr>
          <a:xfrm>
            <a:off x="472439" y="1063582"/>
            <a:ext cx="3847528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2)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템플릿 영역 배치하기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Dc_SSiMyungJo_120_OTF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01502-3E33-129B-3476-1535281F0C92}"/>
              </a:ext>
            </a:extLst>
          </p:cNvPr>
          <p:cNvSpPr txBox="1"/>
          <p:nvPr/>
        </p:nvSpPr>
        <p:spPr>
          <a:xfrm>
            <a:off x="738909" y="1671620"/>
            <a:ext cx="3759201" cy="366343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.container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700px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display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grid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grid-template-rows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0" i="0" u="none" strike="noStrike" baseline="0">
                <a:solidFill>
                  <a:srgbClr val="5429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repeat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grid-template-areas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"box1 box1 box1"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"box2 box3 box3"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  "box2 box4 box5"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gap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1rem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Typo_SSiGothic_120"/>
                <a:ea typeface="D2Coding" panose="020B0609020101020101" pitchFamily="49" charset="-127"/>
              </a:rPr>
              <a:t>......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2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240223F-820C-8B2C-CD3D-32C4FF4FB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862" y="2681720"/>
            <a:ext cx="4353647" cy="216647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0EF8A52-D97E-B6BC-EEF2-B611D5997178}"/>
              </a:ext>
            </a:extLst>
          </p:cNvPr>
          <p:cNvSpPr/>
          <p:nvPr/>
        </p:nvSpPr>
        <p:spPr>
          <a:xfrm>
            <a:off x="1019985" y="3131128"/>
            <a:ext cx="1649324" cy="11453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32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7320A-9BAA-47E0-98D9-470E64F2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그리드 레이아웃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9B76AE-1CBE-4F5B-9991-526723A626CD}"/>
              </a:ext>
            </a:extLst>
          </p:cNvPr>
          <p:cNvSpPr/>
          <p:nvPr/>
        </p:nvSpPr>
        <p:spPr>
          <a:xfrm>
            <a:off x="503338" y="1093188"/>
            <a:ext cx="505017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CSS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그리드 레이아웃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61950E-0A81-4DA2-AD42-206A1EE8EBB2}"/>
              </a:ext>
            </a:extLst>
          </p:cNvPr>
          <p:cNvSpPr/>
          <p:nvPr/>
        </p:nvSpPr>
        <p:spPr>
          <a:xfrm>
            <a:off x="503336" y="1702023"/>
            <a:ext cx="6862197" cy="89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플렉스 박스 레이아웃은 주축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교차축 개념이 있지만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CSS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그리드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레이아웃은 양쪽 방향 모두 사용</a:t>
            </a:r>
            <a:b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플렉스 그리드 레이아웃은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차원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, CSS 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그리드 레이아웃은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2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차원이라고도 함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행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(row)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과 열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(column)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로 화면을 구성하고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필요할 경우 그리드 항목 사이에 간격을 둘 수 있다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01A834-6D59-35D2-445E-4AEEB8ACC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34" y="2696618"/>
            <a:ext cx="5731591" cy="340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6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0D03AC7-980C-4707-BC74-7EE01D42E262}"/>
              </a:ext>
            </a:extLst>
          </p:cNvPr>
          <p:cNvSpPr/>
          <p:nvPr/>
        </p:nvSpPr>
        <p:spPr>
          <a:xfrm>
            <a:off x="503338" y="1557737"/>
            <a:ext cx="5050174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배치 요소들을 감싸는 부모 요소를 그리드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컨테이너로 지정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D6B3E83-9718-4833-BC18-44F881095FB7}"/>
              </a:ext>
            </a:extLst>
          </p:cNvPr>
          <p:cNvSpPr/>
          <p:nvPr/>
        </p:nvSpPr>
        <p:spPr>
          <a:xfrm>
            <a:off x="472439" y="986777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display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속성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0C22C3A-B7B9-483E-902B-27E5CC535412}"/>
              </a:ext>
            </a:extLst>
          </p:cNvPr>
          <p:cNvSpPr/>
          <p:nvPr/>
        </p:nvSpPr>
        <p:spPr>
          <a:xfrm>
            <a:off x="503338" y="3913969"/>
            <a:ext cx="5050174" cy="33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열과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행의 크기</a:t>
            </a:r>
            <a:r>
              <a:rPr lang="en-US" altLang="ko-KR" sz="1200">
                <a:solidFill>
                  <a:prstClr val="black"/>
                </a:solidFill>
                <a:latin typeface="TDc_SSiMyungJo_120_OTF"/>
                <a:ea typeface="맑은 고딕" panose="020B0503020000020004" pitchFamily="50" charset="-127"/>
              </a:rPr>
              <a:t>,</a:t>
            </a:r>
            <a:r>
              <a:rPr lang="ko-KR" altLang="en-US" sz="1200">
                <a:solidFill>
                  <a:prstClr val="black"/>
                </a:solidFill>
                <a:latin typeface="TDc_SSiMyungJo_120_OTF"/>
                <a:ea typeface="맑은 고딕" panose="020B0503020000020004" pitchFamily="50" charset="-127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개수 지정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 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7A44AC2-4E4F-4637-A4F7-09F8EEC392E6}"/>
              </a:ext>
            </a:extLst>
          </p:cNvPr>
          <p:cNvSpPr/>
          <p:nvPr/>
        </p:nvSpPr>
        <p:spPr>
          <a:xfrm>
            <a:off x="423600" y="3363011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grid-template-columns, grid-template-rows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속성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9644BE-FE0F-4113-992A-A95EEBFC2DA1}"/>
              </a:ext>
            </a:extLst>
          </p:cNvPr>
          <p:cNvSpPr/>
          <p:nvPr/>
        </p:nvSpPr>
        <p:spPr>
          <a:xfrm>
            <a:off x="503338" y="4466001"/>
            <a:ext cx="5176009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grid-template-columns :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그리드 컨테이너 안의 열 개수와 너빗값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Dc_SSiMyungJo_120_OTF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grid-template-rows: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그리드 컨테이너 안의 행 개수와 너빗값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A268AA-5DA9-330D-87BB-10260C307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8" y="2015675"/>
            <a:ext cx="4890698" cy="10585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494698-FB9D-92B9-42F6-8D6CFF107AE4}"/>
              </a:ext>
            </a:extLst>
          </p:cNvPr>
          <p:cNvSpPr txBox="1"/>
          <p:nvPr/>
        </p:nvSpPr>
        <p:spPr>
          <a:xfrm>
            <a:off x="6718228" y="921620"/>
            <a:ext cx="4202545" cy="391113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.container 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display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grid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grid-template-columns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 200px 300px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grid-template-rows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50px 100px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.items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 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.items:nth-child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(even){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 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 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......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 </a:t>
            </a:r>
            <a:r>
              <a:rPr lang="en-US" altLang="ko-KR" sz="14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"container"</a:t>
            </a: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&lt;div </a:t>
            </a:r>
            <a:r>
              <a:rPr lang="en-US" altLang="ko-KR" sz="14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"items"</a:t>
            </a: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......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  <a:endParaRPr lang="ko-KR" altLang="en-US" sz="1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B451E11-9573-1581-87EE-9915C59CF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682" y="5050340"/>
            <a:ext cx="5050174" cy="1519728"/>
          </a:xfrm>
          <a:prstGeom prst="rect">
            <a:avLst/>
          </a:prstGeom>
        </p:spPr>
      </p:pic>
      <p:sp>
        <p:nvSpPr>
          <p:cNvPr id="20" name="제목 19">
            <a:extLst>
              <a:ext uri="{FF2B5EF4-FFF2-40B4-BE49-F238E27FC236}">
                <a16:creationId xmlns:a16="http://schemas.microsoft.com/office/drawing/2014/main" id="{02A49B13-1D51-5670-A074-3F1D7C9A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CSS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그리드 레이아웃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항목을 배치하는 속성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128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42A30-7F35-4EB7-9C18-270E2E5C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39" y="133978"/>
            <a:ext cx="9091189" cy="570057"/>
          </a:xfrm>
        </p:spPr>
        <p:txBody>
          <a:bodyPr anchor="b">
            <a:normAutofit fontScale="90000"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CSS</a:t>
            </a:r>
            <a:r>
              <a:rPr kumimoji="0" lang="ko-KR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그리드 레이아웃</a:t>
            </a:r>
            <a:r>
              <a:rPr kumimoji="0" lang="en-US" altLang="ko-KR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항목을 배치하는 속성</a:t>
            </a:r>
            <a:endParaRPr kumimoji="0" lang="en-US" altLang="ko-KR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0D03AC7-980C-4707-BC74-7EE01D42E262}"/>
              </a:ext>
            </a:extLst>
          </p:cNvPr>
          <p:cNvSpPr/>
          <p:nvPr/>
        </p:nvSpPr>
        <p:spPr>
          <a:xfrm>
            <a:off x="503338" y="1557737"/>
            <a:ext cx="5050174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동적으로 추가되는 행의 높이 지정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Dc_SSiMyungJo_120_OTF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>
                <a:solidFill>
                  <a:prstClr val="black"/>
                </a:solidFill>
                <a:latin typeface="TDc_SSiMyungJo_120_OTF"/>
                <a:ea typeface="맑은 고딕" panose="020B0503020000020004" pitchFamily="50" charset="-127"/>
              </a:rPr>
              <a:t>대부분 동적인 웹 사이트는 행의 개수를 미리 정할 수 없는 경우가 많음</a:t>
            </a:r>
            <a:br>
              <a:rPr lang="en-US" altLang="ko-KR" sz="1200">
                <a:solidFill>
                  <a:prstClr val="black"/>
                </a:solidFill>
                <a:latin typeface="TDc_SSiMyungJo_120_OTF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/>
                </a:solidFill>
                <a:latin typeface="TDc_SSiMyungJo_120_OTF"/>
                <a:ea typeface="맑은 고딕" panose="020B0503020000020004" pitchFamily="50" charset="-127"/>
                <a:sym typeface="Wingdings" panose="05000000000000000000" pitchFamily="2" charset="2"/>
              </a:rPr>
              <a:t> grid-template-rows</a:t>
            </a:r>
            <a:r>
              <a:rPr lang="ko-KR" altLang="en-US" sz="1200">
                <a:solidFill>
                  <a:prstClr val="black"/>
                </a:solidFill>
                <a:latin typeface="TDc_SSiMyungJo_120_OTF"/>
                <a:ea typeface="맑은 고딕" panose="020B0503020000020004" pitchFamily="50" charset="-127"/>
                <a:sym typeface="Wingdings" panose="05000000000000000000" pitchFamily="2" charset="2"/>
              </a:rPr>
              <a:t>보다 </a:t>
            </a:r>
            <a:r>
              <a:rPr lang="en-US" altLang="ko-KR" sz="1200">
                <a:solidFill>
                  <a:prstClr val="black"/>
                </a:solidFill>
                <a:latin typeface="TDc_SSiMyungJo_120_OTF"/>
                <a:ea typeface="맑은 고딕" panose="020B0503020000020004" pitchFamily="50" charset="-127"/>
                <a:sym typeface="Wingdings" panose="05000000000000000000" pitchFamily="2" charset="2"/>
              </a:rPr>
              <a:t>grid-auto-rows </a:t>
            </a:r>
            <a:r>
              <a:rPr lang="ko-KR" altLang="en-US" sz="1200">
                <a:solidFill>
                  <a:prstClr val="black"/>
                </a:solidFill>
                <a:latin typeface="TDc_SSiMyungJo_120_OTF"/>
                <a:ea typeface="맑은 고딕" panose="020B0503020000020004" pitchFamily="50" charset="-127"/>
                <a:sym typeface="Wingdings" panose="05000000000000000000" pitchFamily="2" charset="2"/>
              </a:rPr>
              <a:t>속성을 많이 사용함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494698-FB9D-92B9-42F6-8D6CFF107AE4}"/>
              </a:ext>
            </a:extLst>
          </p:cNvPr>
          <p:cNvSpPr txBox="1"/>
          <p:nvPr/>
        </p:nvSpPr>
        <p:spPr>
          <a:xfrm>
            <a:off x="815488" y="2792398"/>
            <a:ext cx="4202545" cy="3911135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.container 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display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grid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grid-template-columns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 200px 300px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grid-auto-rows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.items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 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.items:nth-child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(even){ </a:t>
            </a: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 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  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......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&lt;div </a:t>
            </a:r>
            <a:r>
              <a:rPr lang="en-US" altLang="ko-KR" sz="14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"container"</a:t>
            </a: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&lt;div </a:t>
            </a:r>
            <a:r>
              <a:rPr lang="en-US" altLang="ko-KR" sz="14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</a:t>
            </a:r>
            <a:r>
              <a:rPr lang="en-US" altLang="ko-KR" sz="1400" b="0" i="0" u="none" strike="noStrike" baseline="0">
                <a:solidFill>
                  <a:srgbClr val="1835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"items"</a:t>
            </a: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......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&lt;/div&gt;</a:t>
            </a:r>
            <a:endParaRPr lang="ko-KR" altLang="en-US" sz="1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32C0C5-51E9-5312-D5EE-2A27A388C8C2}"/>
              </a:ext>
            </a:extLst>
          </p:cNvPr>
          <p:cNvSpPr txBox="1"/>
          <p:nvPr/>
        </p:nvSpPr>
        <p:spPr>
          <a:xfrm>
            <a:off x="618836" y="1062182"/>
            <a:ext cx="447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grid-auto-rows</a:t>
            </a:r>
            <a:r>
              <a:rPr lang="ko-KR" altLang="en-US" sz="1400" b="1"/>
              <a:t> 속성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6BB589-33D5-B9DB-5DE1-BC32815D5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218" y="3959266"/>
            <a:ext cx="5569679" cy="157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8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D6B3E83-9718-4833-BC18-44F881095FB7}"/>
              </a:ext>
            </a:extLst>
          </p:cNvPr>
          <p:cNvSpPr/>
          <p:nvPr/>
        </p:nvSpPr>
        <p:spPr>
          <a:xfrm>
            <a:off x="472439" y="1009635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상대적인 크기를 지정하는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fr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단위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2743F7-5176-49C9-9252-CB408A65FCF9}"/>
              </a:ext>
            </a:extLst>
          </p:cNvPr>
          <p:cNvSpPr/>
          <p:nvPr/>
        </p:nvSpPr>
        <p:spPr>
          <a:xfrm>
            <a:off x="472438" y="1406656"/>
            <a:ext cx="5293453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열과 행의 크기를 지정하는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px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단위는 반응형 웹 디자인에 적합하지 않음 </a:t>
            </a:r>
            <a:b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상대적인 크기를 지정하는 </a:t>
            </a: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fr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(fraction)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단위 사용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C911AC7-4846-4D7D-B9BB-C20391AE0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44" y="2496549"/>
            <a:ext cx="2769525" cy="3340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51F06E-134A-48FF-8A4C-2FBD36F408E7}"/>
              </a:ext>
            </a:extLst>
          </p:cNvPr>
          <p:cNvSpPr txBox="1"/>
          <p:nvPr/>
        </p:nvSpPr>
        <p:spPr>
          <a:xfrm>
            <a:off x="620925" y="2155888"/>
            <a:ext cx="3640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너비의 비율이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2:1:2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 칼럼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개를 배치한다면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F509215-D59E-4338-B6FB-0905EE84BD09}"/>
              </a:ext>
            </a:extLst>
          </p:cNvPr>
          <p:cNvSpPr/>
          <p:nvPr/>
        </p:nvSpPr>
        <p:spPr>
          <a:xfrm>
            <a:off x="472439" y="3122890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값이 반복된다면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repeat( )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616C96-71F5-4337-B9ED-3AEE1E26E9EB}"/>
              </a:ext>
            </a:extLst>
          </p:cNvPr>
          <p:cNvSpPr/>
          <p:nvPr/>
        </p:nvSpPr>
        <p:spPr>
          <a:xfrm>
            <a:off x="472438" y="3526448"/>
            <a:ext cx="505017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똑같은 값을 여러 번 반복한다면 내장 함수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repeat( )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함수 사용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D251474-8EB7-4527-A29A-397DBA195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58" y="4034717"/>
            <a:ext cx="2540702" cy="1224091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8C3FDB3A-B3B8-4DAB-F7C4-FBDBA39D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CSS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그리드 레이아웃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항목을 배치하는 속성</a:t>
            </a:r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A688952-46A5-755F-6EDD-F118A76AE381}"/>
              </a:ext>
            </a:extLst>
          </p:cNvPr>
          <p:cNvCxnSpPr/>
          <p:nvPr/>
        </p:nvCxnSpPr>
        <p:spPr>
          <a:xfrm>
            <a:off x="5902036" y="840509"/>
            <a:ext cx="0" cy="58004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4B2C77-CBC8-E616-9A42-CE57C989DCC6}"/>
              </a:ext>
            </a:extLst>
          </p:cNvPr>
          <p:cNvSpPr/>
          <p:nvPr/>
        </p:nvSpPr>
        <p:spPr>
          <a:xfrm>
            <a:off x="6281460" y="1009635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최솟값과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최댓값을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지정하는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minmax()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함수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BB4A7F-720E-B14C-A975-B13116943E75}"/>
              </a:ext>
            </a:extLst>
          </p:cNvPr>
          <p:cNvSpPr/>
          <p:nvPr/>
        </p:nvSpPr>
        <p:spPr>
          <a:xfrm>
            <a:off x="6289965" y="1406656"/>
            <a:ext cx="5293453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행의 높이를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px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값으로 고정하면 내용이 많을 경우 내용이 가려질 수 있음</a:t>
            </a:r>
            <a:b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minmax()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함수를 사용하면 행 높이를 최솟값과 최댓값으로 지정 가능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61A011-6FCE-7880-0636-B4FFAE677D60}"/>
              </a:ext>
            </a:extLst>
          </p:cNvPr>
          <p:cNvSpPr txBox="1"/>
          <p:nvPr/>
        </p:nvSpPr>
        <p:spPr>
          <a:xfrm>
            <a:off x="6289965" y="2159682"/>
            <a:ext cx="3640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행 높이는 최소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100px, </a:t>
            </a:r>
            <a:r>
              <a:rPr lang="ko-KR" altLang="en-US" sz="120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최대 </a:t>
            </a:r>
            <a:r>
              <a:rPr lang="en-US" altLang="ko-KR" sz="1200">
                <a:solidFill>
                  <a:srgbClr val="0070C0"/>
                </a:solidFill>
                <a:latin typeface="맑은 고딕" panose="020F0502020204030204"/>
                <a:ea typeface="맑은 고딕" panose="020B0503020000020004" pitchFamily="50" charset="-127"/>
              </a:rPr>
              <a:t>auto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B72D61-2929-180B-A52B-135B8BD9C3C2}"/>
              </a:ext>
            </a:extLst>
          </p:cNvPr>
          <p:cNvSpPr txBox="1"/>
          <p:nvPr/>
        </p:nvSpPr>
        <p:spPr>
          <a:xfrm>
            <a:off x="6468143" y="2585283"/>
            <a:ext cx="4202545" cy="235070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.container 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display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grid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grid-template-columns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5429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repeat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1fr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en-US" altLang="ko-KR" sz="1400" b="0" i="0" u="none" strike="noStrike" baseline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grid-remplate-rows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5429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minmax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  <a:endParaRPr lang="en-US" altLang="ko-KR" sz="1400" b="0" i="0" u="none" strike="noStrike" baseline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>
              <a:lnSpc>
                <a:spcPct val="130000"/>
              </a:lnSpc>
            </a:pPr>
            <a:r>
              <a:rPr lang="en-US" altLang="ko-KR" sz="14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......</a:t>
            </a:r>
            <a:endParaRPr lang="en-US" altLang="ko-KR" sz="1400" b="0" i="0" u="none" strike="noStrike" baseline="0">
              <a:solidFill>
                <a:srgbClr val="000000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C618067-8AE1-F08F-0EDC-8E03CAB78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0685" y="4449021"/>
            <a:ext cx="4004247" cy="197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1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7D5D41-FB3A-4FED-B4E9-06A7E2CDA5A9}"/>
              </a:ext>
            </a:extLst>
          </p:cNvPr>
          <p:cNvSpPr/>
          <p:nvPr/>
        </p:nvSpPr>
        <p:spPr>
          <a:xfrm>
            <a:off x="621656" y="1203598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빈 공간을 채우는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auto-fill, auto-fit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DEA95B3-7512-4136-ACED-7B9BC1936C30}"/>
              </a:ext>
            </a:extLst>
          </p:cNvPr>
          <p:cNvSpPr/>
          <p:nvPr/>
        </p:nvSpPr>
        <p:spPr>
          <a:xfrm>
            <a:off x="472439" y="1713716"/>
            <a:ext cx="5300288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열의 개수를 지정하는 대신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auto-fit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이나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auto-fill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지정하면 화면 너비에 따라 행을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채움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auto-fit :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남는 공간 없이 꽉 채우기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auto-fill :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 최소 너비까지만 표시하고 남는 공간은 그대로 둠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3FDB3A-B3B8-4DAB-F7C4-FBDBA39D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CSS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그리드 레이아웃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항목을 배치하는 속성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756A7-F430-4D5B-0128-CAD1C34BDF2D}"/>
              </a:ext>
            </a:extLst>
          </p:cNvPr>
          <p:cNvSpPr txBox="1"/>
          <p:nvPr/>
        </p:nvSpPr>
        <p:spPr>
          <a:xfrm>
            <a:off x="5772727" y="1162035"/>
            <a:ext cx="6096000" cy="423122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.container 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800px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1px </a:t>
            </a:r>
            <a:r>
              <a:rPr lang="en-US" altLang="ko-KR" sz="14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solid #ccc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display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grid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margin-bottom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.container-1 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grid-template-columns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 b="0" i="0" u="none" strike="noStrike" baseline="0">
                <a:solidFill>
                  <a:srgbClr val="5429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repeat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auto-fit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b="0" i="0" u="none" strike="noStrike" baseline="0">
                <a:solidFill>
                  <a:srgbClr val="5429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minmax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1fr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.container-2 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grid-template-columns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 b="0" i="0" u="none" strike="noStrike" baseline="0">
                <a:solidFill>
                  <a:srgbClr val="5429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repeat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auto-fill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b="0" i="0" u="none" strike="noStrike" baseline="0">
                <a:solidFill>
                  <a:srgbClr val="5429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minmax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4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4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1fr</a:t>
            </a: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3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......</a:t>
            </a:r>
          </a:p>
          <a:p>
            <a:pPr algn="l">
              <a:lnSpc>
                <a:spcPct val="130000"/>
              </a:lnSpc>
            </a:pPr>
            <a:r>
              <a:rPr lang="en-US" altLang="ko-KR" sz="14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4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947D248-49ED-7928-4E9E-9A170D8F9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56" y="3172690"/>
            <a:ext cx="4697255" cy="125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92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7D5D41-FB3A-4FED-B4E9-06A7E2CDA5A9}"/>
              </a:ext>
            </a:extLst>
          </p:cNvPr>
          <p:cNvSpPr/>
          <p:nvPr/>
        </p:nvSpPr>
        <p:spPr>
          <a:xfrm>
            <a:off x="495645" y="1162035"/>
            <a:ext cx="505017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그리드 항목의 간격을 조절하는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gap 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속성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DEA95B3-7512-4136-ACED-7B9BC1936C30}"/>
              </a:ext>
            </a:extLst>
          </p:cNvPr>
          <p:cNvSpPr/>
          <p:nvPr/>
        </p:nvSpPr>
        <p:spPr>
          <a:xfrm>
            <a:off x="472439" y="1713716"/>
            <a:ext cx="5300288" cy="610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값이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개 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열 간격과 행 간격을 똑같이 사용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값이 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2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개 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첫번째 값은 행 간격</a:t>
            </a:r>
            <a:r>
              <a:rPr lang="en-US" altLang="ko-KR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두번째 값은 열 간격으로 사용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C3FDB3A-B3B8-4DAB-F7C4-FBDBA39D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CSS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그리드 레이아웃</a:t>
            </a:r>
            <a:r>
              <a:rPr kumimoji="0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항목을 배치하는 속성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756A7-F430-4D5B-0128-CAD1C34BDF2D}"/>
              </a:ext>
            </a:extLst>
          </p:cNvPr>
          <p:cNvSpPr txBox="1"/>
          <p:nvPr/>
        </p:nvSpPr>
        <p:spPr>
          <a:xfrm>
            <a:off x="5772727" y="1162035"/>
            <a:ext cx="5300288" cy="283398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.container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width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600px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border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2px 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solid #222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display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grid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grid-template-columns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0" i="0" u="none" strike="noStrike" baseline="0">
                <a:solidFill>
                  <a:srgbClr val="5429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repeat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1fr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); </a:t>
            </a:r>
            <a:r>
              <a:rPr lang="en-US" altLang="ko-KR" sz="1200" b="0" i="0" u="none" strike="noStrike" baseline="0">
                <a:solidFill>
                  <a:srgbClr val="00A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200" b="0" i="0" u="none" strike="noStrike" baseline="0">
                <a:solidFill>
                  <a:srgbClr val="00A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 </a:t>
            </a:r>
            <a:r>
              <a:rPr lang="en-US" altLang="ko-KR" sz="1200" b="0" i="0" u="none" strike="noStrike" baseline="0">
                <a:solidFill>
                  <a:srgbClr val="00A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ko-KR" altLang="en-US" sz="1200" b="0" i="0" u="none" strike="noStrike" baseline="0">
                <a:solidFill>
                  <a:srgbClr val="00A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개 *</a:t>
            </a:r>
            <a:r>
              <a:rPr lang="en-US" altLang="ko-KR" sz="1200" b="0" i="0" u="none" strike="noStrike" baseline="0">
                <a:solidFill>
                  <a:srgbClr val="00A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gap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20px 30px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b="0" i="0" u="none" strike="noStrike" baseline="0">
                <a:solidFill>
                  <a:srgbClr val="00A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</a:t>
            </a:r>
            <a:r>
              <a:rPr lang="ko-KR" altLang="en-US" sz="1200" b="0" i="0" u="none" strike="noStrike" baseline="0">
                <a:solidFill>
                  <a:srgbClr val="00A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행 간격 </a:t>
            </a:r>
            <a:r>
              <a:rPr lang="en-US" altLang="ko-KR" sz="1200" b="0" i="0" u="none" strike="noStrike" baseline="0">
                <a:solidFill>
                  <a:srgbClr val="00A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20px, </a:t>
            </a:r>
            <a:r>
              <a:rPr lang="ko-KR" altLang="en-US" sz="1200" b="0" i="0" u="none" strike="noStrike" baseline="0">
                <a:solidFill>
                  <a:srgbClr val="00A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열 간격 </a:t>
            </a:r>
            <a:r>
              <a:rPr lang="en-US" altLang="ko-KR" sz="1200" b="0" i="0" u="none" strike="noStrike" baseline="0">
                <a:solidFill>
                  <a:srgbClr val="00A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30px */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80808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......</a:t>
            </a:r>
          </a:p>
          <a:p>
            <a:pPr algn="l">
              <a:lnSpc>
                <a:spcPct val="150000"/>
              </a:lnSpc>
            </a:pPr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20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7FBDDC-EAD0-10F4-21A1-2FFD8F86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727" y="4169870"/>
            <a:ext cx="42100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7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61950E-0A81-4DA2-AD42-206A1EE8EBB2}"/>
              </a:ext>
            </a:extLst>
          </p:cNvPr>
          <p:cNvSpPr/>
          <p:nvPr/>
        </p:nvSpPr>
        <p:spPr>
          <a:xfrm>
            <a:off x="392500" y="1062497"/>
            <a:ext cx="6862197" cy="617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CSS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그리드 레이아웃에는 눈에 보이지 않는 그리드 라인이 포함되어 있음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Dc_SSiMyungJo_120_OTF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Dc_SSiMyungJo_120_OTF"/>
                <a:ea typeface="맑은 고딕" panose="020B0503020000020004" pitchFamily="50" charset="-127"/>
                <a:cs typeface="+mn-cs"/>
              </a:rPr>
              <a:t>그리드 라인을 사용해 그리드 항목을 배치할 수 있음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Dc_SSiMyungJo_120_OTF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AAC5E921-F1C8-373F-FF88-2FFBC3B8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ko-KR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그리드 라인을 사용해 배치하기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45554D-8380-72DC-7E94-87CCAB989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75" y="1680230"/>
            <a:ext cx="5952995" cy="47496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9571A2-A813-A0A0-095A-C918C5A91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880" y="3362902"/>
            <a:ext cx="6678435" cy="26391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7382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AC5E921-F1C8-373F-FF88-2FFBC3B8F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ko-KR" altLang="en-US" sz="3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그리드 라인을 사용해 배치하기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5DF8D8-B8FA-BE08-AB27-EFC29A0624E4}"/>
              </a:ext>
            </a:extLst>
          </p:cNvPr>
          <p:cNvSpPr txBox="1"/>
          <p:nvPr/>
        </p:nvSpPr>
        <p:spPr>
          <a:xfrm>
            <a:off x="6797964" y="919097"/>
            <a:ext cx="4784436" cy="544764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&lt;style&gt;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……</a:t>
            </a:r>
            <a:endParaRPr lang="en-US" altLang="ko-KR" sz="1200">
              <a:solidFill>
                <a:srgbClr val="808080"/>
              </a:solidFill>
              <a:latin typeface="Typo_SSiGothic_120"/>
              <a:ea typeface="D2Coding" panose="020B0609020101020101" pitchFamily="49" charset="-127"/>
            </a:endParaRP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.box1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#3689ff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s-E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grid-column</a:t>
            </a:r>
            <a:r>
              <a:rPr lang="es-E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s-E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 </a:t>
            </a:r>
            <a:r>
              <a:rPr lang="es-E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r>
              <a:rPr lang="es-E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-1</a:t>
            </a:r>
            <a:r>
              <a:rPr lang="es-E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s-ES" altLang="ko-KR" sz="1200" b="0" i="0" u="none" strike="noStrike" baseline="0">
                <a:solidFill>
                  <a:srgbClr val="00A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grid-column:1 / 4; */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grid-row-start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b="0" i="0" u="none" strike="noStrike" baseline="0">
                <a:solidFill>
                  <a:srgbClr val="00A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grid-row: 1 / 2; */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.box2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#00cf12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grid-column-start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b="0" i="0" u="none" strike="noStrike" baseline="0">
                <a:solidFill>
                  <a:srgbClr val="00A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grid-column: 1 / 2; */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grid-row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-1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b="0" i="0" u="none" strike="noStrike" baseline="0">
                <a:solidFill>
                  <a:srgbClr val="00A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grid-row: 2 / 4; */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.box3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#ff9019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s-E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grid-column</a:t>
            </a:r>
            <a:r>
              <a:rPr lang="es-E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s-E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 </a:t>
            </a:r>
            <a:r>
              <a:rPr lang="es-E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r>
              <a:rPr lang="es-E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-1</a:t>
            </a:r>
            <a:r>
              <a:rPr lang="es-E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s-ES" altLang="ko-KR" sz="1200" b="0" i="0" u="none" strike="noStrike" baseline="0">
                <a:solidFill>
                  <a:srgbClr val="00A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grid-column: 2 / 4; */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grid-row-start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b="0" i="0" u="none" strike="noStrike" baseline="0">
                <a:solidFill>
                  <a:srgbClr val="00A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grid-row: 2 / 3; */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.box4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#ffd000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grid-column-start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2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b="0" i="0" u="none" strike="noStrike" baseline="0">
                <a:solidFill>
                  <a:srgbClr val="00A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grid-column: 2 / 3; */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grid-row-start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b="0" i="0" u="none" strike="noStrike" baseline="0">
                <a:solidFill>
                  <a:srgbClr val="00A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grid-row: 3 / 4; */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.box5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background-color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0" i="0" u="none" strike="noStrike" baseline="0">
                <a:solidFill>
                  <a:srgbClr val="0039D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#ff3f3f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algn="l"/>
            <a:r>
              <a:rPr lang="es-E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grid-column</a:t>
            </a:r>
            <a:r>
              <a:rPr lang="es-E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s-E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 </a:t>
            </a:r>
            <a:r>
              <a:rPr lang="es-E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r>
              <a:rPr lang="es-E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-1</a:t>
            </a:r>
            <a:r>
              <a:rPr lang="es-E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s-ES" altLang="ko-KR" sz="1200" b="0" i="0" u="none" strike="noStrike" baseline="0">
                <a:solidFill>
                  <a:srgbClr val="00A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grid-column: 3 / 4; */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FF111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  grid-row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3 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 </a:t>
            </a:r>
            <a:r>
              <a:rPr lang="en-US" altLang="ko-KR" sz="1200" b="0" i="0" u="none" strike="noStrike" baseline="0">
                <a:solidFill>
                  <a:srgbClr val="00B009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-1</a:t>
            </a:r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 b="0" i="0" u="none" strike="noStrike" baseline="0">
                <a:solidFill>
                  <a:srgbClr val="00A2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/* grid-row: 3 / 4; */</a:t>
            </a:r>
          </a:p>
          <a:p>
            <a:pPr algn="l"/>
            <a:r>
              <a:rPr lang="en-US" altLang="ko-KR" sz="1200" b="0" i="0" u="none" strike="noStrike" baseline="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}</a:t>
            </a:r>
            <a:endParaRPr lang="en-US" altLang="ko-KR" sz="1200" b="0" i="0" u="none" strike="noStrike" baseline="0">
              <a:solidFill>
                <a:srgbClr val="808080"/>
              </a:solidFill>
              <a:latin typeface="Typo_SSiGothic_120"/>
              <a:ea typeface="D2Coding" panose="020B0609020101020101" pitchFamily="49" charset="-127"/>
            </a:endParaRPr>
          </a:p>
          <a:p>
            <a:pPr algn="l"/>
            <a:r>
              <a:rPr lang="en-US" altLang="ko-KR" sz="1200" b="0" i="0" u="none" strike="noStrike" baseline="0">
                <a:solidFill>
                  <a:srgbClr val="73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&lt;/style&gt;</a:t>
            </a:r>
            <a:endParaRPr lang="ko-KR" altLang="en-US" sz="12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1A440B-28C1-8FEF-556F-D7CEEDFCD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8" y="988724"/>
            <a:ext cx="5974555" cy="32692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3DC6AB-9363-B6D6-4DD9-284EDE83F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80" y="4257964"/>
            <a:ext cx="4465473" cy="199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5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CJ" id="{0138D6AD-1EF3-49F9-B0E7-D994D6EA1170}" vid="{0129D1E7-6EDF-4F3F-8503-6FA2AFD39B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1084</Words>
  <Application>Microsoft Office PowerPoint</Application>
  <PresentationFormat>와이드스크린</PresentationFormat>
  <Paragraphs>178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D2Coding</vt:lpstr>
      <vt:lpstr>TDc_SSiMyungJo_120_OTF</vt:lpstr>
      <vt:lpstr>Typo_SSiGothic_120</vt:lpstr>
      <vt:lpstr>맑은 고딕</vt:lpstr>
      <vt:lpstr>Arial</vt:lpstr>
      <vt:lpstr>Office 테마</vt:lpstr>
      <vt:lpstr>1_Office 테마</vt:lpstr>
      <vt:lpstr>12. CSS 그리드 레이아웃</vt:lpstr>
      <vt:lpstr>CSS 그리드 레이아웃</vt:lpstr>
      <vt:lpstr>CSS 그리드 레이아웃 항목을 배치하는 속성</vt:lpstr>
      <vt:lpstr>CSS 그리드 레이아웃 항목을 배치하는 속성</vt:lpstr>
      <vt:lpstr>CSS 그리드 레이아웃 항목을 배치하는 속성</vt:lpstr>
      <vt:lpstr>CSS 그리드 레이아웃 항목을 배치하는 속성</vt:lpstr>
      <vt:lpstr>CSS 그리드 레이아웃 항목을 배치하는 속성</vt:lpstr>
      <vt:lpstr>그리드 라인을 사용해 배치하기</vt:lpstr>
      <vt:lpstr>그리드 라인을 사용해 배치하기</vt:lpstr>
      <vt:lpstr>템플릿 영역을 사용해 배치하기</vt:lpstr>
      <vt:lpstr>템플릿 영역을 사용해 배치하기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12. CSS 그리드 레이아웃</dc:title>
  <dc:creator>KoKyunghee</dc:creator>
  <cp:lastModifiedBy>Kyunghee Ko</cp:lastModifiedBy>
  <cp:revision>8</cp:revision>
  <dcterms:created xsi:type="dcterms:W3CDTF">2024-05-21T12:35:51Z</dcterms:created>
  <dcterms:modified xsi:type="dcterms:W3CDTF">2024-07-21T07:33:03Z</dcterms:modified>
</cp:coreProperties>
</file>