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87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A25-CC60-BE16-C2A4-9D4681E5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C50857-F01D-BA47-B18C-71C0A6E8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FA702-93D9-969D-8372-66E0CB15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AF20-1D60-708C-715B-44F7E76F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F3CC8-9911-8934-D6CC-B4E4FCDE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1EA7-B340-61AC-671F-E5FEE5BC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8542B-9D6A-BEB1-A2C6-964E2B0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1BC1-61C8-B6EB-8931-C575D94C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20B84-AFB3-59CF-11F1-1481A239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053AD-AC00-F95C-C7F7-250F192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08A1E9-89FF-EBF6-90EA-46957EE4A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9CC8C-C8FA-254D-D34D-3310A189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8CE4-5762-6C54-D19C-F267ED7E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9B740-C599-EC42-6445-F0129DA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3398-71AD-C542-38AF-EC2441FB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 descr="텍스트, 폰트, 책, 브랜드이(가) 표시된 사진&#10;&#10;자동 생성된 설명">
            <a:extLst>
              <a:ext uri="{FF2B5EF4-FFF2-40B4-BE49-F238E27FC236}">
                <a16:creationId xmlns:a16="http://schemas.microsoft.com/office/drawing/2014/main" id="{DB89E20B-9EA5-1596-C7C3-0573AACF4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8" y="2215370"/>
            <a:ext cx="1471184" cy="21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9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0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2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04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4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94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510A-72F7-1CE3-5877-0607913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8953C-A4E9-F0CE-CCF4-C3033AB6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D30B0-19F7-1F5A-FDED-48C9DC9F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5FBA-83B7-C80C-0BFD-3818C40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E8443-A49C-597E-5089-D02481FB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42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81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69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53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57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E988-51D6-54C3-683B-DF2A8E6B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EB628-DBF0-AA8B-CE54-84836844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4419D-CE02-0812-9AEC-9240829C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43970-1B76-E599-BB81-EA3673A1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F1172-92FA-4564-9753-B7A1DC7B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4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469-29C4-14E4-1D7A-C030FCA1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AC012-A6BA-B505-F862-4B497E783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979A3-B959-CF7C-87F9-6F6D3EBD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1A901-EAD8-E801-CD80-43237AC0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581F0-E354-14F0-D5E4-2D93B4C8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C35CC-B7C5-6F2A-5E98-38FC4DE8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C855-A27E-EEED-313C-3C616A8C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C68FC-4EA8-2FE3-9988-D93DD9C2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0FB91-76A3-AB2A-B4D3-D6AABFC9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A1EFA-410E-9D3A-9476-6CD5ACCDF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A1C33F-4C3D-A160-FF01-6D3246EE2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01AF52-B7AB-0DCE-154A-BBA8531A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6402F1-D83C-FB84-11F6-BDE453A7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44B8E-C502-5B6F-81FD-5221560F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95CA-34FF-1CD5-0D86-FB4CC6DF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6DC14-B8B2-7172-BC96-2198A97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64FC0-EA9B-3910-4523-6E801174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822A5-3643-D3F3-E48E-B1183045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FCDEA-0235-EA65-BB78-313ED80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40D8B0-8011-4885-AC48-31F6EBCA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9DCDB-C839-90E1-424F-0EA79DAA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5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69242-E494-C07C-17A1-93F4BE19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687C2-9199-0F84-01E9-3D709E9C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A3121-B185-1B9D-7799-C9E7B6B6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AE653-484A-EDDE-1346-668115C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C98C-6FEE-9134-596A-8ECB0A3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23AC6-47A0-F627-E508-10A053AA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F3731-ACCA-86F0-4E87-1AEB0565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E9254-6662-EC1D-5196-4432BAE8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0C7C0-F746-9E86-26B7-1818DB00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161AD-923B-BCEA-01D1-8F0C39D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A49E4-CD5B-E48D-88E0-630CD8F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BB8E3-F75F-E4A5-E038-A5B61C91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7993F1-DA65-2688-DA23-1575AB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CF9A0-0243-7C2C-3498-F5F54BB8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89337-06BA-B0EB-B179-FDD49CC1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C56A1-93A5-432E-9804-95E888F452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89A2-5BD7-BD9A-9920-05964A1F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507D5-BCEE-8A0B-E984-FE59C6B1E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938C4-7E6C-408A-86E1-3862AFDB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2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81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 </a:t>
            </a:r>
            <a:r>
              <a:rPr lang="ko-KR" altLang="en-US"/>
              <a:t>고급 선택자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4164670" y="223254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연결 선택자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C4BBE6-FE62-44FB-BD25-0805A7EDECF2}"/>
              </a:ext>
            </a:extLst>
          </p:cNvPr>
          <p:cNvGrpSpPr/>
          <p:nvPr/>
        </p:nvGrpSpPr>
        <p:grpSpPr>
          <a:xfrm>
            <a:off x="4164670" y="306560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6031CE-3F68-4929-80E6-32DDBD4507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7CD5F5-77D3-40A6-8E04-378FC4AF00A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속성 선택자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884B6D-54C8-46BC-A27A-96703AACA4E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59BB75-BFF1-49FF-BEF0-054976FB5475}"/>
              </a:ext>
            </a:extLst>
          </p:cNvPr>
          <p:cNvGrpSpPr/>
          <p:nvPr/>
        </p:nvGrpSpPr>
        <p:grpSpPr>
          <a:xfrm>
            <a:off x="4164670" y="3898657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0E3213-A05A-429C-AE82-2614A5F73F9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EBD79-4B36-497C-BF94-EAB0CDE3C27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가상 클래스와 가상 요소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7617444-6436-4175-A979-B92F6705121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68A93A-CF9C-4021-90B1-933858E8E018}"/>
              </a:ext>
            </a:extLst>
          </p:cNvPr>
          <p:cNvGrpSpPr/>
          <p:nvPr/>
        </p:nvGrpSpPr>
        <p:grpSpPr>
          <a:xfrm>
            <a:off x="472438" y="1620449"/>
            <a:ext cx="779178" cy="1895854"/>
            <a:chOff x="328169" y="1620451"/>
            <a:chExt cx="779178" cy="18958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C36A32-B248-4F9B-B0ED-1C8629F1E13A}"/>
                </a:ext>
              </a:extLst>
            </p:cNvPr>
            <p:cNvSpPr/>
            <p:nvPr/>
          </p:nvSpPr>
          <p:spPr>
            <a:xfrm>
              <a:off x="472439" y="1620451"/>
              <a:ext cx="634908" cy="11730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FECA6F5-DB5F-4E02-946A-A74F48BEFC18}"/>
                </a:ext>
              </a:extLst>
            </p:cNvPr>
            <p:cNvCxnSpPr>
              <a:cxnSpLocks/>
              <a:stCxn id="5" idx="1"/>
              <a:endCxn id="11" idx="1"/>
            </p:cNvCxnSpPr>
            <p:nvPr/>
          </p:nvCxnSpPr>
          <p:spPr>
            <a:xfrm rot="10800000" flipH="1">
              <a:off x="328169" y="2206994"/>
              <a:ext cx="144269" cy="1309311"/>
            </a:xfrm>
            <a:prstGeom prst="bentConnector3">
              <a:avLst>
                <a:gd name="adj1" fmla="val -15845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동작에 반응하는 가상 클래스 선택자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D837D-5264-4989-B895-6D5A3C3A8A0E}"/>
              </a:ext>
            </a:extLst>
          </p:cNvPr>
          <p:cNvSpPr txBox="1"/>
          <p:nvPr/>
        </p:nvSpPr>
        <p:spPr>
          <a:xfrm>
            <a:off x="472439" y="3348884"/>
            <a:ext cx="3217547" cy="334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순서 중요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:link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:visited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:hover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:active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D8133-465E-441C-A1D3-E8241C2C73C2}"/>
              </a:ext>
            </a:extLst>
          </p:cNvPr>
          <p:cNvSpPr txBox="1"/>
          <p:nvPr/>
        </p:nvSpPr>
        <p:spPr>
          <a:xfrm>
            <a:off x="621637" y="1589406"/>
            <a:ext cx="439639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:link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방문하지 않은 링크에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:visited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방문한 링크에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:active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요소를 활성화했을 때의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:hover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요소에 마우스 커서를 올려놓을 때의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:focus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요소에 초점이 맞추어졌을 때의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33D88-4846-A810-CBA7-19C95B4F4E25}"/>
              </a:ext>
            </a:extLst>
          </p:cNvPr>
          <p:cNvSpPr txBox="1"/>
          <p:nvPr/>
        </p:nvSpPr>
        <p:spPr>
          <a:xfrm>
            <a:off x="5974104" y="748293"/>
            <a:ext cx="5325481" cy="6001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.navi ul li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float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.navi a:link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.navi a:visited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text-decoration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밑줄을 없앰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text-align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.navi a:hover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.navi a:focus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#222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배경색을 짙은 회색으로 변경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.navi a:active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#f00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배경색을 빨간색으로 변경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&lt;nav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"navi"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&lt;ul&gt;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&lt;li&gt;&lt;a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&lt;li&gt;&lt;a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&lt;li&gt;&lt;a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&lt;li&gt;&lt;a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&lt;/ul&gt;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&lt;/nav&gt;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35ECA4-7B56-306C-B9A8-0680324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2" y="5251594"/>
            <a:ext cx="5563754" cy="12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477162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:target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앵커로 연결된 부분에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:enabled, :disabled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요소의 사용 여부에 따라 스타일 적용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:checked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라디오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버튼이나 체크 박스에 체크했을 때 스타일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BA598-612A-09A8-E077-0348D20FF811}"/>
              </a:ext>
            </a:extLst>
          </p:cNvPr>
          <p:cNvSpPr txBox="1"/>
          <p:nvPr/>
        </p:nvSpPr>
        <p:spPr>
          <a:xfrm>
            <a:off x="6446982" y="1246394"/>
            <a:ext cx="4895273" cy="47714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#signup input:checked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endParaRPr lang="en-US" altLang="ko-KR" sz="1200" b="0" i="0" u="none" strike="noStrike" baseline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글자색을 빨간색으로 지정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글꼴을 굵게 지정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&lt;li&gt;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"radio"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"room"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"basic"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"basic"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기본형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최대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인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&lt;/label&gt;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&lt;li&gt;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&lt;li&gt;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"radio"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"room"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"family"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"family"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가족형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최대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인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&lt;/label&gt;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&lt;/li&gt;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&lt;/ul&gt;</a:t>
            </a:r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919697-FFAA-67A0-76C7-EF096B0D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439919"/>
            <a:ext cx="3505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문서 구조에 따른 가상 클래스 선택자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FA15E-AE6B-492D-B216-3B0F6ED8CBFC}"/>
              </a:ext>
            </a:extLst>
          </p:cNvPr>
          <p:cNvSpPr txBox="1"/>
          <p:nvPr/>
        </p:nvSpPr>
        <p:spPr>
          <a:xfrm>
            <a:off x="472439" y="1661020"/>
            <a:ext cx="530757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문서의 구조를 기준으로 특정 위치에 있는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위치가 계속 바뀐다면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+b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처럼 수식을 사용할 수도 있음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때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AFAA81-3309-01C4-DA6B-FF4488CB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4" y="2622707"/>
            <a:ext cx="5023473" cy="17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:first-child, :last-child, :only-child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2D881-D2B6-358F-B8B9-C3DF50F8D0E6}"/>
              </a:ext>
            </a:extLst>
          </p:cNvPr>
          <p:cNvSpPr txBox="1"/>
          <p:nvPr/>
        </p:nvSpPr>
        <p:spPr>
          <a:xfrm>
            <a:off x="472439" y="1708813"/>
            <a:ext cx="2974109" cy="2555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첫 번째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두 번째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세 번째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네 번째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혼자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BAA4B-2F7D-0CC5-B67F-BE4C4C74F6F5}"/>
              </a:ext>
            </a:extLst>
          </p:cNvPr>
          <p:cNvSpPr txBox="1"/>
          <p:nvPr/>
        </p:nvSpPr>
        <p:spPr>
          <a:xfrm>
            <a:off x="4091814" y="2095851"/>
            <a:ext cx="2974109" cy="15136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:first-child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D7016-1C3E-BC12-5FD6-843EB1EB3A90}"/>
              </a:ext>
            </a:extLst>
          </p:cNvPr>
          <p:cNvSpPr txBox="1"/>
          <p:nvPr/>
        </p:nvSpPr>
        <p:spPr>
          <a:xfrm>
            <a:off x="4091814" y="1570313"/>
            <a:ext cx="2503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첫 번째 자식 요소 선택</a:t>
            </a:r>
            <a:endParaRPr lang="en-US" altLang="ko-KR" sz="1200" b="0" i="0" u="none" strike="noStrike" baseline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951379-9A02-8D4B-AEC3-887800F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9" y="4400406"/>
            <a:ext cx="2508061" cy="20373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41D5BE-3EC8-1335-4ABC-6FE8D0A5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14" y="3858009"/>
            <a:ext cx="2419115" cy="1817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2C8896-8AF2-D125-DB18-CD72183721E1}"/>
              </a:ext>
            </a:extLst>
          </p:cNvPr>
          <p:cNvSpPr txBox="1"/>
          <p:nvPr/>
        </p:nvSpPr>
        <p:spPr>
          <a:xfrm>
            <a:off x="7711188" y="2118192"/>
            <a:ext cx="4008373" cy="26216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:first-child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:last-child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#2cf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div:only-child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endParaRPr lang="en-US" altLang="ko-KR" sz="1200" b="0" i="0" u="none" strike="noStrike" baseline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#f0c8fc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DA367-61D3-980D-4DF1-88C61658F869}"/>
              </a:ext>
            </a:extLst>
          </p:cNvPr>
          <p:cNvSpPr txBox="1"/>
          <p:nvPr/>
        </p:nvSpPr>
        <p:spPr>
          <a:xfrm>
            <a:off x="7711189" y="1592654"/>
            <a:ext cx="2503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마지막</a:t>
            </a:r>
            <a:r>
              <a:rPr lang="en-US" altLang="ko-KR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자식와</a:t>
            </a:r>
            <a:r>
              <a:rPr lang="en-US" altLang="ko-KR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유일 요소 선택</a:t>
            </a:r>
            <a:endParaRPr lang="en-US" altLang="ko-KR" sz="1200" b="0" i="0" u="none" strike="noStrike" baseline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0A6CC9-77BF-7BCA-D1B0-8B1EF18F1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404" y="4430639"/>
            <a:ext cx="3145414" cy="20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:nth-child()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4B1C5-3FC1-62C1-89F2-7245C11DA81D}"/>
              </a:ext>
            </a:extLst>
          </p:cNvPr>
          <p:cNvSpPr txBox="1"/>
          <p:nvPr/>
        </p:nvSpPr>
        <p:spPr>
          <a:xfrm>
            <a:off x="306622" y="1572689"/>
            <a:ext cx="564159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괄호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안에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위칫값을 숫자로 지정   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:nth-child(5)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odd,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even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사용할 수도 있음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:nth-child(even)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패턴이 있을 경우 처럼 식을 사용할 수 있음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:nth-child(2n), :nth-child(2n+1)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특정 위치부터 끝까지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혹은 처음부터 특정 위치까지 선택할 수 있음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:nth-child(n+4)  /*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네번째부터 끝까지 선택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*/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:nth-child(-n+4)  /*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처음부터 네번째까지 선택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*/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B973A-D119-0C06-76F1-C2FCE518568D}"/>
              </a:ext>
            </a:extLst>
          </p:cNvPr>
          <p:cNvSpPr txBox="1"/>
          <p:nvPr/>
        </p:nvSpPr>
        <p:spPr>
          <a:xfrm>
            <a:off x="306622" y="4278801"/>
            <a:ext cx="4793673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:nth-child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 번째 자식 요소 선택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BA03F3-1A58-28A3-3346-A1C9011A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9" y="5635633"/>
            <a:ext cx="4585277" cy="919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2E557A-4BE1-02F0-D89B-695F3B1F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8" y="3429000"/>
            <a:ext cx="569674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:nth-of-type()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4B1C5-3FC1-62C1-89F2-7245C11DA81D}"/>
              </a:ext>
            </a:extLst>
          </p:cNvPr>
          <p:cNvSpPr txBox="1"/>
          <p:nvPr/>
        </p:nvSpPr>
        <p:spPr>
          <a:xfrm>
            <a:off x="306622" y="1572689"/>
            <a:ext cx="564159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타입의 요소들 사이에서 순서를 지정하는 클래스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.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container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하위 요소 중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태그 요소 중에서 첫번째를 선택하려면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.container p:nth-of-type(1)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B973A-D119-0C06-76F1-C2FCE518568D}"/>
              </a:ext>
            </a:extLst>
          </p:cNvPr>
          <p:cNvSpPr txBox="1"/>
          <p:nvPr/>
        </p:nvSpPr>
        <p:spPr>
          <a:xfrm>
            <a:off x="589726" y="2921056"/>
            <a:ext cx="5441619" cy="2556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p:nth-of-type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/* p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요소 중 첫 번째 요소 선택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div:nth-of-type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/* div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요소 중 두 번째 요소 선택*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#2cf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DAB34-FA0E-A509-14F2-37534C8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23" y="3056547"/>
            <a:ext cx="4162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0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not()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4B1C5-3FC1-62C1-89F2-7245C11DA81D}"/>
              </a:ext>
            </a:extLst>
          </p:cNvPr>
          <p:cNvSpPr txBox="1"/>
          <p:nvPr/>
        </p:nvSpPr>
        <p:spPr>
          <a:xfrm>
            <a:off x="306622" y="1572689"/>
            <a:ext cx="564159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괄호 안에 있는 요소를 제외하고 선택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CSS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선택자 부분을 간결하게 표현할 수 있다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B973A-D119-0C06-76F1-C2FCE518568D}"/>
              </a:ext>
            </a:extLst>
          </p:cNvPr>
          <p:cNvSpPr txBox="1"/>
          <p:nvPr/>
        </p:nvSpPr>
        <p:spPr>
          <a:xfrm>
            <a:off x="406610" y="2625492"/>
            <a:ext cx="4146917" cy="2556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#signup input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#ccc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6132A-BB12-8D06-D729-96FB9CB5BBB0}"/>
              </a:ext>
            </a:extLst>
          </p:cNvPr>
          <p:cNvSpPr txBox="1"/>
          <p:nvPr/>
        </p:nvSpPr>
        <p:spPr>
          <a:xfrm>
            <a:off x="6506602" y="2625492"/>
            <a:ext cx="3625689" cy="2556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#signup input:</a:t>
            </a:r>
            <a:r>
              <a:rPr lang="en-US" altLang="ko-KR" sz="120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=radio] 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#ccc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ECC6C7D-CA8E-C52E-DA19-C5FA7A2C1154}"/>
              </a:ext>
            </a:extLst>
          </p:cNvPr>
          <p:cNvSpPr/>
          <p:nvPr/>
        </p:nvSpPr>
        <p:spPr>
          <a:xfrm>
            <a:off x="5149690" y="3260170"/>
            <a:ext cx="535709" cy="334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5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:has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4B1C5-3FC1-62C1-89F2-7245C11DA81D}"/>
              </a:ext>
            </a:extLst>
          </p:cNvPr>
          <p:cNvSpPr txBox="1"/>
          <p:nvPr/>
        </p:nvSpPr>
        <p:spPr>
          <a:xfrm>
            <a:off x="306622" y="1572689"/>
            <a:ext cx="564159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A:has(B)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요소가 괄호 안의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요소를 가지고 있다면 선택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F48E12-CEB4-648D-8DB1-F77379CA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962867"/>
            <a:ext cx="4995488" cy="461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FE81D-3B4B-902E-7A13-FB9DA11CD966}"/>
              </a:ext>
            </a:extLst>
          </p:cNvPr>
          <p:cNvSpPr txBox="1"/>
          <p:nvPr/>
        </p:nvSpPr>
        <p:spPr>
          <a:xfrm>
            <a:off x="387910" y="2484582"/>
            <a:ext cx="849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) </a:t>
            </a:r>
            <a:r>
              <a:rPr lang="ko-KR" altLang="en-US" sz="1200"/>
              <a:t>메뉴 항목 위로 마우스 커서를 올렸을 때 해당 메뉴 외의 다른 메뉴 항목의 글자색이 바뀌고 희미해지게 바꾸려면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4B585F-4BD5-AE1B-BC35-9AE43C3B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2" y="3735100"/>
            <a:ext cx="4591939" cy="1862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F76EE0-6C3C-0891-B3DB-BA1BB2BAF8CC}"/>
              </a:ext>
            </a:extLst>
          </p:cNvPr>
          <p:cNvSpPr txBox="1"/>
          <p:nvPr/>
        </p:nvSpPr>
        <p:spPr>
          <a:xfrm>
            <a:off x="6096000" y="3262308"/>
            <a:ext cx="4137891" cy="2555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nav a:hover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#ff7a18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nav:has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a:hover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a:not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:hover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opacity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7158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5848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::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first-line,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::first-letter 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요소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433995" y="2177669"/>
            <a:ext cx="436891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::first-line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요소의 첫번째 줄에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::first-letter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요소의 첫번째 글자에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ED2D5-1D8B-D2E3-F5AF-78B4CA31D2F4}"/>
              </a:ext>
            </a:extLst>
          </p:cNvPr>
          <p:cNvSpPr txBox="1"/>
          <p:nvPr/>
        </p:nvSpPr>
        <p:spPr>
          <a:xfrm>
            <a:off x="472439" y="985945"/>
            <a:ext cx="609600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꾸미기용 요소를 웹 문서에 포함시키지 않기 위해 가상 요소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E7B5B-C5B0-4E08-9D50-4C6ED8843F81}"/>
              </a:ext>
            </a:extLst>
          </p:cNvPr>
          <p:cNvSpPr txBox="1"/>
          <p:nvPr/>
        </p:nvSpPr>
        <p:spPr>
          <a:xfrm>
            <a:off x="659984" y="2950965"/>
            <a:ext cx="3625689" cy="3387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p::first-letter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50000"/>
              </a:lnSpc>
            </a:pPr>
            <a:endParaRPr lang="en-US" altLang="ko-KR" sz="1200" b="0" i="0" u="none" strike="noStrike" baseline="0">
              <a:solidFill>
                <a:srgbClr val="73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&lt;h1&gt;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가상 요소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가상 요소를 사용하면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B25AC0-F03F-DDE9-613C-5DD9A02C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64" y="4644954"/>
            <a:ext cx="2928072" cy="14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5848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::before,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::aft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er 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요소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397049" y="1949757"/>
            <a:ext cx="68350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웹 요소의 앞이나 뒤에 내용이나 스타일을 넣을 수 있다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항상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사용해야 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내용없이 스타일만 지정할 경우에는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content: “ “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ED2D5-1D8B-D2E3-F5AF-78B4CA31D2F4}"/>
              </a:ext>
            </a:extLst>
          </p:cNvPr>
          <p:cNvSpPr txBox="1"/>
          <p:nvPr/>
        </p:nvSpPr>
        <p:spPr>
          <a:xfrm>
            <a:off x="472439" y="985945"/>
            <a:ext cx="609600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꾸미기용 요소를 웹 문서에 포함시키지 않기 위해 가상 요소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E7B5B-C5B0-4E08-9D50-4C6ED8843F81}"/>
              </a:ext>
            </a:extLst>
          </p:cNvPr>
          <p:cNvSpPr txBox="1"/>
          <p:nvPr/>
        </p:nvSpPr>
        <p:spPr>
          <a:xfrm>
            <a:off x="629912" y="2805990"/>
            <a:ext cx="3625689" cy="38496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h1::before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content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"*"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margin-right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h1::after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content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margin-left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50000"/>
              </a:lnSpc>
            </a:pPr>
            <a:endParaRPr lang="en-US" altLang="ko-KR" sz="1200" b="0" i="0" u="none" strike="noStrike" baseline="0">
              <a:solidFill>
                <a:srgbClr val="73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&lt;h1&gt;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가상 요소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ypo_SSiGothic_120"/>
                <a:ea typeface="D2Coding" panose="020B0609020101020101" pitchFamily="49" charset="-127"/>
              </a:rPr>
              <a:t>가상 요소를 사용하면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483D13-6E9A-B521-F935-29C36A8E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20" y="2837372"/>
            <a:ext cx="6122214" cy="3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 </a:t>
            </a:r>
            <a:r>
              <a:rPr lang="en-US" altLang="ko-KR"/>
              <a:t>– </a:t>
            </a:r>
            <a:r>
              <a:rPr lang="ko-KR" altLang="en-US"/>
              <a:t>하위 선택자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C8A46-B7AD-4C14-A03F-BD3BE17EC11A}"/>
              </a:ext>
            </a:extLst>
          </p:cNvPr>
          <p:cNvSpPr txBox="1"/>
          <p:nvPr/>
        </p:nvSpPr>
        <p:spPr>
          <a:xfrm>
            <a:off x="472439" y="1108084"/>
            <a:ext cx="61189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선택자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선택자와 선택자를 연결해 적용 대상을 제한하는 선택자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컴비네이션 선택자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(combination selector)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조합 선택자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라고도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41307-44B9-4C18-8DB6-DF37EE67693D}"/>
              </a:ext>
            </a:extLst>
          </p:cNvPr>
          <p:cNvSpPr txBox="1"/>
          <p:nvPr/>
        </p:nvSpPr>
        <p:spPr>
          <a:xfrm>
            <a:off x="746620" y="2123196"/>
            <a:ext cx="4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하위 선택자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(descendant selector)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B725DC-6C32-4DFF-BE58-3ACA6C80895C}"/>
              </a:ext>
            </a:extLst>
          </p:cNvPr>
          <p:cNvSpPr/>
          <p:nvPr/>
        </p:nvSpPr>
        <p:spPr>
          <a:xfrm>
            <a:off x="746620" y="2639929"/>
            <a:ext cx="59889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 요소에 포함된 </a:t>
            </a:r>
            <a:r>
              <a:rPr kumimoji="0" lang="ko-KR" altLang="en-US" sz="1200" b="0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하위 요소에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스타일이 적용된다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요소뿐만 아니라 손자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손자의 손자 요소 등 모든 하위 요소까지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하위 선택자를 정의할 때는 상위 요소와 하위 요소를 나란히 쓴다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AC9E18-99CB-4913-B449-D17CDF38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97" y="3799898"/>
            <a:ext cx="1901024" cy="3426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8256-4816-45CE-BF29-B0A89C1E328B}"/>
              </a:ext>
            </a:extLst>
          </p:cNvPr>
          <p:cNvGrpSpPr/>
          <p:nvPr/>
        </p:nvGrpSpPr>
        <p:grpSpPr>
          <a:xfrm>
            <a:off x="975943" y="4362339"/>
            <a:ext cx="5214674" cy="1705934"/>
            <a:chOff x="1068680" y="4043982"/>
            <a:chExt cx="5214674" cy="17059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32B7EC-E025-4210-9DF1-8B3235E6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680" y="4349741"/>
              <a:ext cx="2514600" cy="140017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41B54CD-007F-4CFB-BDC0-E3C6770A2D34}"/>
                </a:ext>
              </a:extLst>
            </p:cNvPr>
            <p:cNvGrpSpPr/>
            <p:nvPr/>
          </p:nvGrpSpPr>
          <p:grpSpPr>
            <a:xfrm>
              <a:off x="2325987" y="4043982"/>
              <a:ext cx="3957367" cy="897134"/>
              <a:chOff x="2393203" y="4286041"/>
              <a:chExt cx="3957367" cy="897134"/>
            </a:xfrm>
          </p:grpSpPr>
          <p:sp>
            <p:nvSpPr>
              <p:cNvPr id="7" name="사각형 설명선 8">
                <a:extLst>
                  <a:ext uri="{FF2B5EF4-FFF2-40B4-BE49-F238E27FC236}">
                    <a16:creationId xmlns:a16="http://schemas.microsoft.com/office/drawing/2014/main" id="{3417B299-A908-4D7F-A4DD-DAC6A3D65AF7}"/>
                  </a:ext>
                </a:extLst>
              </p:cNvPr>
              <p:cNvSpPr/>
              <p:nvPr/>
            </p:nvSpPr>
            <p:spPr>
              <a:xfrm>
                <a:off x="2811021" y="4286041"/>
                <a:ext cx="3539549" cy="417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section </a:t>
                </a:r>
                <a:r>
                  <a:rPr kumimoji="0" lang="ko-KR" alt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요소 안의 모든 </a:t>
                </a:r>
                <a:r>
                  <a:rPr kumimoji="0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 </a:t>
                </a:r>
                <a:r>
                  <a:rPr kumimoji="0" lang="ko-KR" alt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요소에 적용할 스타일 규칙</a:t>
                </a:r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6964165F-D85E-41ED-93ED-9DCE8959C0C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2393203" y="4494939"/>
                <a:ext cx="417819" cy="68823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5BC8DE-64E7-3CBA-A949-B8CCC81284A4}"/>
              </a:ext>
            </a:extLst>
          </p:cNvPr>
          <p:cNvSpPr txBox="1"/>
          <p:nvPr/>
        </p:nvSpPr>
        <p:spPr>
          <a:xfrm>
            <a:off x="7189651" y="1307588"/>
            <a:ext cx="4092799" cy="3387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section p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en-US" altLang="ko-KR" sz="1200" b="0" i="0" u="none" strike="noStrike" baseline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&lt;section&gt;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&lt;h1&gt;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요금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아직 온라인 예약 신청이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가족실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(2~4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60,000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도미토리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공용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25,000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&lt;/section&gt;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2BB5B8-4CFD-5B5E-498C-7B2280E2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651" y="4940161"/>
            <a:ext cx="3354532" cy="18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 함수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2202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root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가상 클래스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472439" y="1858556"/>
            <a:ext cx="436891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문서의 최상위 요소 선택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&lt;html&gt;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태그에 해당하는 부분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변수를 사용할 때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E7B5B-C5B0-4E08-9D50-4C6ED8843F81}"/>
              </a:ext>
            </a:extLst>
          </p:cNvPr>
          <p:cNvSpPr txBox="1"/>
          <p:nvPr/>
        </p:nvSpPr>
        <p:spPr>
          <a:xfrm>
            <a:off x="6725914" y="2289008"/>
            <a:ext cx="3625689" cy="22799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:root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--main-bg-color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#222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--main-text-color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--main-bg-color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--main-text-color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7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6AFF0-0156-ADD1-4F2E-0B35C8270B9A}"/>
              </a:ext>
            </a:extLst>
          </p:cNvPr>
          <p:cNvSpPr txBox="1"/>
          <p:nvPr/>
        </p:nvSpPr>
        <p:spPr>
          <a:xfrm>
            <a:off x="472439" y="2855128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CSS 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변수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E179F-432F-48EA-29AE-F96D5D2AE042}"/>
              </a:ext>
            </a:extLst>
          </p:cNvPr>
          <p:cNvSpPr txBox="1"/>
          <p:nvPr/>
        </p:nvSpPr>
        <p:spPr>
          <a:xfrm>
            <a:off x="472439" y="3274330"/>
            <a:ext cx="436891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변수 이름 앞에 하이픈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(--) 2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붙임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변수의 용도를 알 수 있도록 이름 붙이기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69AC8-5370-0EED-A8A2-BD275E75949A}"/>
              </a:ext>
            </a:extLst>
          </p:cNvPr>
          <p:cNvSpPr txBox="1"/>
          <p:nvPr/>
        </p:nvSpPr>
        <p:spPr>
          <a:xfrm>
            <a:off x="472439" y="440683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var() 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E8951-F2B7-48C1-F738-CB0C584375A3}"/>
              </a:ext>
            </a:extLst>
          </p:cNvPr>
          <p:cNvSpPr txBox="1"/>
          <p:nvPr/>
        </p:nvSpPr>
        <p:spPr>
          <a:xfrm>
            <a:off x="472439" y="4826039"/>
            <a:ext cx="436891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미리 만든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CSS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변수를 사용할 때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괄호 안에 변수 이름 넣기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092AB-3565-319F-130C-A7A79C50EAD8}"/>
              </a:ext>
            </a:extLst>
          </p:cNvPr>
          <p:cNvSpPr txBox="1"/>
          <p:nvPr/>
        </p:nvSpPr>
        <p:spPr>
          <a:xfrm>
            <a:off x="6725914" y="4989192"/>
            <a:ext cx="3414767" cy="8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0" i="0" u="none" strike="noStrike" baseline="0">
                <a:latin typeface="Typo_SSiMyungJo_120"/>
              </a:rPr>
              <a:t>나중에 배경색과 글자색을 바꾸고 싶을 때 </a:t>
            </a:r>
            <a:r>
              <a:rPr lang="en-US" altLang="ko-KR" sz="12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:root </a:t>
            </a:r>
            <a:r>
              <a:rPr lang="ko-KR" altLang="en-US" sz="1200" b="0" i="0" u="none" strike="noStrike" baseline="0">
                <a:latin typeface="Typo_SSiMyungJo_120"/>
                <a:ea typeface="D2Coding" panose="020B0609020101020101" pitchFamily="49" charset="-127"/>
              </a:rPr>
              <a:t>클래스의 변수 값만 수정하고 코드의 다른 부분은 수정하지 않아도 된다</a:t>
            </a:r>
            <a:r>
              <a:rPr lang="en-US" altLang="ko-KR" sz="1200" b="0" i="0" u="none" strike="noStrike" baseline="0">
                <a:latin typeface="Typo_SSiMyungJo_12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741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 함수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2202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calc()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472439" y="1858556"/>
            <a:ext cx="4993648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괄호 안에는 크기 값이나 각도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백분율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 등 다양한 단위 값을 사용한 계산식이 들어감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nav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요소의 너비를 전체 너비에서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80px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만큼 뺀 후 계산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더하기나 빼기 연산자를 사용할 때는 반드시 연산자 앞뒤에 공백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E7B5B-C5B0-4E08-9D50-4C6ED8843F81}"/>
              </a:ext>
            </a:extLst>
          </p:cNvPr>
          <p:cNvSpPr txBox="1"/>
          <p:nvPr/>
        </p:nvSpPr>
        <p:spPr>
          <a:xfrm>
            <a:off x="6919878" y="1580317"/>
            <a:ext cx="3625689" cy="25569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.heading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#222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3FC-A2A5-5AFA-302A-44E99926C10A}"/>
              </a:ext>
            </a:extLst>
          </p:cNvPr>
          <p:cNvSpPr txBox="1"/>
          <p:nvPr/>
        </p:nvSpPr>
        <p:spPr>
          <a:xfrm>
            <a:off x="1034473" y="2858808"/>
            <a:ext cx="2724727" cy="893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B117E-14DD-5306-1595-13B9EAC90E6C}"/>
              </a:ext>
            </a:extLst>
          </p:cNvPr>
          <p:cNvSpPr txBox="1"/>
          <p:nvPr/>
        </p:nvSpPr>
        <p:spPr>
          <a:xfrm>
            <a:off x="1034473" y="4641426"/>
            <a:ext cx="2724727" cy="893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-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2F7FE7-9133-4688-C9D1-D7BBCC4C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40" y="4545445"/>
            <a:ext cx="4822970" cy="12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3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 함수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2202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min(),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472439" y="1858556"/>
            <a:ext cx="49936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min()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괄호 안에 나열된 값 중 가장 적은 값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괄호 안에 나열된 값 중 가장 큰 값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2CFA5-C438-563F-28FA-6ABE0ADA6574}"/>
              </a:ext>
            </a:extLst>
          </p:cNvPr>
          <p:cNvSpPr txBox="1"/>
          <p:nvPr/>
        </p:nvSpPr>
        <p:spPr>
          <a:xfrm>
            <a:off x="6725915" y="12202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clam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6D7C-3349-631F-7D0A-DC66E157091B}"/>
              </a:ext>
            </a:extLst>
          </p:cNvPr>
          <p:cNvSpPr txBox="1"/>
          <p:nvPr/>
        </p:nvSpPr>
        <p:spPr>
          <a:xfrm>
            <a:off x="6725915" y="1858556"/>
            <a:ext cx="49936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범위 제한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최솟값과 최적값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최댓값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가지 매개변수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F0ACF-ECEA-CD4A-4753-6B1533EB20AA}"/>
              </a:ext>
            </a:extLst>
          </p:cNvPr>
          <p:cNvSpPr txBox="1"/>
          <p:nvPr/>
        </p:nvSpPr>
        <p:spPr>
          <a:xfrm>
            <a:off x="629915" y="2570207"/>
            <a:ext cx="4265358" cy="27124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.heading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.heading h1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3vw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/* 3vw, 2rem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중 큰 값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654B00-FBD6-983A-A91B-046BF0C4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5515697"/>
            <a:ext cx="4579852" cy="830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065A25-C888-E71B-C640-CC1B1DBBE7B4}"/>
              </a:ext>
            </a:extLst>
          </p:cNvPr>
          <p:cNvSpPr txBox="1"/>
          <p:nvPr/>
        </p:nvSpPr>
        <p:spPr>
          <a:xfrm>
            <a:off x="6816437" y="2646509"/>
            <a:ext cx="3677915" cy="15120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.heading h1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fr-FR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fr-FR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fr-FR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clamp</a:t>
            </a:r>
            <a:r>
              <a:rPr lang="fr-FR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1rem</a:t>
            </a:r>
            <a:r>
              <a:rPr lang="fr-FR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fr-FR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2vw</a:t>
            </a:r>
            <a:r>
              <a:rPr lang="fr-FR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fr-FR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2rem</a:t>
            </a:r>
            <a:r>
              <a:rPr lang="fr-FR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CA8261-BE80-0505-7F1A-2422D04A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31" y="4340153"/>
            <a:ext cx="6240895" cy="20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</a:t>
            </a:r>
            <a:r>
              <a:rPr lang="ko-KR" altLang="en-US"/>
              <a:t>속성과 함수들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B9B5-F925-F047-72A5-4A2C3DBAD5B3}"/>
              </a:ext>
            </a:extLst>
          </p:cNvPr>
          <p:cNvSpPr txBox="1"/>
          <p:nvPr/>
        </p:nvSpPr>
        <p:spPr>
          <a:xfrm>
            <a:off x="472439" y="1220292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filter 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속성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13E2A-58D2-2BA4-3153-8BDFAFF980B8}"/>
              </a:ext>
            </a:extLst>
          </p:cNvPr>
          <p:cNvSpPr txBox="1"/>
          <p:nvPr/>
        </p:nvSpPr>
        <p:spPr>
          <a:xfrm>
            <a:off x="472439" y="1858556"/>
            <a:ext cx="49936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포토샵 없이 코드만으로 여러 가지 시각 효과 추가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filter: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C82A0-BFF2-27A0-F7AB-2C482A792AEA}"/>
              </a:ext>
            </a:extLst>
          </p:cNvPr>
          <p:cNvSpPr txBox="1"/>
          <p:nvPr/>
        </p:nvSpPr>
        <p:spPr>
          <a:xfrm>
            <a:off x="6096000" y="1389569"/>
            <a:ext cx="4993648" cy="29524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.blur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"gallery"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"image-container"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&lt;div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filter:blur(5px)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&lt;img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"images/cat.jpg"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"blur"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11DC-16DA-6F1B-5B08-78D019477DC1}"/>
              </a:ext>
            </a:extLst>
          </p:cNvPr>
          <p:cNvSpPr txBox="1"/>
          <p:nvPr/>
        </p:nvSpPr>
        <p:spPr>
          <a:xfrm>
            <a:off x="472439" y="2865806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blur()</a:t>
            </a:r>
            <a:r>
              <a:rPr lang="ko-KR" altLang="en-US" sz="16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함수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42F46-4392-3774-9F69-3ADF286FD05A}"/>
              </a:ext>
            </a:extLst>
          </p:cNvPr>
          <p:cNvSpPr txBox="1"/>
          <p:nvPr/>
        </p:nvSpPr>
        <p:spPr>
          <a:xfrm>
            <a:off x="472439" y="3429000"/>
            <a:ext cx="49936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선택한 이미지에 블러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흐림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효과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픽셀 단위로 흐림 정도 지정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AE8074-B244-00C5-D81F-DC507B71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4634345"/>
            <a:ext cx="3729470" cy="19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</a:t>
            </a:r>
            <a:r>
              <a:rPr lang="ko-KR" altLang="en-US"/>
              <a:t>속성과 함수들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C82A0-BFF2-27A0-F7AB-2C482A792AEA}"/>
              </a:ext>
            </a:extLst>
          </p:cNvPr>
          <p:cNvSpPr txBox="1"/>
          <p:nvPr/>
        </p:nvSpPr>
        <p:spPr>
          <a:xfrm>
            <a:off x="5366327" y="1313524"/>
            <a:ext cx="6647943" cy="36683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&lt;style&gt;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……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.blur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blur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          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흐리게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 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.brightness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brightness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밝기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배로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.contrast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contrast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200%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대비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배로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.drop-shadow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drop-shadow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451A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추가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.grayscale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grayscale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회색조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.invert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invert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    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전체 색상 반전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.sepia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sepia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}           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세피아 톤으로 변경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.opacity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opacity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    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반투명하게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 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.hue-rotate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hue-rotate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90deg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hue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값을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90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이동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</a:t>
            </a: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.saturate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filter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saturate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200%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}    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/* 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채도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ko-KR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배로</a:t>
            </a:r>
            <a:r>
              <a:rPr lang="en-US" altLang="ko-KR" sz="120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*/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2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&lt;/style&gt;</a:t>
            </a:r>
            <a:endParaRPr lang="ko-KR" altLang="ko-KR" sz="12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algn="l">
              <a:lnSpc>
                <a:spcPct val="130000"/>
              </a:lnSpc>
            </a:pP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42F46-4392-3774-9F69-3ADF286FD05A}"/>
              </a:ext>
            </a:extLst>
          </p:cNvPr>
          <p:cNvSpPr txBox="1"/>
          <p:nvPr/>
        </p:nvSpPr>
        <p:spPr>
          <a:xfrm>
            <a:off x="345816" y="1313524"/>
            <a:ext cx="4672217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brightness()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이미지를 좀더 밝게 표시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백분율이나 숫자 사용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contrast()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대비 조절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백분율 값 사용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dropshadow()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그림자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적용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box-shadow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속성과 같은 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매개변수 사용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grayscale()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이미지를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회색조로 변경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백분율 사용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invert()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색상 반전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sepia()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이미지를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세피아톤으로 변경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opacity()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이미지의 투명도 조절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백분율 사용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hue-rotate()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이미지에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있는 색상의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hue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 회전시킴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 </a:t>
            </a:r>
            <a:b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각도 사용</a:t>
            </a:r>
            <a:endParaRPr lang="en-US" altLang="ko-KR" sz="12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saturate()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이미지의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채도 변경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백분율 사용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82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</a:t>
            </a:r>
            <a:r>
              <a:rPr lang="ko-KR" altLang="en-US"/>
              <a:t>속성과 함수들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87FE98-35DF-AB43-A0B5-66E2EBD2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3" y="930902"/>
            <a:ext cx="9848448" cy="5790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7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 </a:t>
            </a:r>
            <a:r>
              <a:rPr lang="en-US" altLang="ko-KR"/>
              <a:t>– </a:t>
            </a:r>
            <a:r>
              <a:rPr lang="ko-KR" altLang="en-US"/>
              <a:t>자식 선택자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(child selector)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472439" y="921655"/>
            <a:ext cx="534938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요소에 스타일을 적용하는 선택자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요소 사이에 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부등호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)’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표시해 부모 요소와 자식 요소를 구분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70BD6C-2059-4C1F-AAD4-CE2D377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1" y="1747343"/>
            <a:ext cx="2596187" cy="40472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704541" y="2560821"/>
            <a:ext cx="3364927" cy="2263775"/>
            <a:chOff x="953923" y="3287980"/>
            <a:chExt cx="3364927" cy="22637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F1634-BCEE-49FF-9CC5-042FF94F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923" y="3287980"/>
              <a:ext cx="2466591" cy="1438086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section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 안에 포함된 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 중 </a:t>
              </a:r>
              <a:b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자식 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요소에만 적용할 스타일 규칙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44" y="4113669"/>
              <a:ext cx="268447" cy="80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A551BA-CAB4-8567-B00C-EC41EE445E7A}"/>
              </a:ext>
            </a:extLst>
          </p:cNvPr>
          <p:cNvSpPr txBox="1"/>
          <p:nvPr/>
        </p:nvSpPr>
        <p:spPr>
          <a:xfrm>
            <a:off x="6841088" y="1152615"/>
            <a:ext cx="4359564" cy="33909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section &gt; p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en-US" altLang="ko-KR" sz="1400" b="0" i="0" u="none" strike="noStrike" baseline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&lt;section&gt;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&lt;h1&gt;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요금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아직 온라인 예약 신청이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가족실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(2~4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 60,000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도미토리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공용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 25,000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&lt;/section&gt;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59F82-D429-F7EC-8BB6-CE8AB370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88" y="4630863"/>
            <a:ext cx="3684155" cy="2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 </a:t>
            </a:r>
            <a:r>
              <a:rPr lang="en-US" altLang="ko-KR"/>
              <a:t>– </a:t>
            </a:r>
            <a:r>
              <a:rPr lang="ko-KR" altLang="en-US"/>
              <a:t>인접</a:t>
            </a:r>
            <a:r>
              <a:rPr lang="en-US" altLang="ko-KR"/>
              <a:t> </a:t>
            </a:r>
            <a:r>
              <a:rPr lang="ko-KR" altLang="en-US"/>
              <a:t>형재 선택자</a:t>
            </a:r>
            <a:r>
              <a:rPr lang="en-US" altLang="ko-KR"/>
              <a:t>(adjacent selector)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386402" y="1075986"/>
            <a:ext cx="555066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같은 부모를 가진 형제 요소 중 첫 번째 동생 요소에만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사이에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‘+’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기호 사용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같은 레벨이면서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이후 첫번째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4BD2FA-3102-4EC0-934D-AC418B85C470}"/>
              </a:ext>
            </a:extLst>
          </p:cNvPr>
          <p:cNvGrpSpPr/>
          <p:nvPr/>
        </p:nvGrpSpPr>
        <p:grpSpPr>
          <a:xfrm>
            <a:off x="811461" y="3498906"/>
            <a:ext cx="3507389" cy="2052849"/>
            <a:chOff x="811461" y="3498906"/>
            <a:chExt cx="3507389" cy="2052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37937F-46E2-4BA0-B3D1-235B6F85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461" y="3498906"/>
              <a:ext cx="2609850" cy="1047750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h1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 다음에 오는 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요소들 중 </a:t>
              </a:r>
              <a:endPara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첫번째 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요소에만 파란색 글씨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438409"/>
              <a:ext cx="246132" cy="477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869F6F-7FEA-42A1-85B9-13A33E2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1" y="2180264"/>
            <a:ext cx="2029279" cy="3597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18B89D-4710-499F-8DDC-3DA132F6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63" y="4330163"/>
            <a:ext cx="3578884" cy="2026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7C37AC-497F-0514-4036-A8884B8861B0}"/>
              </a:ext>
            </a:extLst>
          </p:cNvPr>
          <p:cNvSpPr txBox="1"/>
          <p:nvPr/>
        </p:nvSpPr>
        <p:spPr>
          <a:xfrm>
            <a:off x="6440599" y="1072268"/>
            <a:ext cx="4818528" cy="3110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#222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배경색은 검은색으로 </a:t>
            </a:r>
            <a:r>
              <a:rPr lang="ko-KR" altLang="en-US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글자색은 흰색으로 </a:t>
            </a:r>
            <a:r>
              <a:rPr lang="ko-KR" altLang="en-US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 요금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아직 온라인 예약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가족실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(2~4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60,000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도미토리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공용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25,000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27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39BC52-1D13-4ACF-9DA1-60167D6D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1" y="3375153"/>
            <a:ext cx="2148423" cy="9630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연결 선택자 </a:t>
            </a:r>
            <a:r>
              <a:rPr lang="en-US" altLang="ko-KR"/>
              <a:t>-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형제 선택자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(sibling selector)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552658" y="1267051"/>
            <a:ext cx="534938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형제 요소들에 스타일 적용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인접 형제 선택자와 다른 점은 모든 형제 요소에 다 적용된다는 것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요소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사이에 기호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‘~’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1852259" y="4225954"/>
            <a:ext cx="2466591" cy="1325801"/>
            <a:chOff x="1852259" y="4225954"/>
            <a:chExt cx="2466591" cy="1325801"/>
          </a:xfrm>
        </p:grpSpPr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h1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 다음에 오는</a:t>
              </a:r>
              <a:endPara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모든 형제 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요소에 밑줄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225954"/>
              <a:ext cx="246132" cy="690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40668B-52D7-4567-B20A-293B46C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41" y="2320206"/>
            <a:ext cx="2303754" cy="394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8CB57-6D23-2DE0-98CA-D8025FB974A3}"/>
              </a:ext>
            </a:extLst>
          </p:cNvPr>
          <p:cNvSpPr txBox="1"/>
          <p:nvPr/>
        </p:nvSpPr>
        <p:spPr>
          <a:xfrm>
            <a:off x="6440599" y="1072268"/>
            <a:ext cx="4818528" cy="3110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 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#222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배경색은 검은색으로 </a:t>
            </a:r>
            <a:r>
              <a:rPr lang="ko-KR" altLang="en-US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글자색은 흰색으로 </a:t>
            </a:r>
            <a:r>
              <a:rPr lang="ko-KR" altLang="en-US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 요금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아직 온라인 예약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가족실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(2~4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60,000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도미토리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공용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25,000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D862BC-39D2-E9F8-69F0-DECC50CA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99" y="4338239"/>
            <a:ext cx="3623711" cy="18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0F8DF-E9CA-4495-937D-BBA19CBDDC6A}"/>
              </a:ext>
            </a:extLst>
          </p:cNvPr>
          <p:cNvSpPr txBox="1"/>
          <p:nvPr/>
        </p:nvSpPr>
        <p:spPr>
          <a:xfrm>
            <a:off x="684209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584F0-841A-4358-80C2-D905D906247F}"/>
              </a:ext>
            </a:extLst>
          </p:cNvPr>
          <p:cNvSpPr/>
          <p:nvPr/>
        </p:nvSpPr>
        <p:spPr>
          <a:xfrm>
            <a:off x="684210" y="1475808"/>
            <a:ext cx="379182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 속성을 가진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C0FBF-0CB8-400E-BAD0-7895E1B4C894}"/>
              </a:ext>
            </a:extLst>
          </p:cNvPr>
          <p:cNvSpPr txBox="1"/>
          <p:nvPr/>
        </p:nvSpPr>
        <p:spPr>
          <a:xfrm>
            <a:off x="6214798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022D40-460B-4371-B7A6-69BE949CD609}"/>
              </a:ext>
            </a:extLst>
          </p:cNvPr>
          <p:cNvSpPr/>
          <p:nvPr/>
        </p:nvSpPr>
        <p:spPr>
          <a:xfrm>
            <a:off x="6214799" y="1475808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주어진 속성과 속성 값이 일치하는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C7693-8466-420B-81B3-050C1E1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6" y="2014708"/>
            <a:ext cx="4708103" cy="282858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B91351-30EF-4E7E-A90D-F83B362449F7}"/>
              </a:ext>
            </a:extLst>
          </p:cNvPr>
          <p:cNvCxnSpPr/>
          <p:nvPr/>
        </p:nvCxnSpPr>
        <p:spPr>
          <a:xfrm>
            <a:off x="5924469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F96CD7B-03C9-4EF1-9A14-B3DCF2CF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2" y="1936930"/>
            <a:ext cx="4928817" cy="2898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7EE4C8-3A6A-4964-AB94-3A9377A6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3" y="5359292"/>
            <a:ext cx="4779066" cy="5455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4280A0-5355-43AF-8131-AB66894E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60" y="5235996"/>
            <a:ext cx="1850726" cy="1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2D3C-045F-43C0-BB51-1218891C5FA0}"/>
              </a:ext>
            </a:extLst>
          </p:cNvPr>
          <p:cNvSpPr txBox="1"/>
          <p:nvPr/>
        </p:nvSpPr>
        <p:spPr>
          <a:xfrm>
            <a:off x="497562" y="985042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~=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59BA4-80D0-43BF-8825-2A718BEB6A55}"/>
              </a:ext>
            </a:extLst>
          </p:cNvPr>
          <p:cNvSpPr/>
          <p:nvPr/>
        </p:nvSpPr>
        <p:spPr>
          <a:xfrm>
            <a:off x="472439" y="1424813"/>
            <a:ext cx="53493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 속성 값 중에 해당 값이 포함되어 있는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>
            <a:cxnSpLocks/>
          </p:cNvCxnSpPr>
          <p:nvPr/>
        </p:nvCxnSpPr>
        <p:spPr>
          <a:xfrm>
            <a:off x="6022356" y="886450"/>
            <a:ext cx="0" cy="4923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5D952-377F-4555-88C3-ABBD96D98E22}"/>
              </a:ext>
            </a:extLst>
          </p:cNvPr>
          <p:cNvSpPr txBox="1"/>
          <p:nvPr/>
        </p:nvSpPr>
        <p:spPr>
          <a:xfrm>
            <a:off x="6275627" y="958754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|= 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B60AF2-D9E9-46A2-8D1B-8B93F2303F73}"/>
              </a:ext>
            </a:extLst>
          </p:cNvPr>
          <p:cNvSpPr/>
          <p:nvPr/>
        </p:nvSpPr>
        <p:spPr>
          <a:xfrm>
            <a:off x="6275628" y="1424813"/>
            <a:ext cx="507677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특정 값이 포함된 속성을 가진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하이픈으로 연결해 한 단어 값을 이루는 요소에도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E1284E-49C2-4B5D-8C88-64C6A14D5689}"/>
              </a:ext>
            </a:extLst>
          </p:cNvPr>
          <p:cNvGrpSpPr/>
          <p:nvPr/>
        </p:nvGrpSpPr>
        <p:grpSpPr>
          <a:xfrm>
            <a:off x="486437" y="1923310"/>
            <a:ext cx="5273027" cy="3706745"/>
            <a:chOff x="500560" y="2186024"/>
            <a:chExt cx="5273027" cy="37067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675775-4805-42CB-A26A-B435210C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560" y="2186024"/>
              <a:ext cx="5192169" cy="370674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A086A78-B029-4003-972D-BE64648CC5FA}"/>
                </a:ext>
              </a:extLst>
            </p:cNvPr>
            <p:cNvGrpSpPr/>
            <p:nvPr/>
          </p:nvGrpSpPr>
          <p:grpSpPr>
            <a:xfrm>
              <a:off x="727878" y="2507480"/>
              <a:ext cx="5045709" cy="503501"/>
              <a:chOff x="746620" y="2843706"/>
              <a:chExt cx="5045709" cy="50350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2F819C-7FAA-4EB5-80E1-95D34F2280C7}"/>
                  </a:ext>
                </a:extLst>
              </p:cNvPr>
              <p:cNvSpPr/>
              <p:nvPr/>
            </p:nvSpPr>
            <p:spPr>
              <a:xfrm>
                <a:off x="746620" y="3137483"/>
                <a:ext cx="1761688" cy="20972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4A7745-F332-4131-923B-F563389A8088}"/>
                  </a:ext>
                </a:extLst>
              </p:cNvPr>
              <p:cNvSpPr txBox="1"/>
              <p:nvPr/>
            </p:nvSpPr>
            <p:spPr>
              <a:xfrm>
                <a:off x="2122414" y="2843706"/>
                <a:ext cx="3669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class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속성에 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button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값이 있는 요소를 찾는 선택자</a:t>
                </a: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8E699144-B2C1-4D97-A30E-5488726527B9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 rot="10800000" flipV="1">
                <a:off x="1627464" y="2961313"/>
                <a:ext cx="494950" cy="17616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040731D-EB8F-4060-B3AC-9C40F02B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87"/>
          <a:stretch/>
        </p:blipFill>
        <p:spPr>
          <a:xfrm>
            <a:off x="6268538" y="2092055"/>
            <a:ext cx="5442759" cy="4291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254289E-D9B6-4172-B7B4-E8F38BEC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43" y="5971888"/>
            <a:ext cx="3589057" cy="5562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1180D2-E56A-45C9-85E9-C77C9606992F}"/>
              </a:ext>
            </a:extLst>
          </p:cNvPr>
          <p:cNvCxnSpPr/>
          <p:nvPr/>
        </p:nvCxnSpPr>
        <p:spPr>
          <a:xfrm>
            <a:off x="486437" y="5809923"/>
            <a:ext cx="55359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3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08358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F08352-858E-4C28-9FC2-E73FAD8FD5C9}"/>
              </a:ext>
            </a:extLst>
          </p:cNvPr>
          <p:cNvSpPr txBox="1"/>
          <p:nvPr/>
        </p:nvSpPr>
        <p:spPr>
          <a:xfrm>
            <a:off x="597965" y="95347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^=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A407A-2110-4674-8E00-F173022B1CFB}"/>
              </a:ext>
            </a:extLst>
          </p:cNvPr>
          <p:cNvSpPr/>
          <p:nvPr/>
        </p:nvSpPr>
        <p:spPr>
          <a:xfrm>
            <a:off x="597965" y="1372115"/>
            <a:ext cx="50767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특정 값으로 시작하는 속성을 가진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11FBE-56EC-4DD8-8031-B7EFF4A51CA0}"/>
              </a:ext>
            </a:extLst>
          </p:cNvPr>
          <p:cNvSpPr txBox="1"/>
          <p:nvPr/>
        </p:nvSpPr>
        <p:spPr>
          <a:xfrm>
            <a:off x="6341974" y="90605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$= 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9D5BB-1F50-4CA5-955F-CE58AE275146}"/>
              </a:ext>
            </a:extLst>
          </p:cNvPr>
          <p:cNvSpPr/>
          <p:nvPr/>
        </p:nvSpPr>
        <p:spPr>
          <a:xfrm>
            <a:off x="6341975" y="1372115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특정 값으로 끝나는 속성을 가진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C591D-CF2A-4050-9581-E72E56E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3" y="1785817"/>
            <a:ext cx="5014264" cy="4840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E2D03-3C1E-4B1B-B0C3-DB738F38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82" y="1720321"/>
            <a:ext cx="5317564" cy="49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921C8-0DDE-4996-BB97-87F75E11C577}"/>
              </a:ext>
            </a:extLst>
          </p:cNvPr>
          <p:cNvSpPr txBox="1"/>
          <p:nvPr/>
        </p:nvSpPr>
        <p:spPr>
          <a:xfrm>
            <a:off x="472439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*=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B36067-B47B-4AB2-91F1-1F5FCA0A182F}"/>
              </a:ext>
            </a:extLst>
          </p:cNvPr>
          <p:cNvSpPr/>
          <p:nvPr/>
        </p:nvSpPr>
        <p:spPr>
          <a:xfrm>
            <a:off x="472439" y="1432307"/>
            <a:ext cx="507677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Gothic_160_OTF"/>
                <a:ea typeface="맑은 고딕" panose="020B0503020000020004" pitchFamily="50" charset="-127"/>
                <a:cs typeface="+mn-cs"/>
              </a:rPr>
              <a:t>값의 일부가 일치하는 속성을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가진 요소를 찾아 스타일 적용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DF6D7-9F88-48A4-9B6A-07E549A6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771502"/>
            <a:ext cx="5473549" cy="5061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2AAAE-96BB-4464-898D-DDE21A2426F8}"/>
              </a:ext>
            </a:extLst>
          </p:cNvPr>
          <p:cNvSpPr txBox="1"/>
          <p:nvPr/>
        </p:nvSpPr>
        <p:spPr>
          <a:xfrm>
            <a:off x="6551391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 선택자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F73E5-A5AD-487D-B36A-2C29EFB2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9" y="1877370"/>
            <a:ext cx="5342962" cy="2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2713</Words>
  <Application>Microsoft Office PowerPoint</Application>
  <PresentationFormat>와이드스크린</PresentationFormat>
  <Paragraphs>403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D2Coding</vt:lpstr>
      <vt:lpstr>TDc_SSiGothic_160_OTF</vt:lpstr>
      <vt:lpstr>Typo_SSiGothic_120</vt:lpstr>
      <vt:lpstr>Typo_SSiMyungJo_120</vt:lpstr>
      <vt:lpstr>굴림</vt:lpstr>
      <vt:lpstr>맑은 고딕</vt:lpstr>
      <vt:lpstr>Arial</vt:lpstr>
      <vt:lpstr>Office 테마</vt:lpstr>
      <vt:lpstr>1_Office 테마</vt:lpstr>
      <vt:lpstr>13. CSS 고급 선택자</vt:lpstr>
      <vt:lpstr>연결 선택자 – 하위 선택자</vt:lpstr>
      <vt:lpstr>연결 선택자 – 자식 선택자 (child selector)</vt:lpstr>
      <vt:lpstr>연결 선택자 – 인접 형재 선택자(adjacent selector)</vt:lpstr>
      <vt:lpstr>연결 선택자 - 형제 선택자(sibling selector)</vt:lpstr>
      <vt:lpstr>속성 선택자</vt:lpstr>
      <vt:lpstr>속성 선택자</vt:lpstr>
      <vt:lpstr>속성 선택자</vt:lpstr>
      <vt:lpstr>속성 선택자</vt:lpstr>
      <vt:lpstr>가상 클래스</vt:lpstr>
      <vt:lpstr>가상 클래스와 가상 요소</vt:lpstr>
      <vt:lpstr>가상 클래스</vt:lpstr>
      <vt:lpstr>가상 클래스</vt:lpstr>
      <vt:lpstr>가상 클래스</vt:lpstr>
      <vt:lpstr>가상 클래스</vt:lpstr>
      <vt:lpstr>가상 클래스</vt:lpstr>
      <vt:lpstr>가상 클래스</vt:lpstr>
      <vt:lpstr>가상 요소</vt:lpstr>
      <vt:lpstr>가상 요소</vt:lpstr>
      <vt:lpstr>CSS 함수 살펴보기</vt:lpstr>
      <vt:lpstr>CSS 함수 살펴보기</vt:lpstr>
      <vt:lpstr>CSS 함수 살펴보기</vt:lpstr>
      <vt:lpstr>filter 속성과 함수들</vt:lpstr>
      <vt:lpstr>filter 속성과 함수들</vt:lpstr>
      <vt:lpstr>filter 속성과 함수들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KoKyunghee</dc:creator>
  <cp:lastModifiedBy>Kyunghee Ko</cp:lastModifiedBy>
  <cp:revision>13</cp:revision>
  <dcterms:created xsi:type="dcterms:W3CDTF">2024-06-04T05:23:55Z</dcterms:created>
  <dcterms:modified xsi:type="dcterms:W3CDTF">2024-07-21T07:33:24Z</dcterms:modified>
</cp:coreProperties>
</file>