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59" r:id="rId4"/>
    <p:sldId id="260" r:id="rId5"/>
    <p:sldId id="261" r:id="rId6"/>
    <p:sldId id="262" r:id="rId7"/>
    <p:sldId id="263" r:id="rId8"/>
    <p:sldId id="27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E844B-95FB-4BA9-E118-90E92CF58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C37BE3-1FFA-9523-FFF5-66AE0046F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463D50-8528-4999-0247-05DEF0838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02E4-C451-4A9A-9EA2-6D205033E8E6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C5BF43-48A4-EA3C-87F6-00BC4ABF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40F0E-563D-05E2-CFFF-0B886A70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17C2-80BD-4353-9B05-10954792E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31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C93D9-647F-6965-BAB8-40619B72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7948B4-A1E4-C889-F107-B4ACCF682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AC61C-2344-8999-71A1-2A27D6807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02E4-C451-4A9A-9EA2-6D205033E8E6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6F5B95-F29B-969C-C91D-117A4BE3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A271-967C-3814-7FE2-513507B2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17C2-80BD-4353-9B05-10954792E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68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8DBED7-D3A3-C9E4-0A51-3DE1789C40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F5E5A4-3583-4EA5-47D2-481B4B0D2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107480-B49A-EA9D-D94C-C1756C89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02E4-C451-4A9A-9EA2-6D205033E8E6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3A88A5-1B43-A265-5420-941E0F0B3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49EE4C-C4BB-6BD0-AA7E-C993B0248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17C2-80BD-4353-9B05-10954792E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78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3" name="그림 2" descr="텍스트, 폰트, 책, 브랜드이(가) 표시된 사진&#10;&#10;자동 생성된 설명">
            <a:extLst>
              <a:ext uri="{FF2B5EF4-FFF2-40B4-BE49-F238E27FC236}">
                <a16:creationId xmlns:a16="http://schemas.microsoft.com/office/drawing/2014/main" id="{14A4D92A-A7E5-F3D4-C5DB-DB6F29644E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332" y="2267129"/>
            <a:ext cx="1471184" cy="211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16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511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71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581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314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594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515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93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E1F4C-4658-C559-5588-4B3501DC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B967A-B6A3-F29D-9A42-061D6227A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05B7C1-02D5-CAE8-D5ED-5CA4F904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02E4-C451-4A9A-9EA2-6D205033E8E6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C27BE-6D65-DCFA-8D65-AC11A6E8E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CE58F-CDA5-8BC8-32C9-45DD3E0B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17C2-80BD-4353-9B05-10954792E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3964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94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614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4414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29D9-43B6-4ACD-848D-FA6E666794B9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9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DDAE6-012A-7328-F90E-46EF827B9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273BD4-8CFB-AB40-77BF-2DF9A55E1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123CB-F9EA-A161-1102-09A901BC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02E4-C451-4A9A-9EA2-6D205033E8E6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BE2CD2-0BE6-AA5F-4256-82E6B487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43E88E-63D3-2C21-3CD2-C2EF1FEE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17C2-80BD-4353-9B05-10954792E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45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43C66-62A2-333C-4044-F5D5714F9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49CFC9-C329-12EB-F773-1938767D4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FA65C8-F63D-1AA9-F527-DCC6F9DB1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4503E4-D394-73E6-5CC0-593403A3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02E4-C451-4A9A-9EA2-6D205033E8E6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9A5A5E-07F6-DF3E-A76B-18E448E2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A742B4-63CF-3715-98CE-47C1EBE73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17C2-80BD-4353-9B05-10954792E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91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A2DCF-6F37-6589-0EEB-C78234A0E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B55FA8-DCDF-2105-BE01-321CCE584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BF5AC9-CF38-FE43-4EC4-345589015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AA1163-EC05-5E48-070B-C2D77F6C9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8D256D-856D-6053-81AC-44BE40F2C1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782DE6-2CFC-2677-B357-266C069F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02E4-C451-4A9A-9EA2-6D205033E8E6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1CD692-CEE1-7D6E-E2EA-B193A5C3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E765B6-3B8B-3166-0833-68A0BB7E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17C2-80BD-4353-9B05-10954792E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5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D4B48-EE23-2107-D807-DE0A4C2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40A76B-5233-6903-49E7-3A5968F60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02E4-C451-4A9A-9EA2-6D205033E8E6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EBDBA9-2E64-6574-8412-D8B3CA2BC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EBA9C9-2834-DFD9-0409-94EEBF69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17C2-80BD-4353-9B05-10954792E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27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9359AB-69AA-650D-27A9-7AE17BDB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02E4-C451-4A9A-9EA2-6D205033E8E6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0363FB-9084-51E2-EB4A-2BEEACBB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6C4796-7238-CE72-D864-76FFD22E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17C2-80BD-4353-9B05-10954792E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08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F63B4-F8E0-5D94-A18B-B3A39B7AC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86B358-6D82-DE2C-97B3-BB67939A3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956086-9235-0353-98AC-607B0F1C9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CFEFE1-A2BA-5A52-1D00-820216F5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02E4-C451-4A9A-9EA2-6D205033E8E6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06E825-E891-07DE-26A1-DC318581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4C6595-E380-8329-1362-EF3342674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17C2-80BD-4353-9B05-10954792E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30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E3C82-8441-8A42-D613-77FC8CF5E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1B9638-8AB2-8B80-5965-921F947A3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911071-3309-546A-9E1F-005A09186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3729DE-9576-F95A-E876-C8019039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02E4-C451-4A9A-9EA2-6D205033E8E6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74E843-5157-7E4F-3E95-ECA06CF1C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F8D52-BBCA-2AB0-24E8-8778B9E5F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617C2-80BD-4353-9B05-10954792E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92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782660-9E20-EB2A-AD7C-E8E4DB62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A80FC0-1AEC-572D-F964-D04326AD1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EE2891-9328-2905-2CCB-A17162928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3C02E4-C451-4A9A-9EA2-6D205033E8E6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3F737-3A59-80BC-BA06-7E20B709D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6AABA5-729C-AFC8-1329-48830A4AF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6617C2-80BD-4353-9B05-10954792E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9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5013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7C753-9F88-4254-9862-F6A87176F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14. </a:t>
            </a:r>
            <a:r>
              <a:rPr lang="ko-KR" altLang="en-US"/>
              <a:t>트랜지션과 애니메이션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020E55D-5D6E-47B7-BF49-67DF43FF0CB8}"/>
              </a:ext>
            </a:extLst>
          </p:cNvPr>
          <p:cNvGrpSpPr/>
          <p:nvPr/>
        </p:nvGrpSpPr>
        <p:grpSpPr>
          <a:xfrm>
            <a:off x="4321688" y="2158657"/>
            <a:ext cx="4686299" cy="485775"/>
            <a:chOff x="2282994" y="2753427"/>
            <a:chExt cx="4686299" cy="485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E6505BA-A9A1-46F5-BFC6-A45ABCE494A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14-1</a:t>
              </a:r>
              <a:endPara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AFC29B-A5E1-4F15-A5FF-C528129D6456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b="1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트랜스폼</a:t>
              </a:r>
              <a:r>
                <a: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알아보기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5239A65-4609-4585-95B3-13DD43DCD16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D8FBBDF-8BF5-4C05-9F46-5808B3591E7E}"/>
              </a:ext>
            </a:extLst>
          </p:cNvPr>
          <p:cNvGrpSpPr/>
          <p:nvPr/>
        </p:nvGrpSpPr>
        <p:grpSpPr>
          <a:xfrm>
            <a:off x="4321688" y="3037927"/>
            <a:ext cx="4686299" cy="485775"/>
            <a:chOff x="2282994" y="2753427"/>
            <a:chExt cx="4686299" cy="48577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E9F05E-7ACE-43A6-974F-0EFC0D67B099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14-2</a:t>
              </a:r>
              <a:endPara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3E9DF2F-C12C-4BC4-A10E-4A71F0ABE7C2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트랜지션 알아보기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E1C845E-80B1-43EB-9FEC-31D365B4331D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DA2F4B5-EBCD-46CD-985C-A4A907DA4201}"/>
              </a:ext>
            </a:extLst>
          </p:cNvPr>
          <p:cNvGrpSpPr/>
          <p:nvPr/>
        </p:nvGrpSpPr>
        <p:grpSpPr>
          <a:xfrm>
            <a:off x="4321688" y="3917196"/>
            <a:ext cx="4686299" cy="485775"/>
            <a:chOff x="2282994" y="2753427"/>
            <a:chExt cx="4686299" cy="48577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5CFE30F-DAA2-42FF-BF82-3937F70CE69E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14-3</a:t>
              </a:r>
              <a:endPara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4B71622-C07D-4D63-AE74-7A109358203D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애니메이션 알아보기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452A05A-646B-4733-B9F2-0346CB2F8F67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트랜지션 알아보기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91D411-9D2B-497F-8F97-3C9D5A5EBA75}"/>
              </a:ext>
            </a:extLst>
          </p:cNvPr>
          <p:cNvSpPr txBox="1"/>
          <p:nvPr/>
        </p:nvSpPr>
        <p:spPr>
          <a:xfrm>
            <a:off x="578840" y="934857"/>
            <a:ext cx="4613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transition-property 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속성</a:t>
            </a:r>
            <a:endParaRPr kumimoji="0" lang="en-US" altLang="ko-KR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1C00A8-AA04-4C38-8B43-29595C449A3B}"/>
              </a:ext>
            </a:extLst>
          </p:cNvPr>
          <p:cNvSpPr/>
          <p:nvPr/>
        </p:nvSpPr>
        <p:spPr>
          <a:xfrm>
            <a:off x="578840" y="1324714"/>
            <a:ext cx="5452845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트랜지션을 적용할 속성 선택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 속성을 지정하지 않으면 모든 속성이 트랜지션 대상이 됨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E47B4F-3EA9-41AA-B6EA-275ABB616226}"/>
              </a:ext>
            </a:extLst>
          </p:cNvPr>
          <p:cNvSpPr txBox="1"/>
          <p:nvPr/>
        </p:nvSpPr>
        <p:spPr>
          <a:xfrm>
            <a:off x="6520495" y="934857"/>
            <a:ext cx="4613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transition-duration 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속성</a:t>
            </a:r>
            <a:endParaRPr kumimoji="0" lang="en-US" altLang="ko-KR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5E6B1D-AF2E-4AF2-AA77-91958FF9C797}"/>
              </a:ext>
            </a:extLst>
          </p:cNvPr>
          <p:cNvSpPr/>
          <p:nvPr/>
        </p:nvSpPr>
        <p:spPr>
          <a:xfrm>
            <a:off x="6520495" y="1324714"/>
            <a:ext cx="5452845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트랜지션 진행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시간 지정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시간 단위는 초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(seconds)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또는 밀리초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(milliseconds)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트랜지션이 여러 개라면 쉼표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(,)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 구분해 진행 시간 지정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B4F3A8-27D2-406D-AF55-4B816DA7A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10" y="2090339"/>
            <a:ext cx="3824725" cy="2439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6E5DED-1367-4830-A9E8-39BE2772F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66" y="2573845"/>
            <a:ext cx="5478693" cy="165861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E6989B1-70AE-4A54-9A41-C6E4D6FE9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946" y="2295122"/>
            <a:ext cx="2560116" cy="278118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D798D94-1896-4C18-9672-A43CDEC25DA2}"/>
              </a:ext>
            </a:extLst>
          </p:cNvPr>
          <p:cNvCxnSpPr/>
          <p:nvPr/>
        </p:nvCxnSpPr>
        <p:spPr>
          <a:xfrm>
            <a:off x="6325299" y="830510"/>
            <a:ext cx="0" cy="59226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18F5CAF-4B11-142A-9B0F-D75C38263A18}"/>
              </a:ext>
            </a:extLst>
          </p:cNvPr>
          <p:cNvSpPr txBox="1"/>
          <p:nvPr/>
        </p:nvSpPr>
        <p:spPr>
          <a:xfrm>
            <a:off x="376106" y="4582928"/>
            <a:ext cx="5797823" cy="89498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transition-property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1835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all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05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</a:t>
            </a:r>
            <a:r>
              <a:rPr lang="ko-KR" altLang="en-US" sz="105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해당 요소의 모든 속성에 트랜지션 적용 </a:t>
            </a:r>
            <a:r>
              <a:rPr lang="ko-KR" altLang="en-US" sz="105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05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en-US" altLang="ko-KR" sz="1200" b="0" i="0" u="none" strike="noStrike" baseline="0">
              <a:solidFill>
                <a:srgbClr val="80808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transition-property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1835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background-color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05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</a:t>
            </a:r>
            <a:r>
              <a:rPr lang="ko-KR" altLang="en-US" sz="105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해당 요소의 배경색에 트랜지션 적용 </a:t>
            </a:r>
            <a:r>
              <a:rPr lang="ko-KR" altLang="en-US" sz="105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05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transition-property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1835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width, height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05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</a:t>
            </a:r>
            <a:r>
              <a:rPr lang="ko-KR" altLang="en-US" sz="105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해당 요소의 너비와 높이에 트랜지션 적용 </a:t>
            </a:r>
            <a:r>
              <a:rPr lang="ko-KR" altLang="en-US" sz="105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05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0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6289D-C785-807A-D717-9F81766BA070}"/>
              </a:ext>
            </a:extLst>
          </p:cNvPr>
          <p:cNvSpPr txBox="1"/>
          <p:nvPr/>
        </p:nvSpPr>
        <p:spPr>
          <a:xfrm>
            <a:off x="6665400" y="2872734"/>
            <a:ext cx="4613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transition-timing-function 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속성</a:t>
            </a:r>
            <a:endParaRPr kumimoji="0" lang="en-US" altLang="ko-KR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75E95A-5DCD-7396-AAD3-7B7C2CE3A70C}"/>
              </a:ext>
            </a:extLst>
          </p:cNvPr>
          <p:cNvSpPr/>
          <p:nvPr/>
        </p:nvSpPr>
        <p:spPr>
          <a:xfrm>
            <a:off x="6665400" y="3262591"/>
            <a:ext cx="5452845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트랜지션의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시작과 중간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끝에서의 속도 지정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7B373EE-8515-C822-E9F7-8B65619C4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086" y="3747832"/>
            <a:ext cx="4874004" cy="4846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995789D-8D8E-4090-DD59-8BFDE2E1D3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7543" y="4292175"/>
            <a:ext cx="5406297" cy="227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65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트랜지션 알아보기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A4DA14-FD00-4597-895B-52B1766FD7C6}"/>
              </a:ext>
            </a:extLst>
          </p:cNvPr>
          <p:cNvSpPr txBox="1"/>
          <p:nvPr/>
        </p:nvSpPr>
        <p:spPr>
          <a:xfrm>
            <a:off x="557797" y="963796"/>
            <a:ext cx="4613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transition-delay 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속성</a:t>
            </a:r>
            <a:endParaRPr kumimoji="0" lang="en-US" altLang="ko-KR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0555E1-3033-4924-8B72-47BB53711A6B}"/>
              </a:ext>
            </a:extLst>
          </p:cNvPr>
          <p:cNvSpPr/>
          <p:nvPr/>
        </p:nvSpPr>
        <p:spPr>
          <a:xfrm>
            <a:off x="557797" y="1353653"/>
            <a:ext cx="5452845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트랜지션이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언제부터 시작될지 지연 시간 지정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시간 단위는 초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(seconds)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또는 밀리초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(milliseconds).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기본값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0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82D2161-3BA0-4E64-9B0E-933A97BBE7CE}"/>
              </a:ext>
            </a:extLst>
          </p:cNvPr>
          <p:cNvCxnSpPr/>
          <p:nvPr/>
        </p:nvCxnSpPr>
        <p:spPr>
          <a:xfrm>
            <a:off x="6096000" y="706582"/>
            <a:ext cx="0" cy="61514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398CCA49-F5B8-43A4-828A-84D233E20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68" y="2081209"/>
            <a:ext cx="2570920" cy="3020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DFBF68D-561D-4EB1-8E94-16854FB3299E}"/>
              </a:ext>
            </a:extLst>
          </p:cNvPr>
          <p:cNvSpPr txBox="1"/>
          <p:nvPr/>
        </p:nvSpPr>
        <p:spPr>
          <a:xfrm>
            <a:off x="541949" y="3141191"/>
            <a:ext cx="4613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transition 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속성</a:t>
            </a:r>
            <a:endParaRPr kumimoji="0" lang="en-US" altLang="ko-KR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EE3549-C25B-44AD-A3F7-105A63E533B2}"/>
              </a:ext>
            </a:extLst>
          </p:cNvPr>
          <p:cNvSpPr/>
          <p:nvPr/>
        </p:nvSpPr>
        <p:spPr>
          <a:xfrm>
            <a:off x="541949" y="3531048"/>
            <a:ext cx="5452845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트랜지션 관련 속성을 한꺼번에 지정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시간 값 속성이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개이므로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앞에 오는 시간값은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transition-duration,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뒤에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오는 시간 값은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transition-delay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속성으로 간주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8597A1FA-7ECB-4269-876F-7CEC0CF7F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49" y="4539552"/>
            <a:ext cx="5100938" cy="5100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FDE5B5-E26E-55F1-F29B-8FEE6E0349F1}"/>
              </a:ext>
            </a:extLst>
          </p:cNvPr>
          <p:cNvSpPr txBox="1"/>
          <p:nvPr/>
        </p:nvSpPr>
        <p:spPr>
          <a:xfrm>
            <a:off x="7092204" y="1120688"/>
            <a:ext cx="3814618" cy="33864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&lt;style&gt;</a:t>
            </a:r>
            <a:endParaRPr lang="ko-KR" altLang="en-US" sz="1200"/>
          </a:p>
          <a:p>
            <a:pPr algn="l">
              <a:lnSpc>
                <a:spcPct val="150000"/>
              </a:lnSpc>
            </a:pPr>
            <a:r>
              <a:rPr lang="en-US" altLang="ko-KR" sz="120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.box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    ......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transition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2s 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ease-in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.box:hover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width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200px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height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200px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background-color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#f50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transform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rotate(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270deg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&lt;/style&gt;</a:t>
            </a:r>
            <a:endParaRPr lang="ko-KR" altLang="en-US" sz="12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DADE42-3625-10C2-72CE-98011DA1B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259" y="4765938"/>
            <a:ext cx="3814618" cy="1608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E030D6-7745-1C88-8B9E-CEC32E1A89F3}"/>
              </a:ext>
            </a:extLst>
          </p:cNvPr>
          <p:cNvSpPr txBox="1"/>
          <p:nvPr/>
        </p:nvSpPr>
        <p:spPr>
          <a:xfrm>
            <a:off x="9633527" y="1788821"/>
            <a:ext cx="248139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000" b="0" i="0" u="none" strike="noStrike" baseline="0">
                <a:latin typeface="D2Coding" panose="020B0609020101020101" pitchFamily="49" charset="-127"/>
                <a:ea typeface="D2Coding" panose="020B0609020101020101" pitchFamily="49" charset="-127"/>
              </a:rPr>
              <a:t>transition-property</a:t>
            </a:r>
            <a:r>
              <a:rPr lang="en-US" altLang="ko-KR" sz="1000" b="0" i="0" u="none" strike="noStrike" baseline="0">
                <a:latin typeface="Typo_SSiGothic_120"/>
                <a:ea typeface="D2Coding" panose="020B0609020101020101" pitchFamily="49" charset="-127"/>
              </a:rPr>
              <a:t>: </a:t>
            </a:r>
            <a:r>
              <a:rPr lang="ko-KR" altLang="en-US" sz="1000" b="0" i="0" u="none" strike="noStrike" baseline="0">
                <a:latin typeface="Typo_SSiGothic_120"/>
                <a:ea typeface="D2Coding" panose="020B0609020101020101" pitchFamily="49" charset="-127"/>
              </a:rPr>
              <a:t>기본값 </a:t>
            </a:r>
            <a:r>
              <a:rPr lang="en-US" altLang="ko-KR" sz="1000" b="0" i="0" u="none" strike="noStrike" baseline="0">
                <a:latin typeface="D2Coding" panose="020B0609020101020101" pitchFamily="49" charset="-127"/>
                <a:ea typeface="D2Coding" panose="020B0609020101020101" pitchFamily="49" charset="-127"/>
              </a:rPr>
              <a:t>all</a:t>
            </a:r>
          </a:p>
          <a:p>
            <a:pPr algn="l"/>
            <a:r>
              <a:rPr lang="en-US" altLang="ko-KR" sz="1000" b="0" i="0" u="none" strike="noStrike" baseline="0">
                <a:latin typeface="D2Coding" panose="020B0609020101020101" pitchFamily="49" charset="-127"/>
                <a:ea typeface="D2Coding" panose="020B0609020101020101" pitchFamily="49" charset="-127"/>
              </a:rPr>
              <a:t>transition-duration</a:t>
            </a:r>
            <a:r>
              <a:rPr lang="en-US" altLang="ko-KR" sz="1000" b="0" i="0" u="none" strike="noStrike" baseline="0">
                <a:latin typeface="Typo_SSiGothic_120"/>
                <a:ea typeface="D2Coding" panose="020B0609020101020101" pitchFamily="49" charset="-127"/>
              </a:rPr>
              <a:t>: </a:t>
            </a:r>
            <a:r>
              <a:rPr lang="en-US" altLang="ko-KR" sz="1000" b="0" i="0" u="none" strike="noStrike" baseline="0">
                <a:latin typeface="D2Coding" panose="020B0609020101020101" pitchFamily="49" charset="-127"/>
                <a:ea typeface="D2Coding" panose="020B0609020101020101" pitchFamily="49" charset="-127"/>
              </a:rPr>
              <a:t>2s</a:t>
            </a:r>
          </a:p>
          <a:p>
            <a:pPr algn="l"/>
            <a:r>
              <a:rPr lang="en-US" altLang="ko-KR" sz="1000" b="0" i="0" u="none" strike="noStrike" baseline="0">
                <a:latin typeface="D2Coding" panose="020B0609020101020101" pitchFamily="49" charset="-127"/>
                <a:ea typeface="D2Coding" panose="020B0609020101020101" pitchFamily="49" charset="-127"/>
              </a:rPr>
              <a:t>transition-timing-function</a:t>
            </a:r>
            <a:r>
              <a:rPr lang="en-US" altLang="ko-KR" sz="1000" b="0" i="0" u="none" strike="noStrike" baseline="0">
                <a:latin typeface="Typo_SSiGothic_120"/>
                <a:ea typeface="D2Coding" panose="020B0609020101020101" pitchFamily="49" charset="-127"/>
              </a:rPr>
              <a:t>: </a:t>
            </a:r>
            <a:r>
              <a:rPr lang="en-US" altLang="ko-KR" sz="1000" b="0" i="0" u="none" strike="noStrike" baseline="0">
                <a:latin typeface="D2Coding" panose="020B0609020101020101" pitchFamily="49" charset="-127"/>
                <a:ea typeface="D2Coding" panose="020B0609020101020101" pitchFamily="49" charset="-127"/>
              </a:rPr>
              <a:t>ease-in</a:t>
            </a:r>
          </a:p>
          <a:p>
            <a:pPr algn="l"/>
            <a:r>
              <a:rPr lang="en-US" altLang="ko-KR" sz="1000" b="0" i="0" u="none" strike="noStrike" baseline="0">
                <a:latin typeface="D2Coding" panose="020B0609020101020101" pitchFamily="49" charset="-127"/>
                <a:ea typeface="D2Coding" panose="020B0609020101020101" pitchFamily="49" charset="-127"/>
              </a:rPr>
              <a:t>transition-delay</a:t>
            </a:r>
            <a:r>
              <a:rPr lang="en-US" altLang="ko-KR" sz="1000" b="0" i="0" u="none" strike="noStrike" baseline="0">
                <a:latin typeface="Typo_SSiGothic_120"/>
                <a:ea typeface="D2Coding" panose="020B0609020101020101" pitchFamily="49" charset="-127"/>
              </a:rPr>
              <a:t>: </a:t>
            </a:r>
            <a:r>
              <a:rPr lang="ko-KR" altLang="en-US" sz="1000" b="0" i="0" u="none" strike="noStrike" baseline="0">
                <a:latin typeface="Typo_SSiGothic_120"/>
                <a:ea typeface="D2Coding" panose="020B0609020101020101" pitchFamily="49" charset="-127"/>
              </a:rPr>
              <a:t>기본값 </a:t>
            </a:r>
            <a:r>
              <a:rPr lang="en-US" altLang="ko-KR" sz="1000" b="0" i="0" u="none" strike="noStrike" baseline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ko-KR" altLang="en-US" sz="100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7F77F9-A05F-737E-C3C5-FC0F2AF3A54C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9384145" y="2142764"/>
            <a:ext cx="24938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386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AD74C-2C87-4F96-87E8-452A1056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애니메이션 알아보기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D32395-1361-4FD2-A876-32E1234879AF}"/>
              </a:ext>
            </a:extLst>
          </p:cNvPr>
          <p:cNvSpPr txBox="1"/>
          <p:nvPr/>
        </p:nvSpPr>
        <p:spPr>
          <a:xfrm>
            <a:off x="576044" y="1106409"/>
            <a:ext cx="4613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CSS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와 애니메이션</a:t>
            </a:r>
            <a:endParaRPr kumimoji="0" lang="en-US" altLang="ko-KR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53A03B-7007-4981-B5FF-8D8F13D7BBA2}"/>
              </a:ext>
            </a:extLst>
          </p:cNvPr>
          <p:cNvSpPr/>
          <p:nvPr/>
        </p:nvSpPr>
        <p:spPr>
          <a:xfrm>
            <a:off x="576043" y="1496266"/>
            <a:ext cx="8257563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웹 요소에 애니메이션 추가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애니메이션을 시작해 끝내는 동안 원하는 곳 어디서든 스타일을 바꾸며 애니메이션을 정의할 수 있다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키프레임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(keyframe) :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애니메이션 중간에 스타일이 바뀌는 지점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506C0F-D16F-411D-AEB6-CEF2E0D9F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66" y="3079572"/>
            <a:ext cx="5831747" cy="27890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53BD28-3DE3-46D8-BE5F-00FA46331EC4}"/>
              </a:ext>
            </a:extLst>
          </p:cNvPr>
          <p:cNvSpPr txBox="1"/>
          <p:nvPr/>
        </p:nvSpPr>
        <p:spPr>
          <a:xfrm>
            <a:off x="711666" y="2717163"/>
            <a:ext cx="4613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애니메이션 관련 속성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0407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AD74C-2C87-4F96-87E8-452A1056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애니메이션 알아보기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AB04E-6B1D-422F-B7B8-DBC94CD2A391}"/>
              </a:ext>
            </a:extLst>
          </p:cNvPr>
          <p:cNvSpPr txBox="1"/>
          <p:nvPr/>
        </p:nvSpPr>
        <p:spPr>
          <a:xfrm>
            <a:off x="578840" y="1290967"/>
            <a:ext cx="4613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@keyframes 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속성</a:t>
            </a:r>
            <a:endParaRPr kumimoji="0" lang="en-US" altLang="ko-KR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CAC7D7-16A5-4866-8CA1-CD9CD238C18C}"/>
              </a:ext>
            </a:extLst>
          </p:cNvPr>
          <p:cNvSpPr/>
          <p:nvPr/>
        </p:nvSpPr>
        <p:spPr>
          <a:xfrm>
            <a:off x="578840" y="1680824"/>
            <a:ext cx="5452845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애니메이션의 시작과 끝을 비롯해 상태가 바뀌는 지점을 설정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‘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이름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’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으로 애니메이션 구별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63D99-9EE5-4B13-AFCB-47BE40B9194A}"/>
              </a:ext>
            </a:extLst>
          </p:cNvPr>
          <p:cNvSpPr txBox="1"/>
          <p:nvPr/>
        </p:nvSpPr>
        <p:spPr>
          <a:xfrm>
            <a:off x="578840" y="3161521"/>
            <a:ext cx="4613945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@keyframes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선택자에서 속성값이 바뀌는 지점을 가리킴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시작 위치는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0%,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끝 위치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100%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놓고 위치 지정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시작과 끝 위치만 사용한다면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from, to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키워드 사용 가능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34A0A22-BA14-4063-B511-B14DC5521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08" y="2365972"/>
            <a:ext cx="2382954" cy="6808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CFBC15-3153-4016-B3D5-F903A60A55F2}"/>
              </a:ext>
            </a:extLst>
          </p:cNvPr>
          <p:cNvSpPr txBox="1"/>
          <p:nvPr/>
        </p:nvSpPr>
        <p:spPr>
          <a:xfrm>
            <a:off x="578839" y="4224052"/>
            <a:ext cx="4613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animation-name 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속성</a:t>
            </a:r>
            <a:endParaRPr kumimoji="0" lang="en-US" altLang="ko-KR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630948-34E6-492A-A486-3A89FF5B85AB}"/>
              </a:ext>
            </a:extLst>
          </p:cNvPr>
          <p:cNvSpPr/>
          <p:nvPr/>
        </p:nvSpPr>
        <p:spPr>
          <a:xfrm>
            <a:off x="578840" y="4613909"/>
            <a:ext cx="4496500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어떤 애니메이션을 사용할지 구별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@keyframes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속성에서 만든 애니메이션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‘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이름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’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을 사용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9CA5D8C-1DA5-4849-A270-23D93304D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30" y="5413784"/>
            <a:ext cx="3359398" cy="3093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E3F322-4648-4DDB-99EB-91A7DEF206C0}"/>
              </a:ext>
            </a:extLst>
          </p:cNvPr>
          <p:cNvSpPr txBox="1"/>
          <p:nvPr/>
        </p:nvSpPr>
        <p:spPr>
          <a:xfrm>
            <a:off x="6316910" y="1274466"/>
            <a:ext cx="4613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animation-duration 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속성</a:t>
            </a:r>
            <a:endParaRPr kumimoji="0" lang="en-US" altLang="ko-KR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7E6CDF-587B-4893-90E5-146E850AFB6F}"/>
              </a:ext>
            </a:extLst>
          </p:cNvPr>
          <p:cNvSpPr/>
          <p:nvPr/>
        </p:nvSpPr>
        <p:spPr>
          <a:xfrm>
            <a:off x="6316911" y="1664323"/>
            <a:ext cx="3691156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애니메이션 실행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시간 설정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기본값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0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 가능한 값은 초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(s)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나 밀리초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(ms)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3F68441-C08A-4148-801C-A3FE7944D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176" y="2416178"/>
            <a:ext cx="2947552" cy="32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8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AD74C-2C87-4F96-87E8-452A1056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애니메이션 알아보기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5D776-5D7E-5286-FF35-A025DD19B596}"/>
              </a:ext>
            </a:extLst>
          </p:cNvPr>
          <p:cNvSpPr txBox="1"/>
          <p:nvPr/>
        </p:nvSpPr>
        <p:spPr>
          <a:xfrm>
            <a:off x="831272" y="1577211"/>
            <a:ext cx="4110183" cy="37035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</a:pPr>
            <a:r>
              <a:rPr lang="en-US" altLang="ko-KR" sz="120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맑은 고딕" panose="020B0503020000020004" pitchFamily="50" charset="-127"/>
                <a:cs typeface="굴림" panose="020B0600000101010101" pitchFamily="50" charset="-127"/>
              </a:rPr>
              <a:t>&lt;style&gt;</a:t>
            </a:r>
            <a:endParaRPr lang="ko-KR" altLang="ko-KR" sz="1200">
              <a:effectLst/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ts val="2025"/>
              </a:lnSpc>
            </a:pPr>
            <a:r>
              <a:rPr lang="en-US" altLang="ko-KR" sz="12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맑은 고딕" panose="020B0503020000020004" pitchFamily="50" charset="-127"/>
                <a:cs typeface="굴림" panose="020B0600000101010101" pitchFamily="50" charset="-127"/>
              </a:rPr>
              <a:t>  </a:t>
            </a:r>
            <a:r>
              <a:rPr lang="en-US" altLang="ko-KR" sz="120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맑은 고딕" panose="020B0503020000020004" pitchFamily="50" charset="-127"/>
                <a:cs typeface="굴림" panose="020B0600000101010101" pitchFamily="50" charset="-127"/>
              </a:rPr>
              <a:t>.box</a:t>
            </a:r>
            <a:r>
              <a:rPr lang="en-US" altLang="ko-KR" sz="12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맑은 고딕" panose="020B0503020000020004" pitchFamily="50" charset="-127"/>
                <a:cs typeface="굴림" panose="020B0600000101010101" pitchFamily="50" charset="-127"/>
              </a:rPr>
              <a:t> {</a:t>
            </a:r>
            <a:endParaRPr lang="ko-KR" altLang="ko-KR" sz="1200">
              <a:effectLst/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ts val="2025"/>
              </a:lnSpc>
            </a:pPr>
            <a:r>
              <a:rPr lang="en-US" altLang="ko-KR" sz="12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맑은 고딕" panose="020B0503020000020004" pitchFamily="50" charset="-127"/>
                <a:cs typeface="굴림" panose="020B0600000101010101" pitchFamily="50" charset="-127"/>
              </a:rPr>
              <a:t>    </a:t>
            </a:r>
            <a:r>
              <a:rPr lang="en-US" altLang="ko-KR" sz="120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맑은 고딕" panose="020B0503020000020004" pitchFamily="50" charset="-127"/>
                <a:cs typeface="굴림" panose="020B0600000101010101" pitchFamily="50" charset="-127"/>
              </a:rPr>
              <a:t>width</a:t>
            </a:r>
            <a:r>
              <a:rPr lang="en-US" altLang="ko-KR" sz="12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맑은 고딕" panose="020B0503020000020004" pitchFamily="50" charset="-127"/>
                <a:cs typeface="굴림" panose="020B0600000101010101" pitchFamily="50" charset="-127"/>
              </a:rPr>
              <a:t>: </a:t>
            </a:r>
            <a:r>
              <a:rPr lang="en-US" altLang="ko-KR" sz="120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맑은 고딕" panose="020B0503020000020004" pitchFamily="50" charset="-127"/>
                <a:cs typeface="굴림" panose="020B0600000101010101" pitchFamily="50" charset="-127"/>
              </a:rPr>
              <a:t>100px</a:t>
            </a:r>
            <a:r>
              <a:rPr lang="en-US" altLang="ko-KR" sz="12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맑은 고딕" panose="020B0503020000020004" pitchFamily="50" charset="-127"/>
                <a:cs typeface="굴림" panose="020B0600000101010101" pitchFamily="50" charset="-127"/>
              </a:rPr>
              <a:t>;</a:t>
            </a:r>
            <a:endParaRPr lang="ko-KR" altLang="ko-KR" sz="1200">
              <a:effectLst/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ts val="2025"/>
              </a:lnSpc>
            </a:pPr>
            <a:r>
              <a:rPr lang="en-US" altLang="ko-KR" sz="12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맑은 고딕" panose="020B0503020000020004" pitchFamily="50" charset="-127"/>
                <a:cs typeface="굴림" panose="020B0600000101010101" pitchFamily="50" charset="-127"/>
              </a:rPr>
              <a:t>    </a:t>
            </a:r>
            <a:r>
              <a:rPr lang="en-US" altLang="ko-KR" sz="120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맑은 고딕" panose="020B0503020000020004" pitchFamily="50" charset="-127"/>
                <a:cs typeface="굴림" panose="020B0600000101010101" pitchFamily="50" charset="-127"/>
              </a:rPr>
              <a:t>height</a:t>
            </a:r>
            <a:r>
              <a:rPr lang="en-US" altLang="ko-KR" sz="12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맑은 고딕" panose="020B0503020000020004" pitchFamily="50" charset="-127"/>
                <a:cs typeface="굴림" panose="020B0600000101010101" pitchFamily="50" charset="-127"/>
              </a:rPr>
              <a:t>: </a:t>
            </a:r>
            <a:r>
              <a:rPr lang="en-US" altLang="ko-KR" sz="120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맑은 고딕" panose="020B0503020000020004" pitchFamily="50" charset="-127"/>
                <a:cs typeface="굴림" panose="020B0600000101010101" pitchFamily="50" charset="-127"/>
              </a:rPr>
              <a:t>100px</a:t>
            </a:r>
            <a:r>
              <a:rPr lang="en-US" altLang="ko-KR" sz="12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맑은 고딕" panose="020B0503020000020004" pitchFamily="50" charset="-127"/>
                <a:cs typeface="굴림" panose="020B0600000101010101" pitchFamily="50" charset="-127"/>
              </a:rPr>
              <a:t>;</a:t>
            </a:r>
            <a:endParaRPr lang="ko-KR" altLang="ko-KR" sz="1200">
              <a:effectLst/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ts val="2025"/>
              </a:lnSpc>
            </a:pPr>
            <a:r>
              <a:rPr lang="en-US" altLang="ko-KR" sz="12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맑은 고딕" panose="020B0503020000020004" pitchFamily="50" charset="-127"/>
                <a:cs typeface="굴림" panose="020B0600000101010101" pitchFamily="50" charset="-127"/>
              </a:rPr>
              <a:t>    </a:t>
            </a:r>
            <a:r>
              <a:rPr lang="en-US" altLang="ko-KR" sz="120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맑은 고딕" panose="020B0503020000020004" pitchFamily="50" charset="-127"/>
                <a:cs typeface="굴림" panose="020B0600000101010101" pitchFamily="50" charset="-127"/>
              </a:rPr>
              <a:t>background-color</a:t>
            </a:r>
            <a:r>
              <a:rPr lang="en-US" altLang="ko-KR" sz="12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맑은 고딕" panose="020B0503020000020004" pitchFamily="50" charset="-127"/>
                <a:cs typeface="굴림" panose="020B0600000101010101" pitchFamily="50" charset="-127"/>
              </a:rPr>
              <a:t>: </a:t>
            </a:r>
            <a:r>
              <a:rPr lang="en-US" altLang="ko-KR" sz="120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맑은 고딕" panose="020B0503020000020004" pitchFamily="50" charset="-127"/>
                <a:cs typeface="굴림" panose="020B0600000101010101" pitchFamily="50" charset="-127"/>
              </a:rPr>
              <a:t>#fa0</a:t>
            </a:r>
            <a:r>
              <a:rPr lang="en-US" altLang="ko-KR" sz="12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맑은 고딕" panose="020B0503020000020004" pitchFamily="50" charset="-127"/>
                <a:cs typeface="굴림" panose="020B0600000101010101" pitchFamily="50" charset="-127"/>
              </a:rPr>
              <a:t>;</a:t>
            </a:r>
            <a:endParaRPr lang="ko-KR" altLang="ko-KR" sz="1200">
              <a:effectLst/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ts val="2025"/>
              </a:lnSpc>
            </a:pPr>
            <a:r>
              <a:rPr lang="en-US" altLang="ko-KR" sz="12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맑은 고딕" panose="020B0503020000020004" pitchFamily="50" charset="-127"/>
                <a:cs typeface="굴림" panose="020B0600000101010101" pitchFamily="50" charset="-127"/>
              </a:rPr>
              <a:t>    </a:t>
            </a:r>
            <a:r>
              <a:rPr lang="en-US" altLang="ko-KR" sz="120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맑은 고딕" panose="020B0503020000020004" pitchFamily="50" charset="-127"/>
                <a:cs typeface="굴림" panose="020B0600000101010101" pitchFamily="50" charset="-127"/>
              </a:rPr>
              <a:t>animation-name</a:t>
            </a:r>
            <a:r>
              <a:rPr lang="en-US" altLang="ko-KR" sz="12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맑은 고딕" panose="020B0503020000020004" pitchFamily="50" charset="-127"/>
                <a:cs typeface="굴림" panose="020B0600000101010101" pitchFamily="50" charset="-127"/>
              </a:rPr>
              <a:t>: slideRight;</a:t>
            </a:r>
            <a:endParaRPr lang="ko-KR" altLang="ko-KR" sz="1200">
              <a:effectLst/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ts val="2025"/>
              </a:lnSpc>
            </a:pPr>
            <a:r>
              <a:rPr lang="en-US" altLang="ko-KR" sz="12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맑은 고딕" panose="020B0503020000020004" pitchFamily="50" charset="-127"/>
                <a:cs typeface="굴림" panose="020B0600000101010101" pitchFamily="50" charset="-127"/>
              </a:rPr>
              <a:t>    </a:t>
            </a:r>
            <a:r>
              <a:rPr lang="en-US" altLang="ko-KR" sz="1200">
                <a:solidFill>
                  <a:srgbClr val="E50000"/>
                </a:solidFill>
                <a:effectLst/>
                <a:latin typeface="D2Coding" panose="020B0609020101020101" pitchFamily="49" charset="-127"/>
                <a:ea typeface="맑은 고딕" panose="020B0503020000020004" pitchFamily="50" charset="-127"/>
                <a:cs typeface="굴림" panose="020B0600000101010101" pitchFamily="50" charset="-127"/>
              </a:rPr>
              <a:t>animation-duration</a:t>
            </a: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맑은 고딕" panose="020B0503020000020004" pitchFamily="50" charset="-127"/>
                <a:cs typeface="굴림" panose="020B0600000101010101" pitchFamily="50" charset="-127"/>
              </a:rPr>
              <a:t>: </a:t>
            </a:r>
            <a:r>
              <a:rPr lang="en-US" altLang="ko-KR" sz="1200">
                <a:solidFill>
                  <a:srgbClr val="098658"/>
                </a:solidFill>
                <a:effectLst/>
                <a:latin typeface="D2Coding" panose="020B0609020101020101" pitchFamily="49" charset="-127"/>
                <a:ea typeface="맑은 고딕" panose="020B0503020000020004" pitchFamily="50" charset="-127"/>
                <a:cs typeface="굴림" panose="020B0600000101010101" pitchFamily="50" charset="-127"/>
              </a:rPr>
              <a:t>2s</a:t>
            </a:r>
            <a:r>
              <a:rPr lang="en-US" altLang="ko-KR" sz="12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맑은 고딕" panose="020B0503020000020004" pitchFamily="50" charset="-127"/>
                <a:cs typeface="굴림" panose="020B0600000101010101" pitchFamily="50" charset="-127"/>
              </a:rPr>
              <a:t>;</a:t>
            </a:r>
            <a:endParaRPr lang="ko-KR" altLang="ko-KR" sz="12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ts val="2025"/>
              </a:lnSpc>
            </a:pPr>
            <a:r>
              <a:rPr lang="en-US" altLang="ko-KR" sz="12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맑은 고딕" panose="020B0503020000020004" pitchFamily="50" charset="-127"/>
                <a:cs typeface="굴림" panose="020B0600000101010101" pitchFamily="50" charset="-127"/>
              </a:rPr>
              <a:t>  }</a:t>
            </a:r>
            <a:endParaRPr lang="ko-KR" altLang="ko-KR" sz="1200">
              <a:effectLst/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ts val="2025"/>
              </a:lnSpc>
            </a:pPr>
            <a:r>
              <a:rPr lang="en-US" altLang="ko-KR" sz="120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맑은 고딕" panose="020B0503020000020004" pitchFamily="50" charset="-127"/>
                <a:cs typeface="굴림" panose="020B0600000101010101" pitchFamily="50" charset="-127"/>
              </a:rPr>
              <a:t> </a:t>
            </a:r>
            <a:endParaRPr lang="ko-KR" altLang="ko-KR" sz="1200">
              <a:effectLst/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ts val="2025"/>
              </a:lnSpc>
            </a:pPr>
            <a:r>
              <a:rPr lang="en-US" altLang="ko-KR" sz="12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맑은 고딕" panose="020B0503020000020004" pitchFamily="50" charset="-127"/>
                <a:cs typeface="굴림" panose="020B0600000101010101" pitchFamily="50" charset="-127"/>
              </a:rPr>
              <a:t>  </a:t>
            </a:r>
            <a:r>
              <a:rPr lang="en-US" altLang="ko-KR" sz="120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맑은 고딕" panose="020B0503020000020004" pitchFamily="50" charset="-127"/>
                <a:cs typeface="굴림" panose="020B0600000101010101" pitchFamily="50" charset="-127"/>
              </a:rPr>
              <a:t>@keyframes</a:t>
            </a:r>
            <a:r>
              <a:rPr lang="en-US" altLang="ko-KR" sz="12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20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맑은 고딕" panose="020B0503020000020004" pitchFamily="50" charset="-127"/>
                <a:cs typeface="굴림" panose="020B0600000101010101" pitchFamily="50" charset="-127"/>
              </a:rPr>
              <a:t>slideRight</a:t>
            </a:r>
            <a:r>
              <a:rPr lang="en-US" altLang="ko-KR" sz="12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맑은 고딕" panose="020B0503020000020004" pitchFamily="50" charset="-127"/>
                <a:cs typeface="굴림" panose="020B0600000101010101" pitchFamily="50" charset="-127"/>
              </a:rPr>
              <a:t> {</a:t>
            </a:r>
            <a:endParaRPr lang="ko-KR" altLang="ko-KR" sz="1200">
              <a:effectLst/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ts val="2025"/>
              </a:lnSpc>
            </a:pPr>
            <a:r>
              <a:rPr lang="en-US" altLang="ko-KR" sz="12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맑은 고딕" panose="020B0503020000020004" pitchFamily="50" charset="-127"/>
                <a:cs typeface="굴림" panose="020B0600000101010101" pitchFamily="50" charset="-127"/>
              </a:rPr>
              <a:t>    from { </a:t>
            </a:r>
            <a:r>
              <a:rPr lang="en-US" altLang="ko-KR" sz="120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맑은 고딕" panose="020B0503020000020004" pitchFamily="50" charset="-127"/>
                <a:cs typeface="굴림" panose="020B0600000101010101" pitchFamily="50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맑은 고딕" panose="020B0503020000020004" pitchFamily="50" charset="-127"/>
                <a:cs typeface="굴림" panose="020B0600000101010101" pitchFamily="50" charset="-127"/>
              </a:rPr>
              <a:t>: </a:t>
            </a:r>
            <a:r>
              <a:rPr lang="en-US" altLang="ko-KR" sz="120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맑은 고딕" panose="020B0503020000020004" pitchFamily="50" charset="-127"/>
                <a:cs typeface="굴림" panose="020B0600000101010101" pitchFamily="50" charset="-127"/>
              </a:rPr>
              <a:t>translateX</a:t>
            </a:r>
            <a:r>
              <a:rPr lang="en-US" altLang="ko-KR" sz="12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맑은 고딕" panose="020B0503020000020004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20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맑은 고딕" panose="020B0503020000020004" pitchFamily="50" charset="-127"/>
                <a:cs typeface="굴림" panose="020B0600000101010101" pitchFamily="50" charset="-127"/>
              </a:rPr>
              <a:t>0</a:t>
            </a:r>
            <a:r>
              <a:rPr lang="en-US" altLang="ko-KR" sz="12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맑은 고딕" panose="020B0503020000020004" pitchFamily="50" charset="-127"/>
                <a:cs typeface="굴림" panose="020B0600000101010101" pitchFamily="50" charset="-127"/>
              </a:rPr>
              <a:t>); }</a:t>
            </a:r>
            <a:endParaRPr lang="ko-KR" altLang="ko-KR" sz="1200">
              <a:effectLst/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ts val="2025"/>
              </a:lnSpc>
            </a:pPr>
            <a:r>
              <a:rPr lang="en-US" altLang="ko-KR" sz="12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맑은 고딕" panose="020B0503020000020004" pitchFamily="50" charset="-127"/>
                <a:cs typeface="굴림" panose="020B0600000101010101" pitchFamily="50" charset="-127"/>
              </a:rPr>
              <a:t>    to { </a:t>
            </a:r>
            <a:r>
              <a:rPr lang="en-US" altLang="ko-KR" sz="120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맑은 고딕" panose="020B0503020000020004" pitchFamily="50" charset="-127"/>
                <a:cs typeface="굴림" panose="020B0600000101010101" pitchFamily="50" charset="-127"/>
              </a:rPr>
              <a:t>transform</a:t>
            </a:r>
            <a:r>
              <a:rPr lang="en-US" altLang="ko-KR" sz="12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맑은 고딕" panose="020B0503020000020004" pitchFamily="50" charset="-127"/>
                <a:cs typeface="굴림" panose="020B0600000101010101" pitchFamily="50" charset="-127"/>
              </a:rPr>
              <a:t>: </a:t>
            </a:r>
            <a:r>
              <a:rPr lang="en-US" altLang="ko-KR" sz="120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맑은 고딕" panose="020B0503020000020004" pitchFamily="50" charset="-127"/>
                <a:cs typeface="굴림" panose="020B0600000101010101" pitchFamily="50" charset="-127"/>
              </a:rPr>
              <a:t>translateX</a:t>
            </a:r>
            <a:r>
              <a:rPr lang="en-US" altLang="ko-KR" sz="12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맑은 고딕" panose="020B0503020000020004" pitchFamily="50" charset="-127"/>
                <a:cs typeface="굴림" panose="020B0600000101010101" pitchFamily="50" charset="-127"/>
              </a:rPr>
              <a:t>(</a:t>
            </a:r>
            <a:r>
              <a:rPr lang="en-US" altLang="ko-KR" sz="120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맑은 고딕" panose="020B0503020000020004" pitchFamily="50" charset="-127"/>
                <a:cs typeface="굴림" panose="020B0600000101010101" pitchFamily="50" charset="-127"/>
              </a:rPr>
              <a:t>500px</a:t>
            </a:r>
            <a:r>
              <a:rPr lang="en-US" altLang="ko-KR" sz="12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맑은 고딕" panose="020B0503020000020004" pitchFamily="50" charset="-127"/>
                <a:cs typeface="굴림" panose="020B0600000101010101" pitchFamily="50" charset="-127"/>
              </a:rPr>
              <a:t>); }</a:t>
            </a:r>
            <a:endParaRPr lang="ko-KR" altLang="ko-KR" sz="1200">
              <a:effectLst/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ts val="2025"/>
              </a:lnSpc>
            </a:pPr>
            <a:r>
              <a:rPr lang="en-US" altLang="ko-KR" sz="12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2Coding" panose="020B0609020101020101" pitchFamily="49" charset="-127"/>
                <a:ea typeface="맑은 고딕" panose="020B0503020000020004" pitchFamily="50" charset="-127"/>
                <a:cs typeface="굴림" panose="020B0600000101010101" pitchFamily="50" charset="-127"/>
              </a:rPr>
              <a:t>  }</a:t>
            </a:r>
            <a:endParaRPr lang="ko-KR" altLang="ko-KR" sz="1200">
              <a:effectLst/>
              <a:highlight>
                <a:srgbClr val="FFFFFF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effectLst/>
                <a:latin typeface="D2Coding" panose="020B0609020101020101" pitchFamily="49" charset="-127"/>
                <a:cs typeface="굴림" panose="020B0600000101010101" pitchFamily="50" charset="-127"/>
              </a:rPr>
              <a:t>&lt;/style&gt;</a:t>
            </a:r>
            <a:endParaRPr lang="ko-KR" altLang="en-US" sz="12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769FAC-CD0B-D0A2-30CA-A13EF2DC0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464" y="1651721"/>
            <a:ext cx="4352925" cy="11715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A038337-62F8-3828-A53A-529BD085B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239" y="2920280"/>
            <a:ext cx="4248150" cy="11144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3ED8F79-BABF-B34D-8913-F9C5B2F5D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463" y="4131689"/>
            <a:ext cx="43529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99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00915-719C-451A-9603-B33548D95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애니메이션 알아보기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24C93-BEE7-4674-862F-C900D65F9063}"/>
              </a:ext>
            </a:extLst>
          </p:cNvPr>
          <p:cNvSpPr txBox="1"/>
          <p:nvPr/>
        </p:nvSpPr>
        <p:spPr>
          <a:xfrm>
            <a:off x="553672" y="1290967"/>
            <a:ext cx="4613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animation-direction 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속성</a:t>
            </a:r>
            <a:endParaRPr kumimoji="0" lang="en-US" altLang="ko-KR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5741D5-1B4C-4C52-9DF4-10049861A99A}"/>
              </a:ext>
            </a:extLst>
          </p:cNvPr>
          <p:cNvSpPr/>
          <p:nvPr/>
        </p:nvSpPr>
        <p:spPr>
          <a:xfrm>
            <a:off x="553672" y="1680824"/>
            <a:ext cx="5452845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애니메이션이 끝난 후 원래 위치로 돌아가거나 반대 방향으로 실행하도록 지정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00CCF8-390A-4097-8752-C6D6991DA7BE}"/>
              </a:ext>
            </a:extLst>
          </p:cNvPr>
          <p:cNvSpPr txBox="1"/>
          <p:nvPr/>
        </p:nvSpPr>
        <p:spPr>
          <a:xfrm>
            <a:off x="553672" y="4183563"/>
            <a:ext cx="4613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animation-iteration-count 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속성</a:t>
            </a:r>
            <a:endParaRPr kumimoji="0" lang="en-US" altLang="ko-KR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68C57E-857B-4CC9-AD4B-98A276FBFD6B}"/>
              </a:ext>
            </a:extLst>
          </p:cNvPr>
          <p:cNvSpPr/>
          <p:nvPr/>
        </p:nvSpPr>
        <p:spPr>
          <a:xfrm>
            <a:off x="553672" y="4573420"/>
            <a:ext cx="3531767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애니메이션 반복 횟수 지정하기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53D28F8-4754-4F42-9064-D103A9212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44" y="4976913"/>
            <a:ext cx="3264104" cy="27068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F6DF61F-F4B0-4CC9-929B-F3DF97771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44" y="5430569"/>
            <a:ext cx="4505673" cy="73666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075E01F-E4F8-3E32-DACE-6792FE1C7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39" y="2077290"/>
            <a:ext cx="5823095" cy="4303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BE7271D-DA11-4BDB-30EE-B14491E18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944" y="2494554"/>
            <a:ext cx="4082184" cy="12576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C28C43-395C-7A27-626D-A0DD8C3E729F}"/>
              </a:ext>
            </a:extLst>
          </p:cNvPr>
          <p:cNvSpPr txBox="1"/>
          <p:nvPr/>
        </p:nvSpPr>
        <p:spPr>
          <a:xfrm>
            <a:off x="6659928" y="1290967"/>
            <a:ext cx="4978400" cy="247234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&lt;style&gt;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.box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    ......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FF08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animation-name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slideRight;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FF08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animation-duration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2s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FF08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animation-iteration-count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infinite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FF08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animation-direction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alternate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……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&lt;/style&gt;</a:t>
            </a:r>
            <a:endParaRPr lang="ko-KR" altLang="en-US" sz="120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D72626D-8CBE-7353-6036-75D78F2E4A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721" y="3990295"/>
            <a:ext cx="43719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31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00915-719C-451A-9603-B33548D95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애니메이션 알아보기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52A56D-F449-4632-997F-29136FF49BAA}"/>
              </a:ext>
            </a:extLst>
          </p:cNvPr>
          <p:cNvSpPr txBox="1"/>
          <p:nvPr/>
        </p:nvSpPr>
        <p:spPr>
          <a:xfrm>
            <a:off x="793063" y="1365491"/>
            <a:ext cx="4613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animation-timing-function 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속성</a:t>
            </a:r>
            <a:endParaRPr kumimoji="0" lang="en-US" altLang="ko-KR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1AC9F9-2D76-4988-9C89-81589876D418}"/>
              </a:ext>
            </a:extLst>
          </p:cNvPr>
          <p:cNvSpPr/>
          <p:nvPr/>
        </p:nvSpPr>
        <p:spPr>
          <a:xfrm>
            <a:off x="793063" y="1755348"/>
            <a:ext cx="5452845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애니메이션 속도 곡선 지정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6BE877-75B0-4D2C-B56D-3363894EC03F}"/>
              </a:ext>
            </a:extLst>
          </p:cNvPr>
          <p:cNvSpPr txBox="1"/>
          <p:nvPr/>
        </p:nvSpPr>
        <p:spPr>
          <a:xfrm>
            <a:off x="793063" y="2752811"/>
            <a:ext cx="4613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animation 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속성</a:t>
            </a:r>
            <a:endParaRPr kumimoji="0" lang="en-US" altLang="ko-KR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4E4BBE-1A9F-462A-9E1C-F251D7AEB44D}"/>
              </a:ext>
            </a:extLst>
          </p:cNvPr>
          <p:cNvSpPr/>
          <p:nvPr/>
        </p:nvSpPr>
        <p:spPr>
          <a:xfrm>
            <a:off x="793063" y="3142668"/>
            <a:ext cx="5452845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여러 개의 애니메이션 속성을 하나의 속성으로 줄여서 사용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지정하지 않은 속성은 기본 값 사용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animation-duration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속성 값은 반드시 지정해야 함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47300-91C1-C411-16CB-C94998142B2D}"/>
              </a:ext>
            </a:extLst>
          </p:cNvPr>
          <p:cNvSpPr txBox="1"/>
          <p:nvPr/>
        </p:nvSpPr>
        <p:spPr>
          <a:xfrm>
            <a:off x="5645544" y="1510073"/>
            <a:ext cx="6096000" cy="439286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&lt;style&gt;</a:t>
            </a:r>
            <a:endParaRPr lang="ko-KR" altLang="en-US" sz="1200"/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.box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width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height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margin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60px 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animation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rotate 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1.5s 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infinite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background 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1.5s 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infinite alternate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1835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@keyframes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rotate { 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0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도 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-&gt; x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축 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-180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도 회전 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-&gt; y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축 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-180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도 회전 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0% { 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perspective(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120px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rotateX(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0deg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rotateY(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0deg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}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50% { 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perspective(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120px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rotateX(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-180deg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rotateY(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0deg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}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100% { 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perspective(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120px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rotateX(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-180deg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rotateY(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-180deg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}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B3B3B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b="0" i="0" u="none" strike="noStrike" baseline="0">
                <a:solidFill>
                  <a:srgbClr val="1835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@keyframes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background {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0% { 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background-color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 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시작 배경색은 빨강 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50% { 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background-color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green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 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중간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(50%) 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배경색은 초록 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100% { 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background-color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 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마지막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(100%) 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배경색은 파랑 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&lt;/style&gt;</a:t>
            </a:r>
            <a:endParaRPr lang="ko-KR" altLang="en-US" sz="12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B406B0-1EBB-6EF0-9242-C8124CF48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03" y="4241800"/>
            <a:ext cx="4828743" cy="18758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28875D-A815-23DB-535C-0809DAFD1589}"/>
              </a:ext>
            </a:extLst>
          </p:cNvPr>
          <p:cNvSpPr txBox="1"/>
          <p:nvPr/>
        </p:nvSpPr>
        <p:spPr>
          <a:xfrm>
            <a:off x="8475261" y="2159278"/>
            <a:ext cx="2623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rgbClr val="0070C0"/>
                </a:solidFill>
              </a:rPr>
              <a:t>2</a:t>
            </a:r>
            <a:r>
              <a:rPr lang="ko-KR" altLang="en-US" sz="1100">
                <a:solidFill>
                  <a:srgbClr val="0070C0"/>
                </a:solidFill>
              </a:rPr>
              <a:t>개의 애니메이션 한꺼번에 지정하기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1D407F-6140-BC87-E084-E389F02F3435}"/>
              </a:ext>
            </a:extLst>
          </p:cNvPr>
          <p:cNvSpPr/>
          <p:nvPr/>
        </p:nvSpPr>
        <p:spPr>
          <a:xfrm>
            <a:off x="6031345" y="2752811"/>
            <a:ext cx="5367592" cy="258244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44FB60DB-FF2F-E951-52F0-4409F3DA0381}"/>
              </a:ext>
            </a:extLst>
          </p:cNvPr>
          <p:cNvCxnSpPr>
            <a:stCxn id="9" idx="0"/>
            <a:endCxn id="8" idx="2"/>
          </p:cNvCxnSpPr>
          <p:nvPr/>
        </p:nvCxnSpPr>
        <p:spPr>
          <a:xfrm rot="5400000" flipH="1" flipV="1">
            <a:off x="9085022" y="2051008"/>
            <a:ext cx="331923" cy="10716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417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트랜스폼 알아보기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C03F5C-87A6-4318-8065-67ED654C0359}"/>
              </a:ext>
            </a:extLst>
          </p:cNvPr>
          <p:cNvSpPr txBox="1"/>
          <p:nvPr/>
        </p:nvSpPr>
        <p:spPr>
          <a:xfrm>
            <a:off x="578840" y="1208015"/>
            <a:ext cx="7751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트랜스폼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(transform)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특정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요소의 크기나 형태 등 스타일이 바뀌는 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919193-F249-4FE4-B5CB-2500BEBF9825}"/>
              </a:ext>
            </a:extLst>
          </p:cNvPr>
          <p:cNvSpPr txBox="1"/>
          <p:nvPr/>
        </p:nvSpPr>
        <p:spPr>
          <a:xfrm>
            <a:off x="763568" y="3030376"/>
            <a:ext cx="3305263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수평이나 수직으로 웹 요소 변형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크기나 각도만 지정하면 됨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차원 좌표 사용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EA4486-6B0B-4282-800C-56B408219D8C}"/>
              </a:ext>
            </a:extLst>
          </p:cNvPr>
          <p:cNvSpPr txBox="1"/>
          <p:nvPr/>
        </p:nvSpPr>
        <p:spPr>
          <a:xfrm>
            <a:off x="846695" y="2312613"/>
            <a:ext cx="330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차원 트랜스폼</a:t>
            </a:r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9CC696-D12F-43BA-B9BE-CAEA6E9EB550}"/>
              </a:ext>
            </a:extLst>
          </p:cNvPr>
          <p:cNvSpPr txBox="1"/>
          <p:nvPr/>
        </p:nvSpPr>
        <p:spPr>
          <a:xfrm>
            <a:off x="6760902" y="2715352"/>
            <a:ext cx="3061982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축과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축에 원근감 추가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z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축은 앞뒤로 이동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보는 사람 쪽으로 다가올 수록 값이 더 커짐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DDFF0-46B9-48AE-8653-AD52B326ECA1}"/>
              </a:ext>
            </a:extLst>
          </p:cNvPr>
          <p:cNvSpPr txBox="1"/>
          <p:nvPr/>
        </p:nvSpPr>
        <p:spPr>
          <a:xfrm>
            <a:off x="6760901" y="2349950"/>
            <a:ext cx="330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차원 트랜스폼</a:t>
            </a:r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F0B390E-0EB8-4754-9A5C-F48F56A18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05" y="4185998"/>
            <a:ext cx="2258377" cy="230912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68737D3-5F52-4AEE-AF05-DF471AF85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502" y="4001606"/>
            <a:ext cx="2444280" cy="249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4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트랜스폼 알아보기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6E236C-830F-46BE-8E88-B932BD44419C}"/>
              </a:ext>
            </a:extLst>
          </p:cNvPr>
          <p:cNvSpPr txBox="1"/>
          <p:nvPr/>
        </p:nvSpPr>
        <p:spPr>
          <a:xfrm>
            <a:off x="578840" y="1290967"/>
            <a:ext cx="3305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translate 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</a:t>
            </a:r>
            <a:endParaRPr kumimoji="0" lang="en-US" altLang="ko-KR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EB9893E-F19F-444F-94A2-21EAA6D9C812}"/>
              </a:ext>
            </a:extLst>
          </p:cNvPr>
          <p:cNvSpPr/>
          <p:nvPr/>
        </p:nvSpPr>
        <p:spPr>
          <a:xfrm>
            <a:off x="578840" y="1755207"/>
            <a:ext cx="6096000" cy="3336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지정한 방향으로 이동할 거리를 지정하면 해당 요소를 이동시킴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588753-43D3-4EFD-9A57-FBE27C4F070B}"/>
              </a:ext>
            </a:extLst>
          </p:cNvPr>
          <p:cNvSpPr/>
          <p:nvPr/>
        </p:nvSpPr>
        <p:spPr>
          <a:xfrm>
            <a:off x="450209" y="3544351"/>
            <a:ext cx="5969064" cy="1995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transform:translate(tx, ty)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x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축 방향으로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tx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만큼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y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축 방향으로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ty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만큼 이동</a:t>
            </a:r>
            <a:b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tx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와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ty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두 가지 값을 사용하지만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ty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값이 주어지지 않으면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으로 간주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transform:translate3d(tx, ty, tz)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x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축 방향으로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tx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만큼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y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축 방향으로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ty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만큼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b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z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축 방향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앞뒤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으로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tz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만큼 이동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transform:translateX(tx)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x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축 방향으로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tx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만큼 이동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transform:translateY(ty)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y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축 방향으로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ty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만큼 이동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transform:translateZ(tz)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z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축 방향으로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tz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만큼 이동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6043D3-4D92-40CB-A665-8DA4848F9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04" y="2173139"/>
            <a:ext cx="3428844" cy="11405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8720AB-F662-BDF5-305A-D72777CC47AA}"/>
              </a:ext>
            </a:extLst>
          </p:cNvPr>
          <p:cNvSpPr txBox="1"/>
          <p:nvPr/>
        </p:nvSpPr>
        <p:spPr>
          <a:xfrm>
            <a:off x="7339372" y="1117215"/>
            <a:ext cx="4492409" cy="33864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&lt;style&gt;</a:t>
            </a:r>
            <a:endParaRPr lang="ko-KR" altLang="en-US" sz="1200"/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808080"/>
                </a:solidFill>
                <a:latin typeface="Typo_SSiGothic_120"/>
              </a:rPr>
              <a:t>  ......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#movex:hover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 b="0" i="0" u="none" strike="noStrike" baseline="0">
                <a:solidFill>
                  <a:srgbClr val="FF08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5429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translateX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50px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}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#movey:hover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 b="0" i="0" u="none" strike="noStrike" baseline="0">
                <a:solidFill>
                  <a:srgbClr val="FF08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5429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translateY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20px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}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#movexy:hover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 b="0" i="0" u="none" strike="noStrike" baseline="0">
                <a:solidFill>
                  <a:srgbClr val="FF08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5429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translate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20px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}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.origin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FF08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width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FF08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height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FF08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background-color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orange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FF08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transition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1s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/* 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부드럽게 움직이게 하려면 *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/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&lt;/style&gt;</a:t>
            </a:r>
            <a:endParaRPr lang="ko-KR" altLang="en-US" sz="12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55A0AC-F2AF-6856-7AAC-D6E7B6D8B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871" y="4767029"/>
            <a:ext cx="43815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2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트랜스폼 알아보기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7E3261-C63E-4F21-A805-097BD12B6CDC}"/>
              </a:ext>
            </a:extLst>
          </p:cNvPr>
          <p:cNvSpPr txBox="1"/>
          <p:nvPr/>
        </p:nvSpPr>
        <p:spPr>
          <a:xfrm>
            <a:off x="578840" y="1290967"/>
            <a:ext cx="3305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scale 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</a:t>
            </a:r>
            <a:endParaRPr kumimoji="0" lang="en-US" altLang="ko-KR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B9050F-4BA9-4BCD-8F8C-F9F1EED5630F}"/>
              </a:ext>
            </a:extLst>
          </p:cNvPr>
          <p:cNvSpPr/>
          <p:nvPr/>
        </p:nvSpPr>
        <p:spPr>
          <a:xfrm>
            <a:off x="578840" y="1755207"/>
            <a:ext cx="6096000" cy="3336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지정한 크기만큼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요소를 확대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축소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9C56C9-9F5E-403B-BC27-5F7DBC6861A1}"/>
              </a:ext>
            </a:extLst>
          </p:cNvPr>
          <p:cNvSpPr/>
          <p:nvPr/>
        </p:nvSpPr>
        <p:spPr>
          <a:xfrm>
            <a:off x="472439" y="3541813"/>
            <a:ext cx="5530444" cy="2090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transform:scale(sx, sy) 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x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축 방향으로 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sx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만큼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y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축 방향으로 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sy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만큼 확대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b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sy 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값이 주어지지 않는다면 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sx 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값과 같다고 간주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b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예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scale(2.0)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scale(2,2)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와 같은 함수이며 요소를 두 배로 확대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transform:scale3d(sx, sy, sz) 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x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축 방향으로 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sx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만큼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y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축 방향으로 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sy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만큼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b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z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축 방향으로 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sz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만큼 확대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transform:scaleX(sx) 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– x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축 방향으로 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sx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만큼 확대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transform:scaleY(sy) 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y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축 방향으로 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sy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만큼 확대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transform:scaleZ(sz) 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-z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축 방향으로 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sz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만큼 확대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770A4A-97F0-4AA9-BD77-3B118505D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59" y="2088824"/>
            <a:ext cx="3352800" cy="12273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79DC61-F735-79AB-E61E-748936CC2838}"/>
              </a:ext>
            </a:extLst>
          </p:cNvPr>
          <p:cNvSpPr txBox="1"/>
          <p:nvPr/>
        </p:nvSpPr>
        <p:spPr>
          <a:xfrm>
            <a:off x="6434695" y="1868740"/>
            <a:ext cx="4805960" cy="14474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&lt;style&gt;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#scalex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scaleX(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} 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x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축으로 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배 확대 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 </a:t>
            </a:r>
            <a:endParaRPr lang="ko-KR" altLang="en-US" sz="1200" b="0" i="0" u="none" strike="noStrike" baseline="0">
              <a:solidFill>
                <a:srgbClr val="FF8000"/>
              </a:solidFill>
              <a:latin typeface="Typo_SSiGothic_120"/>
              <a:ea typeface="D2Coding" panose="020B0609020101020101" pitchFamily="49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#scaley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scaleY(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1.5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} 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y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축으로 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1.5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배 확대 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 </a:t>
            </a:r>
            <a:endParaRPr lang="ko-KR" altLang="en-US" sz="1200" b="0" i="0" u="none" strike="noStrike" baseline="0">
              <a:solidFill>
                <a:srgbClr val="FF8000"/>
              </a:solidFill>
              <a:latin typeface="Typo_SSiGothic_120"/>
              <a:ea typeface="D2Coding" panose="020B0609020101020101" pitchFamily="49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#scale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B3B3B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0.7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} 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x, y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축으로 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0.7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배 확대 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 </a:t>
            </a:r>
            <a:endParaRPr lang="en-US" altLang="ko-KR" sz="1200" b="0" i="0" u="none" strike="noStrike" baseline="0">
              <a:solidFill>
                <a:srgbClr val="FF8000"/>
              </a:solidFill>
              <a:latin typeface="Typo_SSiGothic_120"/>
              <a:ea typeface="D2Coding" panose="020B0609020101020101" pitchFamily="49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&lt;/style&gt;</a:t>
            </a:r>
            <a:endParaRPr lang="ko-KR" altLang="en-US" sz="12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8F5E859-B86C-EE84-206B-57D35A15C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748" y="3708261"/>
            <a:ext cx="5281180" cy="175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5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트랜스폼 알아보기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1F48E9-3B36-496B-8D4B-AD5C3DFEAD84}"/>
              </a:ext>
            </a:extLst>
          </p:cNvPr>
          <p:cNvSpPr txBox="1"/>
          <p:nvPr/>
        </p:nvSpPr>
        <p:spPr>
          <a:xfrm>
            <a:off x="578840" y="1290967"/>
            <a:ext cx="3305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rotate 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</a:t>
            </a:r>
            <a:endParaRPr kumimoji="0" lang="en-US" altLang="ko-KR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12F183-CDC9-4D0C-A9F8-3D7946625E85}"/>
              </a:ext>
            </a:extLst>
          </p:cNvPr>
          <p:cNvSpPr/>
          <p:nvPr/>
        </p:nvSpPr>
        <p:spPr>
          <a:xfrm>
            <a:off x="578840" y="1755207"/>
            <a:ext cx="5670958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각도만큼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웹 요소를 시계 방향이나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시계 반대 방향으로 회전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일반 각도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(degree)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나 래디안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(radian)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 사용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(1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래디안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=1/180°)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8D1C9A-630B-4E68-BF46-FD478EA91C54}"/>
              </a:ext>
            </a:extLst>
          </p:cNvPr>
          <p:cNvSpPr txBox="1"/>
          <p:nvPr/>
        </p:nvSpPr>
        <p:spPr>
          <a:xfrm>
            <a:off x="578840" y="2870618"/>
            <a:ext cx="330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차원 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rotate( )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</a:t>
            </a:r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69998D-D71A-4502-9F75-E64428B57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97" y="3429000"/>
            <a:ext cx="2442945" cy="3351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619E91-324A-9455-18B6-835256BE27D5}"/>
              </a:ext>
            </a:extLst>
          </p:cNvPr>
          <p:cNvSpPr txBox="1"/>
          <p:nvPr/>
        </p:nvSpPr>
        <p:spPr>
          <a:xfrm>
            <a:off x="5259899" y="3013501"/>
            <a:ext cx="6096000" cy="117044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&lt;style&gt;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#rotate1:hover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rotate(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40deg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} 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오른쪽으로 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40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도 회전 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 </a:t>
            </a:r>
            <a:endParaRPr lang="ko-KR" altLang="en-US" sz="1200" b="0" i="0" u="none" strike="noStrike" baseline="0">
              <a:solidFill>
                <a:srgbClr val="FF8000"/>
              </a:solidFill>
              <a:latin typeface="Typo_SSiGothic_120"/>
              <a:ea typeface="D2Coding" panose="020B0609020101020101" pitchFamily="49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#rotate2:hover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rotate(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-40deg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} 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왼쪽으로 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40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도 회전 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 </a:t>
            </a:r>
            <a:endParaRPr lang="ko-KR" altLang="en-US" sz="1200" b="0" i="0" u="none" strike="noStrike" baseline="0">
              <a:solidFill>
                <a:srgbClr val="FF8000"/>
              </a:solidFill>
              <a:latin typeface="Typo_SSiGothic_120"/>
              <a:ea typeface="D2Coding" panose="020B0609020101020101" pitchFamily="49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&lt;/style&gt;</a:t>
            </a:r>
            <a:endParaRPr lang="ko-KR" altLang="en-US" sz="12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A81E2A-20A7-BA05-1F63-190C9832C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900" y="4343689"/>
            <a:ext cx="2997410" cy="147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20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트랜스폼 알아보기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8D1C9A-630B-4E68-BF46-FD478EA91C54}"/>
              </a:ext>
            </a:extLst>
          </p:cNvPr>
          <p:cNvSpPr txBox="1"/>
          <p:nvPr/>
        </p:nvSpPr>
        <p:spPr>
          <a:xfrm>
            <a:off x="598764" y="1066981"/>
            <a:ext cx="330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차원 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rotate( )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</a:t>
            </a:r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D62732-E58C-4ECB-BB1C-8EAE3E2F5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88" y="1554117"/>
            <a:ext cx="3691847" cy="1102044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B483897-EA15-4F1F-8F07-9B5BBCF1F2A9}"/>
              </a:ext>
            </a:extLst>
          </p:cNvPr>
          <p:cNvGrpSpPr/>
          <p:nvPr/>
        </p:nvGrpSpPr>
        <p:grpSpPr>
          <a:xfrm>
            <a:off x="472439" y="2152990"/>
            <a:ext cx="8014423" cy="2305019"/>
            <a:chOff x="1093204" y="2655035"/>
            <a:chExt cx="8014423" cy="230501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81B70B-2C0F-48A6-A7C8-45CB8EC5F5F5}"/>
                </a:ext>
              </a:extLst>
            </p:cNvPr>
            <p:cNvSpPr txBox="1"/>
            <p:nvPr/>
          </p:nvSpPr>
          <p:spPr>
            <a:xfrm>
              <a:off x="1093204" y="3607761"/>
              <a:ext cx="4735382" cy="135229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perspective 속성</a:t>
              </a:r>
              <a:endPara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171450" marR="0" lvl="0" indent="-17145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원근감을 표현하기 위해 사용하는 속성</a:t>
              </a:r>
              <a:endPara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171450" marR="0" lvl="0" indent="-17145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원래 있던 위치에서 사용자가 있는 쪽으로 얼마나 이동하는지 나타냄</a:t>
              </a:r>
              <a:r>
                <a:rPr kumimoji="0" lang="en-US" altLang="ko-KR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171450" marR="0" lvl="0" indent="-17145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값</a:t>
              </a:r>
              <a:r>
                <a:rPr kumimoji="0" lang="en-US" altLang="ko-KR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0" lang="ko-KR" alt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픽셀 단위</a:t>
              </a:r>
              <a:r>
                <a:rPr kumimoji="0" lang="en-US" altLang="ko-KR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)</a:t>
              </a:r>
              <a:r>
                <a:rPr kumimoji="0" lang="ko-KR" alt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은 </a:t>
              </a:r>
              <a:r>
                <a:rPr kumimoji="0" lang="en-US" altLang="ko-KR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</a:t>
              </a:r>
              <a:r>
                <a:rPr kumimoji="0" lang="ko-KR" alt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보다 커야 하며 값이 클수록 사용자로부터 멀어짐.</a:t>
              </a:r>
            </a:p>
            <a:p>
              <a:pPr marL="171450" marR="0" lvl="0" indent="-17145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perspective 속성은 변형하는 요소의 부모 요소에 정의해야 한다.</a:t>
              </a: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5ED6874-8F14-4A8A-B228-281D4B2517B8}"/>
                </a:ext>
              </a:extLst>
            </p:cNvPr>
            <p:cNvSpPr/>
            <p:nvPr/>
          </p:nvSpPr>
          <p:spPr>
            <a:xfrm>
              <a:off x="6716765" y="2655035"/>
              <a:ext cx="2390862" cy="25222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5464A668-258C-453C-84B4-04DD5D271086}"/>
                </a:ext>
              </a:extLst>
            </p:cNvPr>
            <p:cNvCxnSpPr>
              <a:cxnSpLocks/>
              <a:stCxn id="10" idx="1"/>
              <a:endCxn id="9" idx="3"/>
            </p:cNvCxnSpPr>
            <p:nvPr/>
          </p:nvCxnSpPr>
          <p:spPr>
            <a:xfrm rot="10800000" flipV="1">
              <a:off x="5828587" y="2781150"/>
              <a:ext cx="888179" cy="150275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38FBA97-B6CC-B501-73F7-4DB59095F952}"/>
              </a:ext>
            </a:extLst>
          </p:cNvPr>
          <p:cNvSpPr txBox="1"/>
          <p:nvPr/>
        </p:nvSpPr>
        <p:spPr>
          <a:xfrm>
            <a:off x="5966351" y="1554117"/>
            <a:ext cx="5606961" cy="421897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&lt;style&gt;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.rotatex:hover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rotateX(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50deg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} 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x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축으로 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50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도 회전 *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#pers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perspective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 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원근감 추가 *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&lt;/style&gt;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......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 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i="0" u="none" strike="noStrike" baseline="0">
                <a:solidFill>
                  <a:srgbClr val="1835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"origin"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&lt;div 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i="0" u="none" strike="noStrike" baseline="0">
                <a:solidFill>
                  <a:srgbClr val="1835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"rotatex"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&lt;img 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i="0" u="none" strike="noStrike" baseline="0">
                <a:solidFill>
                  <a:srgbClr val="1835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"images/sunset.jpg" 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i="0" u="none" strike="noStrike" baseline="0">
                <a:solidFill>
                  <a:srgbClr val="1835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""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&lt;/div&gt;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&lt;/div&gt;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 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i="0" u="none" strike="noStrike" baseline="0">
                <a:solidFill>
                  <a:srgbClr val="1835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"origin" 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i="0" u="none" strike="noStrike" baseline="0">
                <a:solidFill>
                  <a:srgbClr val="1835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"pers"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&lt;div 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i="0" u="none" strike="noStrike" baseline="0">
                <a:solidFill>
                  <a:srgbClr val="1835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"rotatex"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&lt;img 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i="0" u="none" strike="noStrike" baseline="0">
                <a:solidFill>
                  <a:srgbClr val="1835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"images/sunset.jpg" 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b="0" i="0" u="none" strike="noStrike" baseline="0">
                <a:solidFill>
                  <a:srgbClr val="1835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""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&lt;/div&gt;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&lt;/div&gt;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8D67EE0-6C47-01BD-F354-875A04B56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563" y="4738781"/>
            <a:ext cx="3599258" cy="161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36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트랜스폼 알아보기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8D1C9A-630B-4E68-BF46-FD478EA91C54}"/>
              </a:ext>
            </a:extLst>
          </p:cNvPr>
          <p:cNvSpPr txBox="1"/>
          <p:nvPr/>
        </p:nvSpPr>
        <p:spPr>
          <a:xfrm>
            <a:off x="598764" y="1066981"/>
            <a:ext cx="330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차원 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rotate( )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</a:t>
            </a:r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DCEAE-A2FC-7F4F-E723-A0CCA942E2D6}"/>
              </a:ext>
            </a:extLst>
          </p:cNvPr>
          <p:cNvSpPr txBox="1"/>
          <p:nvPr/>
        </p:nvSpPr>
        <p:spPr>
          <a:xfrm>
            <a:off x="683490" y="1675121"/>
            <a:ext cx="8880137" cy="39404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&lt;style&gt;</a:t>
            </a:r>
            <a:endParaRPr lang="ko-KR" altLang="en-US" sz="1200"/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.origin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       ......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perspective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200px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원근감 추가 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.origin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    ......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transition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all 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3s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3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초 동안 회전하도록 트랜지션 적용 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#rotatex:hover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rotateX(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55deg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} 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x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축으로 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55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도 회전 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 </a:t>
            </a:r>
            <a:endParaRPr lang="ko-KR" altLang="en-US" sz="1200" b="0" i="0" u="none" strike="noStrike" baseline="0">
              <a:solidFill>
                <a:srgbClr val="FF8000"/>
              </a:solidFill>
              <a:latin typeface="Typo_SSiGothic_120"/>
              <a:ea typeface="D2Coding" panose="020B0609020101020101" pitchFamily="49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#rotatey:hover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rotateY(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55deg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} 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y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축으로 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55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도 회전 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 </a:t>
            </a:r>
            <a:endParaRPr lang="ko-KR" altLang="en-US" sz="1200" b="0" i="0" u="none" strike="noStrike" baseline="0">
              <a:solidFill>
                <a:srgbClr val="FF8000"/>
              </a:solidFill>
              <a:latin typeface="Typo_SSiGothic_120"/>
              <a:ea typeface="D2Coding" panose="020B0609020101020101" pitchFamily="49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#rotatez:hover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B3B3B3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55deg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} 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z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축으로 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55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도 회전 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 </a:t>
            </a:r>
            <a:endParaRPr lang="ko-KR" altLang="en-US" sz="1200" b="0" i="0" u="none" strike="noStrike" baseline="0">
              <a:solidFill>
                <a:srgbClr val="FF8000"/>
              </a:solidFill>
              <a:latin typeface="Typo_SSiGothic_120"/>
              <a:ea typeface="D2Coding" panose="020B0609020101020101" pitchFamily="49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#rotatexyz:hover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rotate3d(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2.5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1.2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-1.5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55deg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} 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x, y, z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축에 방향 벡터를 지정하고 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55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도 회전 </a:t>
            </a:r>
            <a:r>
              <a:rPr lang="ko-KR" altLang="en-US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 </a:t>
            </a:r>
            <a:endParaRPr lang="ko-KR" altLang="en-US" sz="1200" b="0" i="0" u="none" strike="noStrike" baseline="0">
              <a:solidFill>
                <a:srgbClr val="FF8000"/>
              </a:solidFill>
              <a:latin typeface="Typo_SSiGothic_120"/>
              <a:ea typeface="D2Coding" panose="020B0609020101020101" pitchFamily="49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&lt;/style&gt;</a:t>
            </a:r>
            <a:endParaRPr lang="ko-KR" altLang="en-US" sz="12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25998AE-4D9F-C125-A049-E318F1F64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52769"/>
            <a:ext cx="5469948" cy="137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38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트랜스폼 알아보기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B82CED-0A42-427A-81E8-B1F9055F3123}"/>
              </a:ext>
            </a:extLst>
          </p:cNvPr>
          <p:cNvSpPr txBox="1"/>
          <p:nvPr/>
        </p:nvSpPr>
        <p:spPr>
          <a:xfrm>
            <a:off x="578840" y="1290967"/>
            <a:ext cx="3305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skew 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</a:t>
            </a:r>
            <a:endParaRPr kumimoji="0" lang="en-US" altLang="ko-KR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4770C7-7472-4C0C-A929-0DD255C1A4DC}"/>
              </a:ext>
            </a:extLst>
          </p:cNvPr>
          <p:cNvSpPr/>
          <p:nvPr/>
        </p:nvSpPr>
        <p:spPr>
          <a:xfrm>
            <a:off x="578840" y="1680824"/>
            <a:ext cx="5670958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요소를 지정한 각도만큼 비틀어 왜곡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E7FAB4-E0AB-4C0C-83F9-ABCF8F92B2D8}"/>
              </a:ext>
            </a:extLst>
          </p:cNvPr>
          <p:cNvSpPr/>
          <p:nvPr/>
        </p:nvSpPr>
        <p:spPr>
          <a:xfrm>
            <a:off x="681912" y="2988683"/>
            <a:ext cx="5349434" cy="1441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transform:skewX(ax)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– x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축을 따라 당김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transform:skewY(ay)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– y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축을 따라 당김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transform:skew(ax, ay)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첫 번째 각도는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x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축을 따라 당기는 각도이고 두 번째 각도는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y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축을 따라 당기는 각도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두 번째 값이 주어지지 않으면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y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축에 대한 각도를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0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으로 간주함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BF3907-7206-461E-9109-262BF41BD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11" y="2100428"/>
            <a:ext cx="2858243" cy="6983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FC602D-9641-FA1C-4273-D06F9794FD29}"/>
              </a:ext>
            </a:extLst>
          </p:cNvPr>
          <p:cNvSpPr txBox="1"/>
          <p:nvPr/>
        </p:nvSpPr>
        <p:spPr>
          <a:xfrm>
            <a:off x="7028872" y="1664686"/>
            <a:ext cx="4359564" cy="14474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&lt;style&gt;</a:t>
            </a:r>
            <a:endParaRPr lang="ko-KR" altLang="en-US" sz="1200"/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#skewx:hover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skewX(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30deg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} </a:t>
            </a:r>
            <a:endParaRPr lang="ko-KR" altLang="en-US" sz="1200" b="0" i="0" u="none" strike="noStrike" baseline="0">
              <a:solidFill>
                <a:srgbClr val="FF8000"/>
              </a:solidFill>
              <a:latin typeface="Typo_SSiGothic_120"/>
              <a:ea typeface="D2Coding" panose="020B0609020101020101" pitchFamily="49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#skewy:hover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skewY(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15deg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} </a:t>
            </a:r>
            <a:endParaRPr lang="ko-KR" altLang="en-US" sz="1200" b="0" i="0" u="none" strike="noStrike" baseline="0">
              <a:solidFill>
                <a:srgbClr val="FF8000"/>
              </a:solidFill>
              <a:latin typeface="Typo_SSiGothic_120"/>
              <a:ea typeface="D2Coding" panose="020B0609020101020101" pitchFamily="49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#skewxy:hover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transform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skew(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-25deg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-15deg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} </a:t>
            </a:r>
            <a:endParaRPr lang="ko-KR" altLang="en-US" sz="1200" b="0" i="0" u="none" strike="noStrike" baseline="0">
              <a:solidFill>
                <a:srgbClr val="FF8000"/>
              </a:solidFill>
              <a:latin typeface="Typo_SSiGothic_120"/>
              <a:ea typeface="D2Coding" panose="020B0609020101020101" pitchFamily="49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&lt;/style&gt;</a:t>
            </a:r>
            <a:endParaRPr lang="ko-KR" altLang="en-US" sz="12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AA9356D-4AA5-7544-58CB-E9451C716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048" y="3301279"/>
            <a:ext cx="4359564" cy="139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34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트랜지션 알아보기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D9077A-8016-4BDB-A651-FB64B3E55AE6}"/>
              </a:ext>
            </a:extLst>
          </p:cNvPr>
          <p:cNvSpPr txBox="1"/>
          <p:nvPr/>
        </p:nvSpPr>
        <p:spPr>
          <a:xfrm>
            <a:off x="578840" y="1290967"/>
            <a:ext cx="4613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트랜지션이란</a:t>
            </a:r>
            <a:endParaRPr kumimoji="0" lang="en-US" altLang="ko-KR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DDB38D-0C6A-4695-B5E4-DA9D000B4606}"/>
              </a:ext>
            </a:extLst>
          </p:cNvPr>
          <p:cNvSpPr/>
          <p:nvPr/>
        </p:nvSpPr>
        <p:spPr>
          <a:xfrm>
            <a:off x="578840" y="1680824"/>
            <a:ext cx="5452845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웹 요소의 스타일 속성이 조금씩 자연스럽게 바뀌는 것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139799-EC8B-433D-989F-C4AEEED292DD}"/>
              </a:ext>
            </a:extLst>
          </p:cNvPr>
          <p:cNvSpPr/>
          <p:nvPr/>
        </p:nvSpPr>
        <p:spPr>
          <a:xfrm>
            <a:off x="578840" y="2295666"/>
            <a:ext cx="4706224" cy="572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  <a:t>예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  <a:t>하늘색 도형 위로 마우스를 올려놓으면 도형이 하늘색에서 파란색으로 바뀌고 마우스를 치우면 원래 배경 색으로 되돌아감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0CC3CF-712B-4838-BFE9-B0222BAEF479}"/>
              </a:ext>
            </a:extLst>
          </p:cNvPr>
          <p:cNvSpPr/>
          <p:nvPr/>
        </p:nvSpPr>
        <p:spPr>
          <a:xfrm>
            <a:off x="578840" y="4428601"/>
            <a:ext cx="4790114" cy="572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  <a:t>예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  <a:t>도형 위로 마우스를 올려놓으면 사각형의 테두리와 테두리색이 바뀌고 마우스를 치우면 원래 스타일로 되돌아감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A64222-9142-4371-B450-36C6E435FFF9}"/>
              </a:ext>
            </a:extLst>
          </p:cNvPr>
          <p:cNvSpPr txBox="1"/>
          <p:nvPr/>
        </p:nvSpPr>
        <p:spPr>
          <a:xfrm>
            <a:off x="6327140" y="1580796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트랜지션의 속성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802A47-D14A-4C53-A7B1-A0F1621F9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89" y="2911860"/>
            <a:ext cx="2616273" cy="120864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ED019B9-EC16-4E68-B1D3-1AA56891D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89" y="5044795"/>
            <a:ext cx="2778445" cy="129819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F55C06E-079B-423A-91FF-176A567EF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140" y="2110924"/>
            <a:ext cx="4998178" cy="214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71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CJ" id="{0138D6AD-1EF3-49F9-B0E7-D994D6EA1170}" vid="{0129D1E7-6EDF-4F3F-8503-6FA2AFD39B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1711</Words>
  <Application>Microsoft Office PowerPoint</Application>
  <PresentationFormat>와이드스크린</PresentationFormat>
  <Paragraphs>224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D2Coding</vt:lpstr>
      <vt:lpstr>TDc_SSiMyungJo_120_OTF</vt:lpstr>
      <vt:lpstr>Typo_SSiGothic_120</vt:lpstr>
      <vt:lpstr>굴림</vt:lpstr>
      <vt:lpstr>맑은 고딕</vt:lpstr>
      <vt:lpstr>Arial</vt:lpstr>
      <vt:lpstr>Office 테마</vt:lpstr>
      <vt:lpstr>1_Office 테마</vt:lpstr>
      <vt:lpstr>14. 트랜지션과 애니메이션</vt:lpstr>
      <vt:lpstr>트랜스폼 알아보기</vt:lpstr>
      <vt:lpstr>트랜스폼 알아보기</vt:lpstr>
      <vt:lpstr>트랜스폼 알아보기</vt:lpstr>
      <vt:lpstr>트랜스폼 알아보기</vt:lpstr>
      <vt:lpstr>트랜스폼 알아보기</vt:lpstr>
      <vt:lpstr>트랜스폼 알아보기</vt:lpstr>
      <vt:lpstr>트랜스폼 알아보기</vt:lpstr>
      <vt:lpstr>트랜지션 알아보기</vt:lpstr>
      <vt:lpstr>트랜지션 알아보기</vt:lpstr>
      <vt:lpstr>트랜지션 알아보기</vt:lpstr>
      <vt:lpstr>애니메이션 알아보기</vt:lpstr>
      <vt:lpstr>애니메이션 알아보기</vt:lpstr>
      <vt:lpstr>애니메이션 알아보기</vt:lpstr>
      <vt:lpstr>애니메이션 알아보기</vt:lpstr>
      <vt:lpstr>애니메이션 알아보기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KoKyunghee</dc:creator>
  <cp:lastModifiedBy>Kyunghee Ko</cp:lastModifiedBy>
  <cp:revision>9</cp:revision>
  <dcterms:created xsi:type="dcterms:W3CDTF">2024-06-04T05:24:39Z</dcterms:created>
  <dcterms:modified xsi:type="dcterms:W3CDTF">2024-07-21T07:31:32Z</dcterms:modified>
</cp:coreProperties>
</file>