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0F923-6F8E-D750-D5EF-E226F2B6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B50E5CA-29CD-5631-6F7A-2F0777AF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0AD854-6DF4-8F28-2287-E3EE5719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448E2A-B95C-CA01-A9B9-392ADD37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2FC3C23-6248-FF11-A2E9-0DAF43CF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CACC47-996D-9B62-5314-AE6A1463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E58A93D-5751-CE19-9B7D-BAAA1ABB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5B8C14-06B5-9F64-9F65-E1EAA2F2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DDB4764-4D66-CF1A-8C54-5B1A814C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EE8230-B35C-380F-2822-AF9A9A3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0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150EDF4-C5ED-0ABC-5BBA-86963400B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D78063B-7457-D5EC-B9F8-1FB6AD67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E3F90A-B3B5-D45D-C84B-2E0AD26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8E256E-D417-4CDB-77C5-0704AD02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47C9EED-BE41-9D9C-E2CA-B01CAEC0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329E6-0317-1488-9177-B7DB7250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A137F5-0988-8740-B5C9-BC918523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C86D6BF-71B5-648E-1063-C18FB57B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7C37245-556B-9B4E-1F1A-A14EE5C7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0C40A25-39AE-E3DE-2F7C-E2F41AAA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D214E1-1D57-C7C2-36EA-FFB8C7BE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4282E48-38B0-28DE-80F4-AA96F866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2F3B53-DD70-6DBD-C455-8D8B412B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70D85-D7DF-2A9C-B14F-5A708409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9490856-247B-A6D4-6757-3669203A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867EEB-5E3E-3FA2-B403-93BDC7BF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8EAEEB-4BD9-5A6D-231D-04CD565E0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0AE6C60-BF0F-4BEE-D3A9-0240254A6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813A32A-9D57-4255-B0B9-04E4DC92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97F52AE-1B05-C1FA-48F1-19BBE3FF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8B38DAD-C016-A836-9209-5142A316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A4E3DE-2B94-E82D-5AE2-7ECBBA64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AE42F3E-BB36-6739-980D-10BF2CED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80F8909-5CBF-43F9-B154-54E25C99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1EA8443-C9AD-DFED-2BF5-4E8FD8610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F160513-B370-492A-1F7B-C9E7091F9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6C09717-7FAC-B251-E2FB-9E7B0CE1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A781907-2CB0-45F5-446C-F1552C81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E76EDF2-AF73-E4D4-18F7-0B7984F4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EE3E2D-6FBE-6BB1-6FE9-D63B3AA9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E7EF011-4AB9-F1E6-880D-C804E2DA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44E8B65-F8DE-07E0-271D-A8D57B4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D11043D-1D69-4E42-8603-FD4D472B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2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4759342-D7FB-B375-6C0C-C41B543D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360C3CD-4740-8DD2-402C-B9102FF7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4EB997B-62E9-C470-83A6-D3C29135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0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547AAA-17D7-0E9F-0F76-B663F2ED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DB09A3A-34A6-AE55-B819-D4D8A777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6C30F14-F523-587A-1CCE-16484A1B3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C8A5E7-1AB1-60F3-8302-86EC1B2E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1895FD-8EB5-05AB-A2F6-FB3F363A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3B08D9A-6F6F-5627-D130-C8201DAC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5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B0DED2-0A18-8F11-9640-066E3EED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0CF7D2F-FD3D-8F2C-B967-CD5032F01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8C950A5-4179-B488-3234-24F762B20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A0D8FA7-34ED-F80F-288C-CD36F384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BC808F2-697B-85EA-1539-A2ED9447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7A6AE29-D12A-6510-A9D9-90A8AE7D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900849F-1267-1728-F805-D77C4BFF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E78B259-A562-BB68-3A49-6F8C6062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7C59DA9-F2D1-7A80-7B82-3A1278F55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83D7-CB28-4A29-BDDC-D75EEC8E93D2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4E76C3-FD75-69CA-B7BC-68A57A1BD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56E808-D4C0-8C0C-BA69-AB948BF4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0FBB-A6B3-4174-A812-C275F6BF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직사각형 241">
            <a:extLst>
              <a:ext uri="{FF2B5EF4-FFF2-40B4-BE49-F238E27FC236}">
                <a16:creationId xmlns="" xmlns:a16="http://schemas.microsoft.com/office/drawing/2014/main" id="{872F2AF3-CE8D-79C1-DA5B-075BF5461D4A}"/>
              </a:ext>
            </a:extLst>
          </p:cNvPr>
          <p:cNvSpPr/>
          <p:nvPr/>
        </p:nvSpPr>
        <p:spPr>
          <a:xfrm>
            <a:off x="9829339" y="4406945"/>
            <a:ext cx="2115128" cy="17400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="" xmlns:a16="http://schemas.microsoft.com/office/drawing/2014/main" id="{F88BA77E-11F6-75F1-1B06-71B2E7650727}"/>
              </a:ext>
            </a:extLst>
          </p:cNvPr>
          <p:cNvSpPr/>
          <p:nvPr/>
        </p:nvSpPr>
        <p:spPr>
          <a:xfrm>
            <a:off x="9829339" y="2398683"/>
            <a:ext cx="2115128" cy="17400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="" xmlns:a16="http://schemas.microsoft.com/office/drawing/2014/main" id="{45133CBA-EE44-9483-9939-1CD3351F75D9}"/>
              </a:ext>
            </a:extLst>
          </p:cNvPr>
          <p:cNvSpPr/>
          <p:nvPr/>
        </p:nvSpPr>
        <p:spPr>
          <a:xfrm>
            <a:off x="9872564" y="389375"/>
            <a:ext cx="2115128" cy="17400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0A5ADA0-54E9-D42A-8F28-1C76941FA146}"/>
              </a:ext>
            </a:extLst>
          </p:cNvPr>
          <p:cNvSpPr/>
          <p:nvPr/>
        </p:nvSpPr>
        <p:spPr>
          <a:xfrm>
            <a:off x="3128506" y="1245179"/>
            <a:ext cx="1852567" cy="2505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Build Server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62E83C4-CE3F-DEE0-65AF-6330E1FB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97" y="722986"/>
            <a:ext cx="738956" cy="2566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456ACB9-33EE-624E-4159-CC310748547F}"/>
              </a:ext>
            </a:extLst>
          </p:cNvPr>
          <p:cNvSpPr/>
          <p:nvPr/>
        </p:nvSpPr>
        <p:spPr>
          <a:xfrm>
            <a:off x="215720" y="1232611"/>
            <a:ext cx="2400878" cy="25058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500" dirty="0"/>
              <a:t>배포 </a:t>
            </a:r>
            <a:r>
              <a:rPr lang="en-US" altLang="ko-KR" sz="1500" dirty="0"/>
              <a:t>WEB UI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94817AE-A0BD-5878-135C-BBB36DB5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64" y="1907320"/>
            <a:ext cx="1085850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69A183E-D6ED-A280-8529-98E1112C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64" y="2566551"/>
            <a:ext cx="495300" cy="542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9D37C8D-9979-6B7C-0AA5-E07C1433A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14" y="3341555"/>
            <a:ext cx="304800" cy="20002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AC4E428B-1EFF-EF6F-06C3-0E7A3239FDC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13487" y="1849906"/>
            <a:ext cx="2098377" cy="2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58F39A42-A5CE-52C0-7648-8480312A482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896375" y="979629"/>
            <a:ext cx="158414" cy="92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0DBBCF0-C3CD-3D94-68E8-3C351C752C34}"/>
              </a:ext>
            </a:extLst>
          </p:cNvPr>
          <p:cNvSpPr txBox="1"/>
          <p:nvPr/>
        </p:nvSpPr>
        <p:spPr>
          <a:xfrm>
            <a:off x="3941876" y="962373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1-1. Git check out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C987ABD-FF7C-77F9-DB3B-1E8EA5ABF4C3}"/>
              </a:ext>
            </a:extLst>
          </p:cNvPr>
          <p:cNvSpPr txBox="1"/>
          <p:nvPr/>
        </p:nvSpPr>
        <p:spPr>
          <a:xfrm>
            <a:off x="418312" y="1739674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1. war Build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="" xmlns:a16="http://schemas.microsoft.com/office/drawing/2014/main" id="{650C4EB6-D011-7785-6EED-5C839C57FAF4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3668665" y="2664918"/>
            <a:ext cx="1162773" cy="390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973F748-D3BC-1ED5-FCE1-D32492E142DB}"/>
              </a:ext>
            </a:extLst>
          </p:cNvPr>
          <p:cNvSpPr txBox="1"/>
          <p:nvPr/>
        </p:nvSpPr>
        <p:spPr>
          <a:xfrm>
            <a:off x="3654281" y="3503347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1-2. war build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51841CA-3B65-8C69-72EB-77298454AB6E}"/>
              </a:ext>
            </a:extLst>
          </p:cNvPr>
          <p:cNvSpPr txBox="1"/>
          <p:nvPr/>
        </p:nvSpPr>
        <p:spPr>
          <a:xfrm>
            <a:off x="418311" y="2185143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war </a:t>
            </a:r>
            <a:r>
              <a:rPr lang="ko-KR" altLang="en-US" sz="1200" dirty="0">
                <a:solidFill>
                  <a:srgbClr val="FF0000"/>
                </a:solidFill>
              </a:rPr>
              <a:t>전송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3C2C86D-A788-26E8-52B9-E24445F54556}"/>
              </a:ext>
            </a:extLst>
          </p:cNvPr>
          <p:cNvSpPr/>
          <p:nvPr/>
        </p:nvSpPr>
        <p:spPr>
          <a:xfrm>
            <a:off x="7029787" y="362600"/>
            <a:ext cx="1456060" cy="17400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Target Build Server1</a:t>
            </a:r>
            <a:endParaRPr lang="ko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DC0FF973-0E52-1B9F-7243-AEDDEF3AF52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13487" y="2093058"/>
            <a:ext cx="2098377" cy="243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FB91C25B-A7E4-4FE9-D4B1-D535C40DD1FB}"/>
              </a:ext>
            </a:extLst>
          </p:cNvPr>
          <p:cNvCxnSpPr>
            <a:cxnSpLocks/>
          </p:cNvCxnSpPr>
          <p:nvPr/>
        </p:nvCxnSpPr>
        <p:spPr>
          <a:xfrm>
            <a:off x="4054789" y="2278794"/>
            <a:ext cx="245859" cy="380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32596E1-64C4-0E7F-E6C4-0E2E6B059149}"/>
              </a:ext>
            </a:extLst>
          </p:cNvPr>
          <p:cNvSpPr txBox="1"/>
          <p:nvPr/>
        </p:nvSpPr>
        <p:spPr>
          <a:xfrm>
            <a:off x="5017772" y="591795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2-1. war copy(</a:t>
            </a:r>
            <a:r>
              <a:rPr lang="en-US" altLang="ko-KR" sz="1200" dirty="0" err="1">
                <a:solidFill>
                  <a:srgbClr val="FF0000"/>
                </a:solidFill>
              </a:rPr>
              <a:t>scp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1C993545-2766-66EF-A7B7-48CD4C512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621" y="833294"/>
            <a:ext cx="304800" cy="20002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3EA6CDDF-6E29-5862-848F-95CF5A740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44" y="1284938"/>
            <a:ext cx="619125" cy="2190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73E79D85-4316-54AD-F391-F55B22D44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544" y="1724390"/>
            <a:ext cx="657225" cy="238125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6E95AD-8E4B-1EB6-DE40-39E4FE2C9518}"/>
              </a:ext>
            </a:extLst>
          </p:cNvPr>
          <p:cNvSpPr/>
          <p:nvPr/>
        </p:nvSpPr>
        <p:spPr>
          <a:xfrm>
            <a:off x="7029787" y="2426351"/>
            <a:ext cx="1456060" cy="17400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Target Build Server2</a:t>
            </a:r>
            <a:endParaRPr lang="ko-KR" altLang="en-US" sz="1200" dirty="0"/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2D9CA002-0696-10DE-1389-470764116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621" y="2897045"/>
            <a:ext cx="304800" cy="20002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CD9C31A8-42E6-A960-638F-69ADAF4FB5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44" y="3348689"/>
            <a:ext cx="619125" cy="21907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7BE33B6F-77B6-0848-F96A-65908A9C2C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544" y="3788141"/>
            <a:ext cx="657225" cy="23812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ABEF3A8-EB97-BCB8-A1EB-29B446DF76D0}"/>
              </a:ext>
            </a:extLst>
          </p:cNvPr>
          <p:cNvSpPr/>
          <p:nvPr/>
        </p:nvSpPr>
        <p:spPr>
          <a:xfrm>
            <a:off x="7029787" y="4518045"/>
            <a:ext cx="1456060" cy="17400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Target Build Server3</a:t>
            </a:r>
            <a:endParaRPr lang="ko-KR" altLang="en-US" sz="1200" dirty="0"/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B292A279-FEA8-4436-E040-557C5B2C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621" y="4988739"/>
            <a:ext cx="304800" cy="20002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E934A787-14A0-1AB9-BC3A-725372CA1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44" y="5440383"/>
            <a:ext cx="619125" cy="21907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E74C5D67-5BD5-165F-EC58-B19D4AB695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544" y="5879835"/>
            <a:ext cx="657225" cy="23812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00736D9E-02BC-1EBC-31D1-27AD51A36A6C}"/>
              </a:ext>
            </a:extLst>
          </p:cNvPr>
          <p:cNvSpPr txBox="1"/>
          <p:nvPr/>
        </p:nvSpPr>
        <p:spPr>
          <a:xfrm>
            <a:off x="415005" y="2618964"/>
            <a:ext cx="18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3. Docker image build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C4EA4801-D282-9F75-18E6-F6E4DC56D22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72144" y="2093058"/>
            <a:ext cx="1439720" cy="6501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32E20B6-2409-976D-3F5F-2B87143E062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054789" y="2278795"/>
            <a:ext cx="466725" cy="2877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76711B01-5C8C-13F4-A5DE-44207F35AC6A}"/>
              </a:ext>
            </a:extLst>
          </p:cNvPr>
          <p:cNvSpPr txBox="1"/>
          <p:nvPr/>
        </p:nvSpPr>
        <p:spPr>
          <a:xfrm>
            <a:off x="5244886" y="1124721"/>
            <a:ext cx="199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3-1. docker image build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5FECB89-8B2F-10D2-D930-8612E171949A}"/>
              </a:ext>
            </a:extLst>
          </p:cNvPr>
          <p:cNvSpPr txBox="1"/>
          <p:nvPr/>
        </p:nvSpPr>
        <p:spPr>
          <a:xfrm>
            <a:off x="424205" y="3064433"/>
            <a:ext cx="18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4. Helm upgrade</a:t>
            </a:r>
            <a:endParaRPr lang="ko-KR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650AA7F9-75ED-D4A7-F643-E10579C4F94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82133" y="2093058"/>
            <a:ext cx="1729731" cy="11138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5CF4CB68-FA1B-EE61-ED4B-E6E79F2EEC5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54789" y="2278795"/>
            <a:ext cx="245859" cy="77474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1825861-8D88-3BC7-68D5-DE8FE7C5BF8A}"/>
              </a:ext>
            </a:extLst>
          </p:cNvPr>
          <p:cNvSpPr txBox="1"/>
          <p:nvPr/>
        </p:nvSpPr>
        <p:spPr>
          <a:xfrm>
            <a:off x="5608242" y="1527836"/>
            <a:ext cx="150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4-1 helm upgrade</a:t>
            </a:r>
            <a:endParaRPr lang="ko-KR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="" xmlns:a16="http://schemas.microsoft.com/office/drawing/2014/main" id="{574F8E2F-D0EC-503A-042E-6E2EA0009E3C}"/>
              </a:ext>
            </a:extLst>
          </p:cNvPr>
          <p:cNvCxnSpPr>
            <a:stCxn id="11" idx="3"/>
            <a:endCxn id="46" idx="1"/>
          </p:cNvCxnSpPr>
          <p:nvPr/>
        </p:nvCxnSpPr>
        <p:spPr>
          <a:xfrm flipV="1">
            <a:off x="4769164" y="933307"/>
            <a:ext cx="2389457" cy="19047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="" xmlns:a16="http://schemas.microsoft.com/office/drawing/2014/main" id="{481B327B-CC6C-F4E3-ECA4-2DCB01FBCB66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>
            <a:off x="4769164" y="2838014"/>
            <a:ext cx="2389457" cy="159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="" xmlns:a16="http://schemas.microsoft.com/office/drawing/2014/main" id="{2ABDE598-7CD7-254A-6D11-D54EA836EB4F}"/>
              </a:ext>
            </a:extLst>
          </p:cNvPr>
          <p:cNvCxnSpPr>
            <a:cxnSpLocks/>
            <a:stCxn id="11" idx="3"/>
            <a:endCxn id="57" idx="1"/>
          </p:cNvCxnSpPr>
          <p:nvPr/>
        </p:nvCxnSpPr>
        <p:spPr>
          <a:xfrm>
            <a:off x="4769164" y="2838014"/>
            <a:ext cx="2389457" cy="22507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="" xmlns:a16="http://schemas.microsoft.com/office/drawing/2014/main" id="{CEBAE725-27AF-DAF7-C8CB-977995A4D5A7}"/>
              </a:ext>
            </a:extLst>
          </p:cNvPr>
          <p:cNvCxnSpPr>
            <a:stCxn id="11" idx="3"/>
            <a:endCxn id="48" idx="1"/>
          </p:cNvCxnSpPr>
          <p:nvPr/>
        </p:nvCxnSpPr>
        <p:spPr>
          <a:xfrm flipV="1">
            <a:off x="4769164" y="1394476"/>
            <a:ext cx="2406380" cy="14435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="" xmlns:a16="http://schemas.microsoft.com/office/drawing/2014/main" id="{38294900-ACF4-B6FB-1BF7-96568F380D2A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4769164" y="2838014"/>
            <a:ext cx="2406380" cy="62021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="" xmlns:a16="http://schemas.microsoft.com/office/drawing/2014/main" id="{F6CCF183-ED20-5D98-0995-7FF89DED0DC3}"/>
              </a:ext>
            </a:extLst>
          </p:cNvPr>
          <p:cNvCxnSpPr>
            <a:cxnSpLocks/>
            <a:stCxn id="11" idx="3"/>
            <a:endCxn id="58" idx="1"/>
          </p:cNvCxnSpPr>
          <p:nvPr/>
        </p:nvCxnSpPr>
        <p:spPr>
          <a:xfrm>
            <a:off x="4769164" y="2838014"/>
            <a:ext cx="2406380" cy="271190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="" xmlns:a16="http://schemas.microsoft.com/office/drawing/2014/main" id="{D57F3447-D182-4D59-722F-B1BD8BDACFDA}"/>
              </a:ext>
            </a:extLst>
          </p:cNvPr>
          <p:cNvCxnSpPr>
            <a:cxnSpLocks/>
            <a:stCxn id="11" idx="3"/>
            <a:endCxn id="59" idx="1"/>
          </p:cNvCxnSpPr>
          <p:nvPr/>
        </p:nvCxnSpPr>
        <p:spPr>
          <a:xfrm>
            <a:off x="4769164" y="2838014"/>
            <a:ext cx="2406380" cy="3160884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="" xmlns:a16="http://schemas.microsoft.com/office/drawing/2014/main" id="{DB9E34CA-F7F3-8A68-F3A1-EA3BF95E65BB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>
            <a:off x="4769164" y="2838014"/>
            <a:ext cx="2406380" cy="1069190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="" xmlns:a16="http://schemas.microsoft.com/office/drawing/2014/main" id="{F6D4523E-865F-62F8-0E75-713F5F317C6E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 flipV="1">
            <a:off x="4769164" y="1843453"/>
            <a:ext cx="2406380" cy="994561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>
            <a:extLst>
              <a:ext uri="{FF2B5EF4-FFF2-40B4-BE49-F238E27FC236}">
                <a16:creationId xmlns="" xmlns:a16="http://schemas.microsoft.com/office/drawing/2014/main" id="{9790EB56-AF47-507D-27AC-8F57ADFE7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0777" y="399584"/>
            <a:ext cx="418716" cy="4049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73" name="그림 172">
            <a:extLst>
              <a:ext uri="{FF2B5EF4-FFF2-40B4-BE49-F238E27FC236}">
                <a16:creationId xmlns="" xmlns:a16="http://schemas.microsoft.com/office/drawing/2014/main" id="{629886B3-5B76-9644-BA0F-FB25B5B6A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5246" y="458315"/>
            <a:ext cx="418716" cy="386050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="" xmlns:a16="http://schemas.microsoft.com/office/drawing/2014/main" id="{F3AA0E1C-F645-BC47-6131-2F64F5CE0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5246" y="1657238"/>
            <a:ext cx="721657" cy="364437"/>
          </a:xfrm>
          <a:prstGeom prst="rect">
            <a:avLst/>
          </a:prstGeom>
        </p:spPr>
      </p:pic>
      <p:cxnSp>
        <p:nvCxnSpPr>
          <p:cNvPr id="176" name="연결선: 꺾임 175">
            <a:extLst>
              <a:ext uri="{FF2B5EF4-FFF2-40B4-BE49-F238E27FC236}">
                <a16:creationId xmlns="" xmlns:a16="http://schemas.microsoft.com/office/drawing/2014/main" id="{AC5093DD-DEC4-735C-96EA-3E8154029158}"/>
              </a:ext>
            </a:extLst>
          </p:cNvPr>
          <p:cNvCxnSpPr>
            <a:cxnSpLocks/>
            <a:stCxn id="50" idx="3"/>
            <a:endCxn id="175" idx="1"/>
          </p:cNvCxnSpPr>
          <p:nvPr/>
        </p:nvCxnSpPr>
        <p:spPr>
          <a:xfrm flipV="1">
            <a:off x="7832769" y="1839457"/>
            <a:ext cx="2332477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="" xmlns:a16="http://schemas.microsoft.com/office/drawing/2014/main" id="{7EB39871-3C58-2536-D955-98ADB9EBE460}"/>
              </a:ext>
            </a:extLst>
          </p:cNvPr>
          <p:cNvCxnSpPr>
            <a:cxnSpLocks/>
            <a:stCxn id="48" idx="3"/>
            <a:endCxn id="173" idx="1"/>
          </p:cNvCxnSpPr>
          <p:nvPr/>
        </p:nvCxnSpPr>
        <p:spPr>
          <a:xfrm flipV="1">
            <a:off x="7794669" y="651340"/>
            <a:ext cx="2370577" cy="743136"/>
          </a:xfrm>
          <a:prstGeom prst="bentConnector3">
            <a:avLst>
              <a:gd name="adj1" fmla="val 7805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D46AC468-A309-E5A4-1016-F43955CA204F}"/>
              </a:ext>
            </a:extLst>
          </p:cNvPr>
          <p:cNvSpPr txBox="1"/>
          <p:nvPr/>
        </p:nvSpPr>
        <p:spPr>
          <a:xfrm>
            <a:off x="8600549" y="848221"/>
            <a:ext cx="142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3-2. docker image push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="" xmlns:a16="http://schemas.microsoft.com/office/drawing/2014/main" id="{C1880EE8-DF96-1E1D-7FBC-81BEAA4EA3AA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>
            <a:off x="7463421" y="933307"/>
            <a:ext cx="21686" cy="35163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="" xmlns:a16="http://schemas.microsoft.com/office/drawing/2014/main" id="{17611309-BA3B-A930-10E1-CC0F7085F20D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>
            <a:off x="7463421" y="2997058"/>
            <a:ext cx="21686" cy="35163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="" xmlns:a16="http://schemas.microsoft.com/office/drawing/2014/main" id="{6FE9E901-C767-005F-5F30-0B90D3034538}"/>
              </a:ext>
            </a:extLst>
          </p:cNvPr>
          <p:cNvCxnSpPr>
            <a:cxnSpLocks/>
            <a:stCxn id="57" idx="3"/>
            <a:endCxn id="58" idx="0"/>
          </p:cNvCxnSpPr>
          <p:nvPr/>
        </p:nvCxnSpPr>
        <p:spPr>
          <a:xfrm>
            <a:off x="7463421" y="5088752"/>
            <a:ext cx="21686" cy="35163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그림 200">
            <a:extLst>
              <a:ext uri="{FF2B5EF4-FFF2-40B4-BE49-F238E27FC236}">
                <a16:creationId xmlns="" xmlns:a16="http://schemas.microsoft.com/office/drawing/2014/main" id="{28A11BC3-FC58-7B9B-21E4-387C1A8A97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9378" y="2472801"/>
            <a:ext cx="418716" cy="38605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="" xmlns:a16="http://schemas.microsoft.com/office/drawing/2014/main" id="{9555A11F-CA45-7CC3-3626-8435692A2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9378" y="3671724"/>
            <a:ext cx="721657" cy="364437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="" xmlns:a16="http://schemas.microsoft.com/office/drawing/2014/main" id="{E09B16C1-54B5-2F35-6BEC-989051C3F209}"/>
              </a:ext>
            </a:extLst>
          </p:cNvPr>
          <p:cNvSpPr txBox="1"/>
          <p:nvPr/>
        </p:nvSpPr>
        <p:spPr>
          <a:xfrm>
            <a:off x="8614681" y="2862707"/>
            <a:ext cx="142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3-2. docker image push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="" xmlns:a16="http://schemas.microsoft.com/office/drawing/2014/main" id="{50BD9448-E267-D39E-4442-14B23582F3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9378" y="4487287"/>
            <a:ext cx="418716" cy="386050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="" xmlns:a16="http://schemas.microsoft.com/office/drawing/2014/main" id="{0A01C436-1527-06D8-6FD4-03BCFA785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9378" y="5686210"/>
            <a:ext cx="721657" cy="364437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EAA3FD9A-EABD-54F2-780A-FD02247072AA}"/>
              </a:ext>
            </a:extLst>
          </p:cNvPr>
          <p:cNvSpPr txBox="1"/>
          <p:nvPr/>
        </p:nvSpPr>
        <p:spPr>
          <a:xfrm>
            <a:off x="8614681" y="4877193"/>
            <a:ext cx="142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3-2. docker image push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208" name="연결선: 꺾임 207">
            <a:extLst>
              <a:ext uri="{FF2B5EF4-FFF2-40B4-BE49-F238E27FC236}">
                <a16:creationId xmlns="" xmlns:a16="http://schemas.microsoft.com/office/drawing/2014/main" id="{E8B3E480-C1BC-9E1A-8ADC-F20F77F1315E}"/>
              </a:ext>
            </a:extLst>
          </p:cNvPr>
          <p:cNvCxnSpPr>
            <a:cxnSpLocks/>
            <a:stCxn id="55" idx="3"/>
            <a:endCxn id="202" idx="1"/>
          </p:cNvCxnSpPr>
          <p:nvPr/>
        </p:nvCxnSpPr>
        <p:spPr>
          <a:xfrm flipV="1">
            <a:off x="7832769" y="3853943"/>
            <a:ext cx="2346609" cy="53261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="" xmlns:a16="http://schemas.microsoft.com/office/drawing/2014/main" id="{19A54500-CB60-CCBA-4624-E18D67DBB1E1}"/>
              </a:ext>
            </a:extLst>
          </p:cNvPr>
          <p:cNvCxnSpPr>
            <a:cxnSpLocks/>
            <a:stCxn id="59" idx="3"/>
            <a:endCxn id="206" idx="1"/>
          </p:cNvCxnSpPr>
          <p:nvPr/>
        </p:nvCxnSpPr>
        <p:spPr>
          <a:xfrm flipV="1">
            <a:off x="7832769" y="5868429"/>
            <a:ext cx="2346609" cy="130469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="" xmlns:a16="http://schemas.microsoft.com/office/drawing/2014/main" id="{30DC00F5-2E49-E10B-4BA0-36C74DB5F090}"/>
              </a:ext>
            </a:extLst>
          </p:cNvPr>
          <p:cNvCxnSpPr>
            <a:cxnSpLocks/>
            <a:stCxn id="54" idx="3"/>
            <a:endCxn id="201" idx="1"/>
          </p:cNvCxnSpPr>
          <p:nvPr/>
        </p:nvCxnSpPr>
        <p:spPr>
          <a:xfrm flipV="1">
            <a:off x="7794669" y="2665826"/>
            <a:ext cx="2384709" cy="792401"/>
          </a:xfrm>
          <a:prstGeom prst="bentConnector3">
            <a:avLst>
              <a:gd name="adj1" fmla="val 7556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="" xmlns:a16="http://schemas.microsoft.com/office/drawing/2014/main" id="{02DC1E6C-60C4-2ADC-D447-3CF1FFA2E9DA}"/>
              </a:ext>
            </a:extLst>
          </p:cNvPr>
          <p:cNvCxnSpPr>
            <a:cxnSpLocks/>
            <a:stCxn id="58" idx="3"/>
            <a:endCxn id="205" idx="1"/>
          </p:cNvCxnSpPr>
          <p:nvPr/>
        </p:nvCxnSpPr>
        <p:spPr>
          <a:xfrm flipV="1">
            <a:off x="7794669" y="4680312"/>
            <a:ext cx="2384709" cy="869609"/>
          </a:xfrm>
          <a:prstGeom prst="bentConnector3">
            <a:avLst>
              <a:gd name="adj1" fmla="val 7478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="" xmlns:a16="http://schemas.microsoft.com/office/drawing/2014/main" id="{494C5D2A-8EEF-AFD6-2230-74E809205C38}"/>
              </a:ext>
            </a:extLst>
          </p:cNvPr>
          <p:cNvSpPr/>
          <p:nvPr/>
        </p:nvSpPr>
        <p:spPr>
          <a:xfrm>
            <a:off x="11019206" y="1164864"/>
            <a:ext cx="423985" cy="324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pod</a:t>
            </a:r>
            <a:endParaRPr lang="ko-KR" altLang="en-US" sz="1000" dirty="0"/>
          </a:p>
        </p:txBody>
      </p:sp>
      <p:sp>
        <p:nvSpPr>
          <p:cNvPr id="223" name="직사각형 222">
            <a:extLst>
              <a:ext uri="{FF2B5EF4-FFF2-40B4-BE49-F238E27FC236}">
                <a16:creationId xmlns="" xmlns:a16="http://schemas.microsoft.com/office/drawing/2014/main" id="{643A69DE-369C-9E1E-FB8E-C291FE2E063B}"/>
              </a:ext>
            </a:extLst>
          </p:cNvPr>
          <p:cNvSpPr/>
          <p:nvPr/>
        </p:nvSpPr>
        <p:spPr>
          <a:xfrm>
            <a:off x="11068325" y="3186608"/>
            <a:ext cx="423985" cy="324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pod</a:t>
            </a:r>
            <a:endParaRPr lang="ko-KR" altLang="en-US" sz="1000" dirty="0"/>
          </a:p>
        </p:txBody>
      </p:sp>
      <p:sp>
        <p:nvSpPr>
          <p:cNvPr id="224" name="직사각형 223">
            <a:extLst>
              <a:ext uri="{FF2B5EF4-FFF2-40B4-BE49-F238E27FC236}">
                <a16:creationId xmlns="" xmlns:a16="http://schemas.microsoft.com/office/drawing/2014/main" id="{29AE5346-36F0-F67F-ECC9-71EB24589A56}"/>
              </a:ext>
            </a:extLst>
          </p:cNvPr>
          <p:cNvSpPr/>
          <p:nvPr/>
        </p:nvSpPr>
        <p:spPr>
          <a:xfrm>
            <a:off x="11037729" y="5225975"/>
            <a:ext cx="423985" cy="324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pod</a:t>
            </a:r>
            <a:endParaRPr lang="ko-KR" altLang="en-US" sz="1000" dirty="0"/>
          </a:p>
        </p:txBody>
      </p:sp>
      <p:cxnSp>
        <p:nvCxnSpPr>
          <p:cNvPr id="225" name="연결선: 꺾임 224">
            <a:extLst>
              <a:ext uri="{FF2B5EF4-FFF2-40B4-BE49-F238E27FC236}">
                <a16:creationId xmlns="" xmlns:a16="http://schemas.microsoft.com/office/drawing/2014/main" id="{1510E6BD-BCA7-CF2E-CAB9-4BBD98FAD9F5}"/>
              </a:ext>
            </a:extLst>
          </p:cNvPr>
          <p:cNvCxnSpPr>
            <a:cxnSpLocks/>
            <a:stCxn id="206" idx="3"/>
            <a:endCxn id="224" idx="2"/>
          </p:cNvCxnSpPr>
          <p:nvPr/>
        </p:nvCxnSpPr>
        <p:spPr>
          <a:xfrm flipV="1">
            <a:off x="10901035" y="5550136"/>
            <a:ext cx="348687" cy="318293"/>
          </a:xfrm>
          <a:prstGeom prst="bentConnector2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꺾임 227">
            <a:extLst>
              <a:ext uri="{FF2B5EF4-FFF2-40B4-BE49-F238E27FC236}">
                <a16:creationId xmlns="" xmlns:a16="http://schemas.microsoft.com/office/drawing/2014/main" id="{B6DFE8A9-6695-830A-B2D6-E41EEC9B3A12}"/>
              </a:ext>
            </a:extLst>
          </p:cNvPr>
          <p:cNvCxnSpPr>
            <a:cxnSpLocks/>
            <a:stCxn id="202" idx="3"/>
            <a:endCxn id="223" idx="2"/>
          </p:cNvCxnSpPr>
          <p:nvPr/>
        </p:nvCxnSpPr>
        <p:spPr>
          <a:xfrm flipV="1">
            <a:off x="10901035" y="3510769"/>
            <a:ext cx="379283" cy="343174"/>
          </a:xfrm>
          <a:prstGeom prst="bentConnector2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="" xmlns:a16="http://schemas.microsoft.com/office/drawing/2014/main" id="{46DD868A-AA7F-42DE-5B19-9A62F1C27656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10886903" y="1309886"/>
            <a:ext cx="459626" cy="529571"/>
          </a:xfrm>
          <a:prstGeom prst="bentConnector2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그림 233">
            <a:extLst>
              <a:ext uri="{FF2B5EF4-FFF2-40B4-BE49-F238E27FC236}">
                <a16:creationId xmlns="" xmlns:a16="http://schemas.microsoft.com/office/drawing/2014/main" id="{B994441D-EF80-F3BA-13BF-94682176B7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3591" y="2416800"/>
            <a:ext cx="418716" cy="4049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35" name="그림 234">
            <a:extLst>
              <a:ext uri="{FF2B5EF4-FFF2-40B4-BE49-F238E27FC236}">
                <a16:creationId xmlns="" xmlns:a16="http://schemas.microsoft.com/office/drawing/2014/main" id="{9E6F0FF3-9272-1AC8-A217-6BF930883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3591" y="4400189"/>
            <a:ext cx="418716" cy="4049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F86E86DD-AAA1-8D58-F64E-A16D60DA06DB}"/>
              </a:ext>
            </a:extLst>
          </p:cNvPr>
          <p:cNvSpPr txBox="1"/>
          <p:nvPr/>
        </p:nvSpPr>
        <p:spPr>
          <a:xfrm>
            <a:off x="10350242" y="864232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K8S Cluster</a:t>
            </a:r>
            <a:endParaRPr lang="ko-KR" altLang="en-US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="" xmlns:a16="http://schemas.microsoft.com/office/drawing/2014/main" id="{C70D2EB9-6647-FFDD-30C7-1837FA661225}"/>
              </a:ext>
            </a:extLst>
          </p:cNvPr>
          <p:cNvSpPr txBox="1"/>
          <p:nvPr/>
        </p:nvSpPr>
        <p:spPr>
          <a:xfrm>
            <a:off x="10379252" y="2929955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K8S Cluster</a:t>
            </a:r>
            <a:endParaRPr lang="ko-KR" altLang="en-US" sz="1200" b="1" dirty="0"/>
          </a:p>
        </p:txBody>
      </p: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A273EB83-6B4C-EFD8-AB5D-C51814954D23}"/>
              </a:ext>
            </a:extLst>
          </p:cNvPr>
          <p:cNvSpPr txBox="1"/>
          <p:nvPr/>
        </p:nvSpPr>
        <p:spPr>
          <a:xfrm>
            <a:off x="10418016" y="4942012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K8S Cluster</a:t>
            </a:r>
            <a:endParaRPr lang="ko-KR" altLang="en-US" sz="12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="" xmlns:a16="http://schemas.microsoft.com/office/drawing/2014/main" id="{0EFC4D8C-3825-AA1D-5FDB-D00A78D198BB}"/>
              </a:ext>
            </a:extLst>
          </p:cNvPr>
          <p:cNvSpPr txBox="1"/>
          <p:nvPr/>
        </p:nvSpPr>
        <p:spPr>
          <a:xfrm>
            <a:off x="5022759" y="2500428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2-1. war copy(</a:t>
            </a:r>
            <a:r>
              <a:rPr lang="en-US" altLang="ko-KR" sz="1200" dirty="0" err="1">
                <a:solidFill>
                  <a:srgbClr val="FF0000"/>
                </a:solidFill>
              </a:rPr>
              <a:t>scp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="" xmlns:a16="http://schemas.microsoft.com/office/drawing/2014/main" id="{A9C0BA0E-F419-FF79-7456-17005D303B17}"/>
              </a:ext>
            </a:extLst>
          </p:cNvPr>
          <p:cNvSpPr txBox="1"/>
          <p:nvPr/>
        </p:nvSpPr>
        <p:spPr>
          <a:xfrm>
            <a:off x="5249873" y="3033354"/>
            <a:ext cx="199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3-1. docker image build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="" xmlns:a16="http://schemas.microsoft.com/office/drawing/2014/main" id="{1D3829B8-EA17-9F43-976E-C2234BFF5D14}"/>
              </a:ext>
            </a:extLst>
          </p:cNvPr>
          <p:cNvSpPr txBox="1"/>
          <p:nvPr/>
        </p:nvSpPr>
        <p:spPr>
          <a:xfrm>
            <a:off x="5601459" y="3565643"/>
            <a:ext cx="150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4-1 helm upgrade</a:t>
            </a:r>
            <a:endParaRPr lang="ko-KR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="" xmlns:a16="http://schemas.microsoft.com/office/drawing/2014/main" id="{30284294-0C56-360A-4C3E-1CF38DF642F1}"/>
              </a:ext>
            </a:extLst>
          </p:cNvPr>
          <p:cNvSpPr txBox="1"/>
          <p:nvPr/>
        </p:nvSpPr>
        <p:spPr>
          <a:xfrm>
            <a:off x="4993776" y="4723417"/>
            <a:ext cx="15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2-1. war copy(</a:t>
            </a:r>
            <a:r>
              <a:rPr lang="en-US" altLang="ko-KR" sz="1200" dirty="0" err="1">
                <a:solidFill>
                  <a:srgbClr val="FF0000"/>
                </a:solidFill>
              </a:rPr>
              <a:t>scp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="" xmlns:a16="http://schemas.microsoft.com/office/drawing/2014/main" id="{8E1FB5E8-6A6C-138F-67B1-2A85FD46BB8A}"/>
              </a:ext>
            </a:extLst>
          </p:cNvPr>
          <p:cNvSpPr txBox="1"/>
          <p:nvPr/>
        </p:nvSpPr>
        <p:spPr>
          <a:xfrm>
            <a:off x="5220890" y="5256343"/>
            <a:ext cx="199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3-1. docker image build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="" xmlns:a16="http://schemas.microsoft.com/office/drawing/2014/main" id="{CF9F80DF-016A-4E89-E23B-F9DB9E259882}"/>
              </a:ext>
            </a:extLst>
          </p:cNvPr>
          <p:cNvSpPr txBox="1"/>
          <p:nvPr/>
        </p:nvSpPr>
        <p:spPr>
          <a:xfrm>
            <a:off x="5584246" y="5659458"/>
            <a:ext cx="150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4-1 helm upgrade</a:t>
            </a:r>
            <a:endParaRPr lang="ko-KR" alt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="" xmlns:a16="http://schemas.microsoft.com/office/drawing/2014/main" id="{A79F56AC-9F03-27BB-A6CB-EC64859DD895}"/>
              </a:ext>
            </a:extLst>
          </p:cNvPr>
          <p:cNvSpPr txBox="1"/>
          <p:nvPr/>
        </p:nvSpPr>
        <p:spPr>
          <a:xfrm>
            <a:off x="200068" y="89206"/>
            <a:ext cx="39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배포 </a:t>
            </a:r>
            <a:r>
              <a:rPr lang="en-US" altLang="ko-KR" b="1" dirty="0" err="1"/>
              <a:t>PipeLine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33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EE315B8-4AAE-EFFF-0459-CACD1F3FF585}"/>
              </a:ext>
            </a:extLst>
          </p:cNvPr>
          <p:cNvSpPr/>
          <p:nvPr/>
        </p:nvSpPr>
        <p:spPr>
          <a:xfrm>
            <a:off x="580274" y="4654235"/>
            <a:ext cx="3603800" cy="173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6CF6C01-3584-D541-A5CF-D3BA47F4941B}"/>
              </a:ext>
            </a:extLst>
          </p:cNvPr>
          <p:cNvSpPr/>
          <p:nvPr/>
        </p:nvSpPr>
        <p:spPr>
          <a:xfrm>
            <a:off x="2592797" y="1577688"/>
            <a:ext cx="1852567" cy="2505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500" dirty="0"/>
              <a:t>Build Server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6B2C98E-12CC-7098-6ABE-0E410B68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01" y="3157537"/>
            <a:ext cx="495300" cy="542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F570828-2BED-B6E3-6A36-2AF70DD322FC}"/>
              </a:ext>
            </a:extLst>
          </p:cNvPr>
          <p:cNvSpPr/>
          <p:nvPr/>
        </p:nvSpPr>
        <p:spPr>
          <a:xfrm>
            <a:off x="6371702" y="488167"/>
            <a:ext cx="1456060" cy="17400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Target Build Server1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759FF5F-1A01-C396-FCA9-29F47DA1EE4B}"/>
              </a:ext>
            </a:extLst>
          </p:cNvPr>
          <p:cNvSpPr/>
          <p:nvPr/>
        </p:nvSpPr>
        <p:spPr>
          <a:xfrm>
            <a:off x="6648265" y="944503"/>
            <a:ext cx="1456060" cy="17400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Target Build Server2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="" xmlns:a16="http://schemas.microsoft.com/office/drawing/2014/main" id="{423BFD3C-9D89-6F07-6C66-103A10D75D6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168801" y="1358178"/>
            <a:ext cx="2202901" cy="207082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="" xmlns:a16="http://schemas.microsoft.com/office/drawing/2014/main" id="{50282D19-7521-FB13-B791-308F6D5A3A2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168801" y="1814514"/>
            <a:ext cx="2479464" cy="1614486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8D50C0-7132-1590-D8FE-C34DA26A8B3E}"/>
              </a:ext>
            </a:extLst>
          </p:cNvPr>
          <p:cNvSpPr txBox="1"/>
          <p:nvPr/>
        </p:nvSpPr>
        <p:spPr>
          <a:xfrm>
            <a:off x="678211" y="4773927"/>
            <a:ext cx="3383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Linux -&gt; Linux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환경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Ansible Server -&gt; Target Server SSH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 접속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switch user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권한 부재일 경우 </a:t>
            </a:r>
            <a:r>
              <a:rPr lang="ko-KR" altLang="en-US" sz="1200" dirty="0" err="1">
                <a:solidFill>
                  <a:schemeClr val="accent4">
                    <a:lumMod val="50000"/>
                  </a:schemeClr>
                </a:solidFill>
              </a:rPr>
              <a:t>계정명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 동일하게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~./</a:t>
            </a:r>
            <a:r>
              <a:rPr lang="en-US" altLang="ko-KR" sz="1200" dirty="0" err="1">
                <a:solidFill>
                  <a:schemeClr val="accent4">
                    <a:lumMod val="50000"/>
                  </a:schemeClr>
                </a:solidFill>
              </a:rPr>
              <a:t>ssh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경로에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public key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등록 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EE8AC72-4689-B4C0-8D1E-DB21D017B371}"/>
              </a:ext>
            </a:extLst>
          </p:cNvPr>
          <p:cNvSpPr txBox="1"/>
          <p:nvPr/>
        </p:nvSpPr>
        <p:spPr>
          <a:xfrm>
            <a:off x="200068" y="89206"/>
            <a:ext cx="398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Ansible </a:t>
            </a:r>
            <a:r>
              <a:rPr lang="ko-KR" altLang="en-US" b="1" dirty="0"/>
              <a:t>활용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60461C-A1B8-C10D-490A-C68E7743461E}"/>
              </a:ext>
            </a:extLst>
          </p:cNvPr>
          <p:cNvSpPr txBox="1"/>
          <p:nvPr/>
        </p:nvSpPr>
        <p:spPr>
          <a:xfrm>
            <a:off x="678211" y="5731804"/>
            <a:ext cx="32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Linux -&gt; Windows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환경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Ansible Server -&gt; Target Server </a:t>
            </a:r>
            <a:r>
              <a:rPr lang="en-US" altLang="ko-KR" sz="1200" dirty="0" err="1">
                <a:solidFill>
                  <a:schemeClr val="accent4">
                    <a:lumMod val="50000"/>
                  </a:schemeClr>
                </a:solidFill>
              </a:rPr>
              <a:t>WinRM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 접속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4B5F781-2495-35E5-F056-742B19FA9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55" y="2295080"/>
            <a:ext cx="1085850" cy="37147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DB02215-9CF6-1309-0DB0-A7A4DCE8EF55}"/>
              </a:ext>
            </a:extLst>
          </p:cNvPr>
          <p:cNvSpPr/>
          <p:nvPr/>
        </p:nvSpPr>
        <p:spPr>
          <a:xfrm>
            <a:off x="7099732" y="2206307"/>
            <a:ext cx="1456060" cy="17400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Target Build Server26</a:t>
            </a:r>
            <a:endParaRPr lang="ko-KR" altLang="en-US" sz="1200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="" xmlns:a16="http://schemas.microsoft.com/office/drawing/2014/main" id="{DCED91F2-297E-EAB5-A5E9-B78A9FF4D6CF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 flipV="1">
            <a:off x="4168801" y="3076318"/>
            <a:ext cx="2930931" cy="35268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="" xmlns:a16="http://schemas.microsoft.com/office/drawing/2014/main" id="{294B6B54-5FB8-4221-674B-6E165A320BF5}"/>
              </a:ext>
            </a:extLst>
          </p:cNvPr>
          <p:cNvCxnSpPr>
            <a:cxnSpLocks/>
            <a:stCxn id="32" idx="2"/>
            <a:endCxn id="5" idx="1"/>
          </p:cNvCxnSpPr>
          <p:nvPr/>
        </p:nvCxnSpPr>
        <p:spPr>
          <a:xfrm rot="16200000" flipH="1">
            <a:off x="3215068" y="2970566"/>
            <a:ext cx="762445" cy="154421"/>
          </a:xfrm>
          <a:prstGeom prst="bentConnector2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04EEF00-A366-5749-EE9A-AF989005092F}"/>
              </a:ext>
            </a:extLst>
          </p:cNvPr>
          <p:cNvSpPr txBox="1"/>
          <p:nvPr/>
        </p:nvSpPr>
        <p:spPr>
          <a:xfrm>
            <a:off x="200068" y="421385"/>
            <a:ext cx="590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Jenkins pipeline</a:t>
            </a:r>
            <a:r>
              <a:rPr lang="ko-KR" altLang="en-US" sz="1200" dirty="0"/>
              <a:t> 을 통해 </a:t>
            </a:r>
            <a:r>
              <a:rPr lang="en-US" altLang="ko-KR" sz="1200" dirty="0"/>
              <a:t>ansible playbook</a:t>
            </a:r>
            <a:r>
              <a:rPr lang="ko-KR" altLang="en-US" sz="1200" dirty="0"/>
              <a:t>을 수행하는 방식으로 사용</a:t>
            </a:r>
            <a:r>
              <a:rPr lang="en-US" altLang="ko-KR" sz="12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4EE1CD6-8765-EE7C-E5DE-E080EFC3C4E5}"/>
              </a:ext>
            </a:extLst>
          </p:cNvPr>
          <p:cNvSpPr txBox="1"/>
          <p:nvPr/>
        </p:nvSpPr>
        <p:spPr>
          <a:xfrm>
            <a:off x="678212" y="4416282"/>
            <a:ext cx="338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기본 설정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90FA770D-66AA-61D2-01ED-248C0569259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032000" y="2480818"/>
            <a:ext cx="944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65C843B-B1EA-B2F4-6DBE-463F64BD2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73" y="2128851"/>
            <a:ext cx="542925" cy="7429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CD43F7E-2978-DDE6-ACCF-A4EBED1BCDD8}"/>
              </a:ext>
            </a:extLst>
          </p:cNvPr>
          <p:cNvSpPr txBox="1"/>
          <p:nvPr/>
        </p:nvSpPr>
        <p:spPr>
          <a:xfrm>
            <a:off x="1483058" y="1804615"/>
            <a:ext cx="69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관리자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CFAC779-A7BD-A28D-F509-9E6D2A871950}"/>
              </a:ext>
            </a:extLst>
          </p:cNvPr>
          <p:cNvSpPr txBox="1"/>
          <p:nvPr/>
        </p:nvSpPr>
        <p:spPr>
          <a:xfrm>
            <a:off x="4908721" y="4416282"/>
            <a:ext cx="338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5C27161-0295-D9EC-AFAC-49D942C5C5DB}"/>
              </a:ext>
            </a:extLst>
          </p:cNvPr>
          <p:cNvSpPr/>
          <p:nvPr/>
        </p:nvSpPr>
        <p:spPr>
          <a:xfrm>
            <a:off x="4908720" y="4648783"/>
            <a:ext cx="5713098" cy="173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715C2B9B-67D7-5DC3-8B0F-A8BDA16C8F4A}"/>
              </a:ext>
            </a:extLst>
          </p:cNvPr>
          <p:cNvSpPr txBox="1"/>
          <p:nvPr/>
        </p:nvSpPr>
        <p:spPr>
          <a:xfrm>
            <a:off x="4908718" y="4742133"/>
            <a:ext cx="5579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crontab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기능 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   Jenkins Cron Trigger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를 통해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log/docker image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삭제 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신규 환경 구성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   helm chart/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기타 설정 파일 전송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및 환경 설정 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최초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개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site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구성 후 나머지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들은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을 통해 확산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기타 동일 환경 설정 추가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변경 시 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인증서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</a:rPr>
              <a:t>, secret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</a:rPr>
              <a:t>업데이트</a:t>
            </a:r>
            <a:endParaRPr lang="en-US" altLang="ko-KR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D38218E6-09E7-79CC-59FB-BF36E2AAF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799" y="458538"/>
            <a:ext cx="418716" cy="4049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E2238D80-69B9-E953-73F5-78DDEEED7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530" y="942259"/>
            <a:ext cx="418716" cy="4049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532C81E0-9016-CBB4-BC26-40601CE9D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712" y="2386815"/>
            <a:ext cx="418716" cy="4049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38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EE8AC72-4689-B4C0-8D1E-DB21D017B371}"/>
              </a:ext>
            </a:extLst>
          </p:cNvPr>
          <p:cNvSpPr txBox="1"/>
          <p:nvPr/>
        </p:nvSpPr>
        <p:spPr>
          <a:xfrm>
            <a:off x="200067" y="89206"/>
            <a:ext cx="520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신규 </a:t>
            </a:r>
            <a:r>
              <a:rPr lang="en-US" altLang="ko-KR" b="1" dirty="0"/>
              <a:t>Application pipeline</a:t>
            </a:r>
            <a:r>
              <a:rPr lang="ko-KR" altLang="en-US" b="1" dirty="0"/>
              <a:t> 구성 요청 대응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B0F276E-0155-70E5-6EFC-B5C007552337}"/>
              </a:ext>
            </a:extLst>
          </p:cNvPr>
          <p:cNvSpPr txBox="1"/>
          <p:nvPr/>
        </p:nvSpPr>
        <p:spPr>
          <a:xfrm>
            <a:off x="200069" y="670766"/>
            <a:ext cx="630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요청자에게 </a:t>
            </a:r>
            <a:r>
              <a:rPr lang="en-US" altLang="ko-KR" sz="1200" dirty="0"/>
              <a:t>Git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/build </a:t>
            </a:r>
            <a:r>
              <a:rPr lang="ko-KR" altLang="en-US" sz="1200" dirty="0"/>
              <a:t>환경 확인 및 </a:t>
            </a:r>
            <a:r>
              <a:rPr lang="en-US" altLang="ko-KR" sz="1200" dirty="0"/>
              <a:t>Build TEST</a:t>
            </a:r>
          </a:p>
          <a:p>
            <a:r>
              <a:rPr lang="en-US" altLang="ko-KR" sz="1200" dirty="0"/>
              <a:t>    . </a:t>
            </a:r>
            <a:r>
              <a:rPr lang="ko-KR" altLang="en-US" sz="1200" dirty="0"/>
              <a:t>개발 언어 및 필수 설치 모듈 확인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jdk</a:t>
            </a:r>
            <a:r>
              <a:rPr lang="en-US" altLang="ko-KR" sz="1200" dirty="0"/>
              <a:t>, python,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, tomcat, </a:t>
            </a:r>
            <a:r>
              <a:rPr lang="en-US" altLang="ko-KR" sz="1200" dirty="0" err="1"/>
              <a:t>jeus</a:t>
            </a:r>
            <a:r>
              <a:rPr lang="en-US" altLang="ko-KR" sz="1200" dirty="0"/>
              <a:t> … )</a:t>
            </a:r>
          </a:p>
          <a:p>
            <a:r>
              <a:rPr lang="en-US" altLang="ko-KR" sz="1200" dirty="0"/>
              <a:t>    . </a:t>
            </a:r>
            <a:r>
              <a:rPr lang="ko-KR" altLang="en-US" sz="1200" dirty="0"/>
              <a:t>빌드 환경 확인</a:t>
            </a:r>
            <a:r>
              <a:rPr lang="en-US" altLang="ko-KR" sz="1200" dirty="0"/>
              <a:t>(maven, </a:t>
            </a:r>
            <a:r>
              <a:rPr lang="en-US" altLang="ko-KR" sz="1200" dirty="0" err="1"/>
              <a:t>gradle</a:t>
            </a:r>
            <a:r>
              <a:rPr lang="en-US" altLang="ko-KR" sz="1200" dirty="0"/>
              <a:t>, python, …. )</a:t>
            </a:r>
          </a:p>
          <a:p>
            <a:r>
              <a:rPr lang="en-US" altLang="ko-KR" sz="1200" dirty="0"/>
              <a:t>    . nexus, proxy </a:t>
            </a:r>
            <a:r>
              <a:rPr lang="ko-KR" altLang="en-US" sz="1200" dirty="0"/>
              <a:t>확인 </a:t>
            </a:r>
            <a:endParaRPr lang="en-US" altLang="ko-KR" sz="1200" dirty="0"/>
          </a:p>
          <a:p>
            <a:r>
              <a:rPr lang="en-US" altLang="ko-KR" sz="1200" dirty="0"/>
              <a:t>    . </a:t>
            </a:r>
            <a:r>
              <a:rPr lang="ko-KR" altLang="en-US" sz="1200" dirty="0"/>
              <a:t>구성 시 필수 환경 설정 확인</a:t>
            </a:r>
            <a:r>
              <a:rPr lang="en-US" altLang="ko-KR" sz="1200" dirty="0"/>
              <a:t>(path, </a:t>
            </a:r>
            <a:r>
              <a:rPr lang="en-US" altLang="ko-KR" sz="1200" dirty="0" err="1"/>
              <a:t>jvm</a:t>
            </a:r>
            <a:r>
              <a:rPr lang="en-US" altLang="ko-KR" sz="1200" dirty="0"/>
              <a:t> option, log </a:t>
            </a:r>
            <a:r>
              <a:rPr lang="ko-KR" altLang="en-US" sz="1200" dirty="0"/>
              <a:t>위치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pv</a:t>
            </a:r>
            <a:r>
              <a:rPr lang="en-US" altLang="ko-KR" sz="1200" dirty="0"/>
              <a:t>), endpoint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r>
              <a:rPr lang="en-US" altLang="ko-KR" sz="1200" dirty="0"/>
              <a:t>    . Jenkins/ansible </a:t>
            </a:r>
            <a:r>
              <a:rPr lang="ko-KR" altLang="en-US" sz="1200" dirty="0"/>
              <a:t>이 설치된 서버에서 형상 </a:t>
            </a:r>
            <a:r>
              <a:rPr lang="ko-KR" altLang="en-US" sz="1200" dirty="0" err="1"/>
              <a:t>내려받아</a:t>
            </a:r>
            <a:r>
              <a:rPr lang="ko-KR" altLang="en-US" sz="1200" dirty="0"/>
              <a:t> </a:t>
            </a:r>
            <a:r>
              <a:rPr lang="en-US" altLang="ko-KR" sz="1200" dirty="0"/>
              <a:t>build test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88779F6-E552-DCCD-BE09-FF5C521F229B}"/>
              </a:ext>
            </a:extLst>
          </p:cNvPr>
          <p:cNvSpPr txBox="1"/>
          <p:nvPr/>
        </p:nvSpPr>
        <p:spPr>
          <a:xfrm>
            <a:off x="229342" y="2228671"/>
            <a:ext cx="1034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 Docker Image </a:t>
            </a:r>
            <a:r>
              <a:rPr lang="ko-KR" altLang="en-US" sz="1200" dirty="0"/>
              <a:t>구성 </a:t>
            </a:r>
            <a:r>
              <a:rPr lang="en-US" altLang="ko-KR" sz="1200" dirty="0"/>
              <a:t>(Base)</a:t>
            </a:r>
          </a:p>
          <a:p>
            <a:r>
              <a:rPr lang="en-US" altLang="ko-KR" sz="1200" dirty="0"/>
              <a:t>    . OS</a:t>
            </a:r>
            <a:r>
              <a:rPr lang="ko-KR" altLang="en-US" sz="1200" dirty="0"/>
              <a:t>만 있는 기본 </a:t>
            </a:r>
            <a:r>
              <a:rPr lang="en-US" altLang="ko-KR" sz="1200" dirty="0"/>
              <a:t>Image</a:t>
            </a:r>
            <a:r>
              <a:rPr lang="ko-KR" altLang="en-US" sz="1200" dirty="0"/>
              <a:t>에 </a:t>
            </a:r>
            <a:r>
              <a:rPr lang="en-US" altLang="ko-KR" sz="1200" dirty="0"/>
              <a:t>1</a:t>
            </a:r>
            <a:r>
              <a:rPr lang="ko-KR" altLang="en-US" sz="1200" dirty="0"/>
              <a:t>에서 확인한 모듈 설치</a:t>
            </a:r>
            <a:r>
              <a:rPr lang="en-US" altLang="ko-KR" sz="1200" dirty="0"/>
              <a:t>/</a:t>
            </a:r>
            <a:r>
              <a:rPr lang="ko-KR" altLang="en-US" sz="1200" dirty="0"/>
              <a:t>환경 설정 후 해당 </a:t>
            </a:r>
            <a:r>
              <a:rPr lang="en-US" altLang="ko-KR" sz="1200" dirty="0"/>
              <a:t>application</a:t>
            </a:r>
            <a:r>
              <a:rPr lang="ko-KR" altLang="en-US" sz="1200" dirty="0"/>
              <a:t>의 </a:t>
            </a:r>
            <a:r>
              <a:rPr lang="en-US" altLang="ko-KR" sz="1200" dirty="0"/>
              <a:t>base image</a:t>
            </a:r>
            <a:r>
              <a:rPr lang="ko-KR" altLang="en-US" sz="1200" dirty="0"/>
              <a:t>로 지정</a:t>
            </a:r>
            <a:endParaRPr lang="en-US" altLang="ko-KR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E835BCF-9B7A-1B3B-85DD-DFC4D3633803}"/>
              </a:ext>
            </a:extLst>
          </p:cNvPr>
          <p:cNvGrpSpPr/>
          <p:nvPr/>
        </p:nvGrpSpPr>
        <p:grpSpPr>
          <a:xfrm>
            <a:off x="8023368" y="1358660"/>
            <a:ext cx="1456060" cy="1740022"/>
            <a:chOff x="8753041" y="1270930"/>
            <a:chExt cx="1456060" cy="1740022"/>
          </a:xfrm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C65BE678-3E8B-4389-CF26-0666F82F8E23}"/>
                </a:ext>
              </a:extLst>
            </p:cNvPr>
            <p:cNvSpPr/>
            <p:nvPr/>
          </p:nvSpPr>
          <p:spPr>
            <a:xfrm>
              <a:off x="8753041" y="1270930"/>
              <a:ext cx="1456060" cy="17400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 err="1"/>
                <a:t>BaseImage</a:t>
              </a:r>
              <a:endParaRPr lang="ko-KR" altLang="en-US" sz="12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094F3E-CFAD-E552-08AC-688D8D57DB4A}"/>
                </a:ext>
              </a:extLst>
            </p:cNvPr>
            <p:cNvSpPr/>
            <p:nvPr/>
          </p:nvSpPr>
          <p:spPr>
            <a:xfrm>
              <a:off x="8753041" y="2587444"/>
              <a:ext cx="1456060" cy="263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OS(centos)</a:t>
              </a:r>
              <a:endParaRPr lang="ko-KR" altLang="en-US" sz="120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715ABB7-EA08-531A-4C7D-169475FA0D4E}"/>
              </a:ext>
            </a:extLst>
          </p:cNvPr>
          <p:cNvSpPr/>
          <p:nvPr/>
        </p:nvSpPr>
        <p:spPr>
          <a:xfrm>
            <a:off x="6014400" y="2097071"/>
            <a:ext cx="1456060" cy="263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JDK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F05F82C-D6C2-D014-3004-2E35AC02B5E0}"/>
              </a:ext>
            </a:extLst>
          </p:cNvPr>
          <p:cNvSpPr txBox="1"/>
          <p:nvPr/>
        </p:nvSpPr>
        <p:spPr>
          <a:xfrm>
            <a:off x="9544335" y="2125350"/>
            <a:ext cx="102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docker commit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75A13C4F-456E-064A-1B35-D2FFC9BDB90D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>
            <a:off x="7470460" y="2228671"/>
            <a:ext cx="55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36A64CC-4AC7-C21B-9343-5C12CC9C497B}"/>
              </a:ext>
            </a:extLst>
          </p:cNvPr>
          <p:cNvSpPr txBox="1"/>
          <p:nvPr/>
        </p:nvSpPr>
        <p:spPr>
          <a:xfrm>
            <a:off x="6300060" y="1458276"/>
            <a:ext cx="102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docker cp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38F9BE4-07A5-2D97-6AF1-6A7A5365F3D7}"/>
              </a:ext>
            </a:extLst>
          </p:cNvPr>
          <p:cNvSpPr/>
          <p:nvPr/>
        </p:nvSpPr>
        <p:spPr>
          <a:xfrm>
            <a:off x="6016799" y="1775563"/>
            <a:ext cx="1456060" cy="263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TOMCAT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57006B3-0BA6-5056-0219-B2E58C7B414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472859" y="1907163"/>
            <a:ext cx="548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2C107273-B004-1C54-748B-F82B8D06A1BE}"/>
              </a:ext>
            </a:extLst>
          </p:cNvPr>
          <p:cNvCxnSpPr>
            <a:cxnSpLocks/>
          </p:cNvCxnSpPr>
          <p:nvPr/>
        </p:nvCxnSpPr>
        <p:spPr>
          <a:xfrm>
            <a:off x="9479428" y="2038763"/>
            <a:ext cx="8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5CF57198-39FD-3A9D-689D-973716CBD18B}"/>
              </a:ext>
            </a:extLst>
          </p:cNvPr>
          <p:cNvGrpSpPr/>
          <p:nvPr/>
        </p:nvGrpSpPr>
        <p:grpSpPr>
          <a:xfrm>
            <a:off x="10364844" y="1358660"/>
            <a:ext cx="1456060" cy="1740022"/>
            <a:chOff x="8753041" y="1270930"/>
            <a:chExt cx="1456060" cy="1740022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95A5B9D6-C0AB-98C0-B5A6-F5279F7B6B26}"/>
                </a:ext>
              </a:extLst>
            </p:cNvPr>
            <p:cNvSpPr/>
            <p:nvPr/>
          </p:nvSpPr>
          <p:spPr>
            <a:xfrm>
              <a:off x="8753041" y="1270930"/>
              <a:ext cx="1456060" cy="17400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 err="1"/>
                <a:t>NewBaseImage</a:t>
              </a:r>
              <a:endParaRPr lang="ko-KR" altLang="en-US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65539D77-1A07-A614-B052-BE7AA57CFEE5}"/>
                </a:ext>
              </a:extLst>
            </p:cNvPr>
            <p:cNvSpPr/>
            <p:nvPr/>
          </p:nvSpPr>
          <p:spPr>
            <a:xfrm>
              <a:off x="8753041" y="2587444"/>
              <a:ext cx="1456060" cy="2632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dirty="0"/>
                <a:t>OS(centos)</a:t>
              </a:r>
              <a:endParaRPr lang="ko-KR" altLang="en-US" sz="12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F4323BC-7534-7A3B-4C23-C6A7453EB7FB}"/>
              </a:ext>
            </a:extLst>
          </p:cNvPr>
          <p:cNvSpPr/>
          <p:nvPr/>
        </p:nvSpPr>
        <p:spPr>
          <a:xfrm>
            <a:off x="10364844" y="2329389"/>
            <a:ext cx="1456060" cy="263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JDK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F9C732C7-862C-EF47-07A9-1FFACF7E60CD}"/>
              </a:ext>
            </a:extLst>
          </p:cNvPr>
          <p:cNvSpPr/>
          <p:nvPr/>
        </p:nvSpPr>
        <p:spPr>
          <a:xfrm>
            <a:off x="10367243" y="2007881"/>
            <a:ext cx="1456060" cy="263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/>
              <a:t>TOMCAT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ED717BD-9A49-7186-E4DC-BF0B40C1CDDA}"/>
              </a:ext>
            </a:extLst>
          </p:cNvPr>
          <p:cNvSpPr txBox="1"/>
          <p:nvPr/>
        </p:nvSpPr>
        <p:spPr>
          <a:xfrm>
            <a:off x="7894737" y="3270588"/>
            <a:ext cx="185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Dockerfile</a:t>
            </a:r>
            <a:r>
              <a:rPr lang="en-US" altLang="ko-KR" sz="1200" dirty="0"/>
              <a:t> </a:t>
            </a:r>
            <a:r>
              <a:rPr lang="ko-KR" altLang="en-US" sz="1200" dirty="0"/>
              <a:t>예시</a:t>
            </a:r>
            <a:endParaRPr lang="en-US" altLang="ko-KR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86E89FD-9210-0952-990C-0E30E2EB5D40}"/>
              </a:ext>
            </a:extLst>
          </p:cNvPr>
          <p:cNvSpPr txBox="1"/>
          <p:nvPr/>
        </p:nvSpPr>
        <p:spPr>
          <a:xfrm>
            <a:off x="229342" y="3280148"/>
            <a:ext cx="751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en-US" altLang="ko-KR" sz="1200" dirty="0" err="1"/>
              <a:t>Dockerfile</a:t>
            </a:r>
            <a:r>
              <a:rPr lang="en-US" altLang="ko-KR" sz="1200" dirty="0"/>
              <a:t> </a:t>
            </a:r>
            <a:r>
              <a:rPr lang="ko-KR" altLang="en-US" sz="1200" dirty="0"/>
              <a:t>작성</a:t>
            </a:r>
            <a:endParaRPr lang="en-US" altLang="ko-KR" sz="1200" dirty="0"/>
          </a:p>
          <a:p>
            <a:r>
              <a:rPr lang="en-US" altLang="ko-KR" sz="1200" dirty="0"/>
              <a:t>    . </a:t>
            </a:r>
            <a:r>
              <a:rPr lang="ko-KR" altLang="en-US" sz="1200" dirty="0"/>
              <a:t>필요 </a:t>
            </a:r>
            <a:r>
              <a:rPr lang="en-US" altLang="ko-KR" sz="1200" dirty="0"/>
              <a:t>env </a:t>
            </a:r>
            <a:r>
              <a:rPr lang="ko-KR" altLang="en-US" sz="1200" dirty="0"/>
              <a:t>설정</a:t>
            </a:r>
            <a:r>
              <a:rPr lang="en-US" altLang="ko-KR" sz="1200" dirty="0"/>
              <a:t>, </a:t>
            </a:r>
            <a:r>
              <a:rPr lang="ko-KR" altLang="en-US" sz="1200" dirty="0"/>
              <a:t>형상</a:t>
            </a:r>
            <a:r>
              <a:rPr lang="en-US" altLang="ko-KR" sz="1200" dirty="0"/>
              <a:t>, </a:t>
            </a:r>
            <a:r>
              <a:rPr lang="ko-KR" altLang="en-US" sz="1200" dirty="0"/>
              <a:t>자주 변경 되는 설정 파일 </a:t>
            </a:r>
            <a:r>
              <a:rPr lang="en-US" altLang="ko-KR" sz="1200" dirty="0"/>
              <a:t>or </a:t>
            </a:r>
            <a:r>
              <a:rPr lang="ko-KR" altLang="en-US" sz="1200" dirty="0"/>
              <a:t>실행 파일 복사</a:t>
            </a:r>
            <a:r>
              <a:rPr lang="en-US" altLang="ko-KR" sz="1200" dirty="0"/>
              <a:t>, start shell </a:t>
            </a:r>
            <a:r>
              <a:rPr lang="ko-KR" altLang="en-US" sz="1200" dirty="0"/>
              <a:t>수행</a:t>
            </a:r>
            <a:endParaRPr lang="en-US" altLang="ko-KR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5B98D29-38C8-E908-A020-D3B4BAD92D61}"/>
              </a:ext>
            </a:extLst>
          </p:cNvPr>
          <p:cNvSpPr/>
          <p:nvPr/>
        </p:nvSpPr>
        <p:spPr>
          <a:xfrm>
            <a:off x="7894737" y="3569396"/>
            <a:ext cx="3926167" cy="18215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/>
              <a:t>FROM </a:t>
            </a:r>
            <a:r>
              <a:rPr lang="en-US" altLang="ko-KR" sz="800" dirty="0" err="1"/>
              <a:t>NewBaseImage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#ENV </a:t>
            </a:r>
            <a:r>
              <a:rPr lang="ko-KR" altLang="en-US" sz="800" dirty="0"/>
              <a:t>설정 </a:t>
            </a:r>
            <a:endParaRPr lang="en-US" altLang="ko-KR" sz="800" dirty="0"/>
          </a:p>
          <a:p>
            <a:r>
              <a:rPr lang="en-US" altLang="ko-KR" sz="800" dirty="0"/>
              <a:t>ENV JAVA_HOME /</a:t>
            </a:r>
            <a:r>
              <a:rPr lang="en-US" altLang="ko-KR" sz="800" dirty="0" err="1"/>
              <a:t>usr</a:t>
            </a:r>
            <a:r>
              <a:rPr lang="en-US" altLang="ko-KR" sz="800" dirty="0"/>
              <a:t>/lib/</a:t>
            </a:r>
            <a:r>
              <a:rPr lang="en-US" altLang="ko-KR" sz="800" dirty="0" err="1"/>
              <a:t>jvm</a:t>
            </a:r>
            <a:r>
              <a:rPr lang="en-US" altLang="ko-KR" sz="800" dirty="0"/>
              <a:t>/zulu8.52.0.23-ca-jdk8.0.282-linux_x64</a:t>
            </a:r>
          </a:p>
          <a:p>
            <a:endParaRPr lang="en-US" altLang="ko-KR" sz="800" dirty="0"/>
          </a:p>
          <a:p>
            <a:r>
              <a:rPr lang="en-US" altLang="ko-KR" sz="800" dirty="0"/>
              <a:t>#ENV </a:t>
            </a:r>
            <a:r>
              <a:rPr lang="ko-KR" altLang="en-US" sz="800" dirty="0"/>
              <a:t>설정 </a:t>
            </a:r>
            <a:endParaRPr lang="en-US" altLang="ko-KR" sz="800" dirty="0"/>
          </a:p>
          <a:p>
            <a:r>
              <a:rPr lang="en-US" altLang="ko-KR" sz="800" dirty="0"/>
              <a:t>COPY ./</a:t>
            </a:r>
            <a:r>
              <a:rPr lang="ko-KR" altLang="en-US" sz="800" dirty="0"/>
              <a:t>형상</a:t>
            </a:r>
            <a:r>
              <a:rPr lang="en-US" altLang="ko-KR" sz="800" dirty="0"/>
              <a:t>.war /root/tomcat/webapps/</a:t>
            </a:r>
          </a:p>
          <a:p>
            <a:r>
              <a:rPr lang="en-US" altLang="ko-KR" sz="800" dirty="0"/>
              <a:t>COPY</a:t>
            </a:r>
            <a:r>
              <a:rPr lang="ko-KR" altLang="en-US" sz="800" dirty="0"/>
              <a:t> </a:t>
            </a:r>
            <a:r>
              <a:rPr lang="en-US" altLang="ko-KR" sz="800" dirty="0"/>
              <a:t>./start.sh /root/</a:t>
            </a:r>
          </a:p>
          <a:p>
            <a:endParaRPr lang="en-US" altLang="ko-KR" sz="8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실행 권한 부여  및 실행</a:t>
            </a:r>
            <a:endParaRPr lang="en-US" altLang="ko-KR" sz="800" dirty="0"/>
          </a:p>
          <a:p>
            <a:r>
              <a:rPr lang="en-US" altLang="ko-KR" sz="800" dirty="0"/>
              <a:t>RUN </a:t>
            </a:r>
            <a:r>
              <a:rPr lang="en-US" altLang="ko-KR" sz="800" dirty="0" err="1"/>
              <a:t>chomd</a:t>
            </a:r>
            <a:r>
              <a:rPr lang="en-US" altLang="ko-KR" sz="800" dirty="0"/>
              <a:t> +x /root/start.sh</a:t>
            </a:r>
          </a:p>
          <a:p>
            <a:r>
              <a:rPr lang="en-US" altLang="ko-KR" sz="800" dirty="0"/>
              <a:t>CMD [“/root/start.sh”]</a:t>
            </a:r>
          </a:p>
          <a:p>
            <a:endParaRPr lang="en-US" altLang="ko-KR" sz="800" dirty="0"/>
          </a:p>
          <a:p>
            <a:r>
              <a:rPr lang="en-US" altLang="ko-KR" sz="800" dirty="0"/>
              <a:t>WORKDIR /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1BF9B92-09E4-B13C-4F43-1583D0006728}"/>
              </a:ext>
            </a:extLst>
          </p:cNvPr>
          <p:cNvSpPr txBox="1"/>
          <p:nvPr/>
        </p:nvSpPr>
        <p:spPr>
          <a:xfrm>
            <a:off x="8316806" y="1081661"/>
            <a:ext cx="1020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docker run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5B0F839-6AC0-3C15-AA81-80C9C0FE7C12}"/>
              </a:ext>
            </a:extLst>
          </p:cNvPr>
          <p:cNvSpPr txBox="1"/>
          <p:nvPr/>
        </p:nvSpPr>
        <p:spPr>
          <a:xfrm>
            <a:off x="229342" y="4331625"/>
            <a:ext cx="751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en-US" altLang="ko-KR" sz="1200" dirty="0" err="1"/>
              <a:t>HelmChart</a:t>
            </a:r>
            <a:r>
              <a:rPr lang="ko-KR" altLang="en-US" sz="1200" dirty="0"/>
              <a:t>구성 </a:t>
            </a:r>
            <a:r>
              <a:rPr lang="en-US" altLang="ko-KR" sz="1200" dirty="0"/>
              <a:t>(</a:t>
            </a:r>
            <a:r>
              <a:rPr lang="ko-KR" altLang="en-US" sz="1200" dirty="0"/>
              <a:t>기본 템플릿 활용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. Endpoint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cpu</a:t>
            </a:r>
            <a:r>
              <a:rPr lang="en-US" altLang="ko-KR" sz="1200" dirty="0"/>
              <a:t>/mem, replica </a:t>
            </a:r>
            <a:r>
              <a:rPr lang="ko-KR" altLang="en-US" sz="1200" dirty="0"/>
              <a:t>수량 설정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pv</a:t>
            </a:r>
            <a:r>
              <a:rPr lang="ko-KR" altLang="en-US" sz="1200" dirty="0"/>
              <a:t>구성</a:t>
            </a:r>
            <a:r>
              <a:rPr lang="en-US" altLang="ko-KR" sz="1200" dirty="0"/>
              <a:t>, health check </a:t>
            </a:r>
            <a:r>
              <a:rPr lang="ko-KR" altLang="en-US" sz="1200" dirty="0"/>
              <a:t>정책 설정 </a:t>
            </a:r>
            <a:endParaRPr lang="en-US" altLang="ko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40D3AEF-21AC-019F-4E1E-18338892A716}"/>
              </a:ext>
            </a:extLst>
          </p:cNvPr>
          <p:cNvSpPr txBox="1"/>
          <p:nvPr/>
        </p:nvSpPr>
        <p:spPr>
          <a:xfrm>
            <a:off x="236182" y="5188805"/>
            <a:ext cx="751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Jenkins Pipeline </a:t>
            </a:r>
            <a:r>
              <a:rPr lang="ko-KR" altLang="en-US" sz="1200" dirty="0"/>
              <a:t>구성</a:t>
            </a:r>
            <a:endParaRPr lang="en-US" altLang="ko-KR" sz="1200" dirty="0"/>
          </a:p>
          <a:p>
            <a:r>
              <a:rPr lang="en-US" altLang="ko-KR" sz="1200" dirty="0"/>
              <a:t>    . </a:t>
            </a:r>
            <a:r>
              <a:rPr lang="ko-KR" altLang="en-US" sz="1200" dirty="0"/>
              <a:t>형상 빌드</a:t>
            </a:r>
            <a:r>
              <a:rPr lang="en-US" altLang="ko-KR" sz="1200" dirty="0"/>
              <a:t>, Target Server</a:t>
            </a:r>
            <a:r>
              <a:rPr lang="ko-KR" altLang="en-US" sz="1200" dirty="0"/>
              <a:t>로 형상 전송</a:t>
            </a:r>
            <a:r>
              <a:rPr lang="en-US" altLang="ko-KR" sz="1200" dirty="0"/>
              <a:t>, Docker Image Build, Helm Upgrade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29DA9CD-FB4A-C9E0-3CEC-516FCA953EFC}"/>
              </a:ext>
            </a:extLst>
          </p:cNvPr>
          <p:cNvSpPr txBox="1"/>
          <p:nvPr/>
        </p:nvSpPr>
        <p:spPr>
          <a:xfrm>
            <a:off x="236182" y="5956401"/>
            <a:ext cx="751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6. </a:t>
            </a:r>
            <a:r>
              <a:rPr lang="ko-KR" altLang="en-US" sz="1200" dirty="0"/>
              <a:t>최종 테스트 후 요청자에게 전달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402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20513"/>
              </p:ext>
            </p:extLst>
          </p:nvPr>
        </p:nvGraphicFramePr>
        <p:xfrm>
          <a:off x="584372" y="1756934"/>
          <a:ext cx="2026303" cy="171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워크시트" showAsIcon="1" r:id="rId4" imgW="914400" imgH="771480" progId="Excel.Sheet.12">
                  <p:embed/>
                </p:oleObj>
              </mc:Choice>
              <mc:Fallback>
                <p:oleObj name="워크시트" showAsIcon="1" r:id="rId4" imgW="914400" imgH="771480" progId="Excel.Sheet.12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72" y="1756934"/>
                        <a:ext cx="2026303" cy="1711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EE8AC72-4689-B4C0-8D1E-DB21D017B371}"/>
              </a:ext>
            </a:extLst>
          </p:cNvPr>
          <p:cNvSpPr txBox="1"/>
          <p:nvPr/>
        </p:nvSpPr>
        <p:spPr>
          <a:xfrm>
            <a:off x="200067" y="89206"/>
            <a:ext cx="520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test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0F276E-0155-70E5-6EFC-B5C007552337}"/>
              </a:ext>
            </a:extLst>
          </p:cNvPr>
          <p:cNvSpPr txBox="1"/>
          <p:nvPr/>
        </p:nvSpPr>
        <p:spPr>
          <a:xfrm>
            <a:off x="200069" y="670766"/>
            <a:ext cx="630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현재 서비스에 </a:t>
            </a:r>
            <a:r>
              <a:rPr lang="en-US" altLang="ko-KR" sz="1200" dirty="0" err="1" smtClean="0"/>
              <a:t>Istio</a:t>
            </a:r>
            <a:r>
              <a:rPr lang="ko-KR" altLang="en-US" sz="1200" dirty="0" smtClean="0"/>
              <a:t>를 사용하고 있지 않으나 따로 궁금해서 테스트 해보았습니다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아래와 같은 형태의 자료를 자주 작성하는 편이며 추후 시스템에 적용할 때 참고 합니다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097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513</Words>
  <Application>Microsoft Office PowerPoint</Application>
  <PresentationFormat>사용자 지정</PresentationFormat>
  <Paragraphs>98</Paragraphs>
  <Slides>4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JAEMO</dc:creator>
  <cp:lastModifiedBy>82103</cp:lastModifiedBy>
  <cp:revision>59</cp:revision>
  <dcterms:created xsi:type="dcterms:W3CDTF">2022-05-05T06:32:28Z</dcterms:created>
  <dcterms:modified xsi:type="dcterms:W3CDTF">2022-05-11T12:11:30Z</dcterms:modified>
</cp:coreProperties>
</file>