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56F95-023F-4886-9378-15B0FC7151FB}" v="475" dt="2019-04-24T04:36:3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2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4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7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8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0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9106FC-08D4-46BB-AE5E-A7A20BFBDA90}"/>
              </a:ext>
            </a:extLst>
          </p:cNvPr>
          <p:cNvGrpSpPr/>
          <p:nvPr userDrawn="1"/>
        </p:nvGrpSpPr>
        <p:grpSpPr>
          <a:xfrm>
            <a:off x="464023" y="862088"/>
            <a:ext cx="6011640" cy="8268268"/>
            <a:chOff x="464023" y="739256"/>
            <a:chExt cx="6011640" cy="8650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0F4FB5-D509-44A3-B4B7-932BA6189CF3}"/>
                </a:ext>
              </a:extLst>
            </p:cNvPr>
            <p:cNvSpPr/>
            <p:nvPr/>
          </p:nvSpPr>
          <p:spPr>
            <a:xfrm>
              <a:off x="5388590" y="1146411"/>
              <a:ext cx="1087073" cy="82432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DCD5D-DCF8-4BD0-ABC4-652FBF48DC08}"/>
                </a:ext>
              </a:extLst>
            </p:cNvPr>
            <p:cNvSpPr/>
            <p:nvPr/>
          </p:nvSpPr>
          <p:spPr>
            <a:xfrm>
              <a:off x="464023" y="1146411"/>
              <a:ext cx="4924565" cy="82432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D7C57C-241C-4DE6-9B2D-BE17DF003BCE}"/>
                </a:ext>
              </a:extLst>
            </p:cNvPr>
            <p:cNvSpPr/>
            <p:nvPr/>
          </p:nvSpPr>
          <p:spPr>
            <a:xfrm>
              <a:off x="5388587" y="739256"/>
              <a:ext cx="1087075" cy="3844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B0E148-FCB9-45E9-997E-B34CA4A7930F}"/>
                </a:ext>
              </a:extLst>
            </p:cNvPr>
            <p:cNvSpPr/>
            <p:nvPr/>
          </p:nvSpPr>
          <p:spPr>
            <a:xfrm>
              <a:off x="464024" y="739256"/>
              <a:ext cx="4924567" cy="3844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업무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11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7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1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485194"/>
            <a:ext cx="1543050" cy="223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E036-F09F-4A6C-8AB3-F2782B66371A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485194"/>
            <a:ext cx="2314575" cy="223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485194"/>
            <a:ext cx="1543050" cy="223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35FB-7406-4E00-9D8B-6C2D8505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04A9D-A837-423F-AE94-C1425147C6E6}"/>
              </a:ext>
            </a:extLst>
          </p:cNvPr>
          <p:cNvSpPr/>
          <p:nvPr/>
        </p:nvSpPr>
        <p:spPr>
          <a:xfrm>
            <a:off x="5540991" y="1754488"/>
            <a:ext cx="83251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변경사항 적용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BA3EE9BA-4C39-4E19-920E-4B005816A71A}"/>
              </a:ext>
            </a:extLst>
          </p:cNvPr>
          <p:cNvSpPr/>
          <p:nvPr/>
        </p:nvSpPr>
        <p:spPr>
          <a:xfrm>
            <a:off x="996287" y="2060812"/>
            <a:ext cx="914400" cy="30175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2BFCC0-D561-4ADE-B992-6414C45B3D4B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5957247" y="2668888"/>
            <a:ext cx="1" cy="76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2829C296-8DD1-4F88-B80C-F414FD43722F}"/>
              </a:ext>
            </a:extLst>
          </p:cNvPr>
          <p:cNvSpPr/>
          <p:nvPr/>
        </p:nvSpPr>
        <p:spPr>
          <a:xfrm>
            <a:off x="2028556" y="4124436"/>
            <a:ext cx="2634018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KISCON</a:t>
            </a:r>
            <a:r>
              <a:rPr lang="ko-KR" altLang="en-US" sz="1400" dirty="0"/>
              <a:t> 반영할 공사 조회 후 선택  </a:t>
            </a: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EA0B0AD0-0879-48AA-8755-F61AD7D1AE28}"/>
              </a:ext>
            </a:extLst>
          </p:cNvPr>
          <p:cNvSpPr/>
          <p:nvPr/>
        </p:nvSpPr>
        <p:spPr>
          <a:xfrm>
            <a:off x="5500047" y="3432412"/>
            <a:ext cx="914400" cy="133104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변경사항 있는 공사정보</a:t>
            </a:r>
          </a:p>
          <a:p>
            <a:pPr algn="ctr"/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FEBD76-BD56-4A89-9CC1-26367C3D0AD9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4662574" y="4097933"/>
            <a:ext cx="837473" cy="33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4DB08C44-03D7-4FB5-A219-8BC0E608AFCF}"/>
              </a:ext>
            </a:extLst>
          </p:cNvPr>
          <p:cNvSpPr/>
          <p:nvPr/>
        </p:nvSpPr>
        <p:spPr>
          <a:xfrm>
            <a:off x="5540991" y="5318655"/>
            <a:ext cx="914400" cy="133104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작업중인 공사정보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A2CA32FE-96D2-40FF-BE66-D137A3D80CB1}"/>
              </a:ext>
            </a:extLst>
          </p:cNvPr>
          <p:cNvSpPr/>
          <p:nvPr/>
        </p:nvSpPr>
        <p:spPr>
          <a:xfrm>
            <a:off x="2047164" y="5439727"/>
            <a:ext cx="2634018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작업중 상태로 변경 </a:t>
            </a:r>
            <a:r>
              <a:rPr lang="en-US" altLang="ko-KR" sz="1400" dirty="0"/>
              <a:t>(UPLOAD_YN = P)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568775-BF77-4316-92A5-B449FB0F355D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3345565" y="4737084"/>
            <a:ext cx="18608" cy="7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218DB1-1CB6-43D2-B3A5-76867FF9BCC2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4681182" y="5746051"/>
            <a:ext cx="859809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5A226A1-7381-4577-8C90-D9C16E9E3D74}"/>
              </a:ext>
            </a:extLst>
          </p:cNvPr>
          <p:cNvSpPr/>
          <p:nvPr/>
        </p:nvSpPr>
        <p:spPr>
          <a:xfrm>
            <a:off x="2026693" y="6770767"/>
            <a:ext cx="2634018" cy="74286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KISCON </a:t>
            </a:r>
            <a:r>
              <a:rPr lang="ko-KR" altLang="en-US" sz="1400" dirty="0"/>
              <a:t>계정 중 등록되지 않은 계정이 있는 경우 </a:t>
            </a:r>
            <a:r>
              <a:rPr lang="en-US" altLang="ko-KR" sz="1400" dirty="0"/>
              <a:t>Orchestrator Credential</a:t>
            </a:r>
            <a:r>
              <a:rPr lang="ko-KR" altLang="en-US" sz="1400" dirty="0"/>
              <a:t>로 등록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7591D9-A480-49F5-A4D3-7A3F36B0330D}"/>
              </a:ext>
            </a:extLst>
          </p:cNvPr>
          <p:cNvCxnSpPr>
            <a:stCxn id="19" idx="2"/>
          </p:cNvCxnSpPr>
          <p:nvPr/>
        </p:nvCxnSpPr>
        <p:spPr>
          <a:xfrm>
            <a:off x="3364173" y="6052375"/>
            <a:ext cx="0" cy="8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5DD4A533-D949-4469-A3FE-3118BB5D68C6}"/>
              </a:ext>
            </a:extLst>
          </p:cNvPr>
          <p:cNvSpPr/>
          <p:nvPr/>
        </p:nvSpPr>
        <p:spPr>
          <a:xfrm>
            <a:off x="1995986" y="2882586"/>
            <a:ext cx="1562667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재시작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43E8CF-3FB2-491D-AC8F-949F29BCDD9B}"/>
              </a:ext>
            </a:extLst>
          </p:cNvPr>
          <p:cNvCxnSpPr>
            <a:stCxn id="5" idx="3"/>
            <a:endCxn id="29" idx="0"/>
          </p:cNvCxnSpPr>
          <p:nvPr/>
        </p:nvCxnSpPr>
        <p:spPr>
          <a:xfrm>
            <a:off x="1910687" y="2211688"/>
            <a:ext cx="866633" cy="670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D29D7A9-0F03-4BB9-A5B4-9F27CBC6E1B1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 flipV="1">
            <a:off x="3558653" y="2211688"/>
            <a:ext cx="1982338" cy="977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AF240F-0E67-4334-AA39-0440CED85620}"/>
              </a:ext>
            </a:extLst>
          </p:cNvPr>
          <p:cNvSpPr txBox="1"/>
          <p:nvPr/>
        </p:nvSpPr>
        <p:spPr>
          <a:xfrm>
            <a:off x="3488867" y="279488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재시작 </a:t>
            </a:r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CC663D3-9C01-4C45-987E-5B803A551A30}"/>
              </a:ext>
            </a:extLst>
          </p:cNvPr>
          <p:cNvSpPr/>
          <p:nvPr/>
        </p:nvSpPr>
        <p:spPr>
          <a:xfrm>
            <a:off x="2047164" y="8201448"/>
            <a:ext cx="2634018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작업에 필요한 </a:t>
            </a:r>
            <a:endParaRPr lang="en-US" altLang="ko-KR" sz="1400" dirty="0"/>
          </a:p>
          <a:p>
            <a:pPr algn="ctr"/>
            <a:r>
              <a:rPr lang="ko-KR" altLang="en-US" sz="1400" dirty="0"/>
              <a:t>공사정보</a:t>
            </a:r>
            <a:r>
              <a:rPr lang="en-US" altLang="ko-KR" sz="1400" dirty="0"/>
              <a:t> </a:t>
            </a:r>
            <a:r>
              <a:rPr lang="ko-KR" altLang="en-US" sz="1400" dirty="0"/>
              <a:t>설정 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B153D05-B65D-470D-93FC-B61B52C3A3BE}"/>
              </a:ext>
            </a:extLst>
          </p:cNvPr>
          <p:cNvCxnSpPr>
            <a:stCxn id="29" idx="1"/>
            <a:endCxn id="44" idx="1"/>
          </p:cNvCxnSpPr>
          <p:nvPr/>
        </p:nvCxnSpPr>
        <p:spPr>
          <a:xfrm rot="10800000" flipH="1" flipV="1">
            <a:off x="1995986" y="3188910"/>
            <a:ext cx="51178" cy="5318862"/>
          </a:xfrm>
          <a:prstGeom prst="bentConnector3">
            <a:avLst>
              <a:gd name="adj1" fmla="val -1860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875863-8DAB-4B9D-A746-A7781364BBB7}"/>
              </a:ext>
            </a:extLst>
          </p:cNvPr>
          <p:cNvSpPr txBox="1"/>
          <p:nvPr/>
        </p:nvSpPr>
        <p:spPr>
          <a:xfrm>
            <a:off x="1022736" y="2909089"/>
            <a:ext cx="1019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재시작 </a:t>
            </a:r>
            <a:r>
              <a:rPr lang="en-US" altLang="ko-KR" sz="1400" dirty="0"/>
              <a:t>YES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F13F8E-7278-402A-8AF2-ADF7076B3652}"/>
              </a:ext>
            </a:extLst>
          </p:cNvPr>
          <p:cNvCxnSpPr>
            <a:stCxn id="24" idx="2"/>
            <a:endCxn id="44" idx="0"/>
          </p:cNvCxnSpPr>
          <p:nvPr/>
        </p:nvCxnSpPr>
        <p:spPr>
          <a:xfrm>
            <a:off x="3343702" y="7513632"/>
            <a:ext cx="20471" cy="68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D66D905-A869-45A2-B094-4AB6A6EFE744}"/>
              </a:ext>
            </a:extLst>
          </p:cNvPr>
          <p:cNvSpPr txBox="1"/>
          <p:nvPr/>
        </p:nvSpPr>
        <p:spPr>
          <a:xfrm>
            <a:off x="1022736" y="84092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시작 및 공사개요 입력 </a:t>
            </a:r>
          </a:p>
        </p:txBody>
      </p:sp>
    </p:spTree>
    <p:extLst>
      <p:ext uri="{BB962C8B-B14F-4D97-AF65-F5344CB8AC3E}">
        <p14:creationId xmlns:p14="http://schemas.microsoft.com/office/powerpoint/2010/main" val="134156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AA602-3489-402C-A363-B1D4A2B8EE0E}"/>
              </a:ext>
            </a:extLst>
          </p:cNvPr>
          <p:cNvSpPr txBox="1"/>
          <p:nvPr/>
        </p:nvSpPr>
        <p:spPr>
          <a:xfrm>
            <a:off x="1022736" y="84092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공사정보 입력 처리결과 통보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915554D0-DBC2-4961-AA91-C6CB32B4343C}"/>
              </a:ext>
            </a:extLst>
          </p:cNvPr>
          <p:cNvSpPr/>
          <p:nvPr/>
        </p:nvSpPr>
        <p:spPr>
          <a:xfrm>
            <a:off x="2568452" y="3581076"/>
            <a:ext cx="2428089" cy="4638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 결과 정보 조회 </a:t>
            </a:r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D3FD30C1-0996-48B3-A70E-2064C825FD19}"/>
              </a:ext>
            </a:extLst>
          </p:cNvPr>
          <p:cNvSpPr/>
          <p:nvPr/>
        </p:nvSpPr>
        <p:spPr>
          <a:xfrm>
            <a:off x="5488959" y="1930723"/>
            <a:ext cx="914400" cy="109822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처리상태 정보</a:t>
            </a:r>
            <a:endParaRPr lang="en-US" altLang="ko-KR" sz="14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C082F49-6514-491A-B909-4BB2A6BC5DEE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rot="10800000" flipV="1">
            <a:off x="4996541" y="2479836"/>
            <a:ext cx="492418" cy="1333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AC30ED8-B9EC-4EFF-A032-263950F68AD8}"/>
              </a:ext>
            </a:extLst>
          </p:cNvPr>
          <p:cNvSpPr/>
          <p:nvPr/>
        </p:nvSpPr>
        <p:spPr>
          <a:xfrm>
            <a:off x="921340" y="2691816"/>
            <a:ext cx="2428089" cy="4638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예외 발생 메시지 확인 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A395846C-FAD8-4DAA-8C98-99CB829E7826}"/>
              </a:ext>
            </a:extLst>
          </p:cNvPr>
          <p:cNvSpPr/>
          <p:nvPr/>
        </p:nvSpPr>
        <p:spPr>
          <a:xfrm>
            <a:off x="1022736" y="1624399"/>
            <a:ext cx="189362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정상종료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C0D471-8192-4914-9AE7-9D00A3FEC91F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>
            <a:off x="2916362" y="1930723"/>
            <a:ext cx="866135" cy="1650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CDADF1-A682-4D0D-B48E-1DFBC8A3ECEC}"/>
              </a:ext>
            </a:extLst>
          </p:cNvPr>
          <p:cNvSpPr txBox="1"/>
          <p:nvPr/>
        </p:nvSpPr>
        <p:spPr>
          <a:xfrm>
            <a:off x="3679001" y="19292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정상종료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694A55D-9FC1-40FB-8CFD-849C6FAC9769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V="1">
            <a:off x="921340" y="1930722"/>
            <a:ext cx="101396" cy="993031"/>
          </a:xfrm>
          <a:prstGeom prst="bentConnector3">
            <a:avLst>
              <a:gd name="adj1" fmla="val 325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F21EA23-0F43-44F2-9783-6649F5C34EF4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H="1">
            <a:off x="2568452" y="2923754"/>
            <a:ext cx="780977" cy="889260"/>
          </a:xfrm>
          <a:prstGeom prst="bentConnector5">
            <a:avLst>
              <a:gd name="adj1" fmla="val -29271"/>
              <a:gd name="adj2" fmla="val 50000"/>
              <a:gd name="adj3" fmla="val 129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77B8790F-2BE0-4BD8-8B73-605557E2EC25}"/>
              </a:ext>
            </a:extLst>
          </p:cNvPr>
          <p:cNvSpPr/>
          <p:nvPr/>
        </p:nvSpPr>
        <p:spPr>
          <a:xfrm>
            <a:off x="2568451" y="4354804"/>
            <a:ext cx="2428089" cy="4638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메일 템플릿 구성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BD12D4-4A47-4F5E-952B-44CD5B3A5296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3782496" y="4044951"/>
            <a:ext cx="1" cy="30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D8A244-4D51-46C9-8C89-5C405726D194}"/>
              </a:ext>
            </a:extLst>
          </p:cNvPr>
          <p:cNvSpPr txBox="1"/>
          <p:nvPr/>
        </p:nvSpPr>
        <p:spPr>
          <a:xfrm>
            <a:off x="708915" y="229155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시스템오류 발생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3FE61054-4C6D-414D-997B-393AD0C5E6DA}"/>
              </a:ext>
            </a:extLst>
          </p:cNvPr>
          <p:cNvSpPr/>
          <p:nvPr/>
        </p:nvSpPr>
        <p:spPr>
          <a:xfrm>
            <a:off x="2827519" y="5119230"/>
            <a:ext cx="189362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메일종류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94DDCDD-9726-452F-BA80-0935EBA5965A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3774332" y="4818679"/>
            <a:ext cx="8164" cy="3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7358E269-8091-401C-9184-1C26C58C6B15}"/>
              </a:ext>
            </a:extLst>
          </p:cNvPr>
          <p:cNvSpPr/>
          <p:nvPr/>
        </p:nvSpPr>
        <p:spPr>
          <a:xfrm>
            <a:off x="755504" y="6010146"/>
            <a:ext cx="2428089" cy="4638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현업 공무</a:t>
            </a:r>
            <a:r>
              <a:rPr lang="en-US" altLang="ko-KR" sz="1400" dirty="0"/>
              <a:t>, IT</a:t>
            </a:r>
            <a:r>
              <a:rPr lang="ko-KR" altLang="en-US" sz="1400" dirty="0"/>
              <a:t>운영 담당자 수신인 조회 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3248DEAA-DC85-4A4E-97DC-CAA0735D7E08}"/>
              </a:ext>
            </a:extLst>
          </p:cNvPr>
          <p:cNvSpPr/>
          <p:nvPr/>
        </p:nvSpPr>
        <p:spPr>
          <a:xfrm>
            <a:off x="2814660" y="6790358"/>
            <a:ext cx="2428089" cy="4638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IT</a:t>
            </a:r>
            <a:r>
              <a:rPr lang="ko-KR" altLang="en-US" sz="1400" dirty="0"/>
              <a:t>운영 담당자 수신인 조회 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92145AC-5A4F-44AE-854E-3683D6076F9A}"/>
              </a:ext>
            </a:extLst>
          </p:cNvPr>
          <p:cNvCxnSpPr>
            <a:stCxn id="29" idx="1"/>
            <a:endCxn id="46" idx="0"/>
          </p:cNvCxnSpPr>
          <p:nvPr/>
        </p:nvCxnSpPr>
        <p:spPr>
          <a:xfrm rot="10800000" flipV="1">
            <a:off x="1969549" y="5425554"/>
            <a:ext cx="857970" cy="584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01E4151-0485-4A7A-9E63-E4A1C20D7C89}"/>
              </a:ext>
            </a:extLst>
          </p:cNvPr>
          <p:cNvCxnSpPr>
            <a:stCxn id="29" idx="3"/>
            <a:endCxn id="47" idx="0"/>
          </p:cNvCxnSpPr>
          <p:nvPr/>
        </p:nvCxnSpPr>
        <p:spPr>
          <a:xfrm flipH="1">
            <a:off x="4028705" y="5425554"/>
            <a:ext cx="692440" cy="1364804"/>
          </a:xfrm>
          <a:prstGeom prst="bentConnector4">
            <a:avLst>
              <a:gd name="adj1" fmla="val -33014"/>
              <a:gd name="adj2" fmla="val 61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491686AF-6D10-45FA-8184-FEF6BB42F01C}"/>
              </a:ext>
            </a:extLst>
          </p:cNvPr>
          <p:cNvSpPr/>
          <p:nvPr/>
        </p:nvSpPr>
        <p:spPr>
          <a:xfrm>
            <a:off x="1702317" y="7670413"/>
            <a:ext cx="2428089" cy="4638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메일 발송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6E7C0DD-74B5-456C-A4AD-AAB529BA73E6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rot="5400000">
            <a:off x="3264444" y="6906152"/>
            <a:ext cx="416180" cy="1112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4739B80-334F-4D9C-AD47-5BE331383F96}"/>
              </a:ext>
            </a:extLst>
          </p:cNvPr>
          <p:cNvCxnSpPr>
            <a:stCxn id="46" idx="2"/>
            <a:endCxn id="52" idx="0"/>
          </p:cNvCxnSpPr>
          <p:nvPr/>
        </p:nvCxnSpPr>
        <p:spPr>
          <a:xfrm rot="16200000" flipH="1">
            <a:off x="1844759" y="6598810"/>
            <a:ext cx="1196392" cy="946813"/>
          </a:xfrm>
          <a:prstGeom prst="bentConnector3">
            <a:avLst>
              <a:gd name="adj1" fmla="val 82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120C6976-2054-43ED-AF55-D5238DFBA57F}"/>
              </a:ext>
            </a:extLst>
          </p:cNvPr>
          <p:cNvSpPr/>
          <p:nvPr/>
        </p:nvSpPr>
        <p:spPr>
          <a:xfrm>
            <a:off x="941096" y="8447123"/>
            <a:ext cx="3973803" cy="4638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공사상태 변경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정상</a:t>
            </a:r>
            <a:r>
              <a:rPr lang="en-US" altLang="ko-KR" sz="1400" dirty="0"/>
              <a:t>: UPLOAD_YN=Y, </a:t>
            </a:r>
            <a:r>
              <a:rPr lang="ko-KR" altLang="en-US" sz="1400" dirty="0"/>
              <a:t>오류</a:t>
            </a:r>
            <a:r>
              <a:rPr lang="en-US" altLang="ko-KR" sz="1400" dirty="0"/>
              <a:t>: UPLOAD_YN=P</a:t>
            </a:r>
            <a:endParaRPr lang="ko-KR" altLang="en-US" sz="14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0A6A3A-CAC2-4EA9-A48D-B0E544B5323B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>
            <a:off x="2916362" y="8134288"/>
            <a:ext cx="11636" cy="31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>
            <a:extLst>
              <a:ext uri="{FF2B5EF4-FFF2-40B4-BE49-F238E27FC236}">
                <a16:creationId xmlns:a16="http://schemas.microsoft.com/office/drawing/2014/main" id="{EB1C3842-3BD5-4DFC-9BC0-EC61E1EE56D0}"/>
              </a:ext>
            </a:extLst>
          </p:cNvPr>
          <p:cNvSpPr/>
          <p:nvPr/>
        </p:nvSpPr>
        <p:spPr>
          <a:xfrm>
            <a:off x="5488959" y="6913209"/>
            <a:ext cx="914400" cy="109822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메일발송</a:t>
            </a:r>
            <a:endParaRPr lang="en-US" altLang="ko-KR" sz="1400" dirty="0"/>
          </a:p>
          <a:p>
            <a:pPr algn="ctr"/>
            <a:r>
              <a:rPr lang="ko-KR" altLang="en-US" sz="1400" dirty="0"/>
              <a:t>패키지</a:t>
            </a:r>
            <a:endParaRPr lang="en-US" altLang="ko-KR" sz="14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63409621-FDA7-4EEF-9A57-BCF52129A87C}"/>
              </a:ext>
            </a:extLst>
          </p:cNvPr>
          <p:cNvCxnSpPr>
            <a:stCxn id="52" idx="3"/>
            <a:endCxn id="61" idx="1"/>
          </p:cNvCxnSpPr>
          <p:nvPr/>
        </p:nvCxnSpPr>
        <p:spPr>
          <a:xfrm flipV="1">
            <a:off x="4130406" y="7462323"/>
            <a:ext cx="1358553" cy="440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F8F2B1E-9A57-4BB4-B200-135AA2E87336}"/>
              </a:ext>
            </a:extLst>
          </p:cNvPr>
          <p:cNvSpPr txBox="1"/>
          <p:nvPr/>
        </p:nvSpPr>
        <p:spPr>
          <a:xfrm>
            <a:off x="1807003" y="5127126"/>
            <a:ext cx="128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EMAIL_CREATE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C4E17E-C625-4667-A185-65135B109919}"/>
              </a:ext>
            </a:extLst>
          </p:cNvPr>
          <p:cNvSpPr txBox="1"/>
          <p:nvPr/>
        </p:nvSpPr>
        <p:spPr>
          <a:xfrm>
            <a:off x="4028704" y="5892391"/>
            <a:ext cx="123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EMAIL_ERROR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513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B656D54D-24E7-4A36-A078-F7BE8941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41" y="1568025"/>
            <a:ext cx="2559731" cy="1529190"/>
          </a:xfrm>
          <a:prstGeom prst="rect">
            <a:avLst/>
          </a:prstGeom>
        </p:spPr>
      </p:pic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C856353C-2CBF-410A-8D0B-AB210852A3AE}"/>
              </a:ext>
            </a:extLst>
          </p:cNvPr>
          <p:cNvSpPr/>
          <p:nvPr/>
        </p:nvSpPr>
        <p:spPr>
          <a:xfrm>
            <a:off x="837626" y="2705165"/>
            <a:ext cx="189362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공사종루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3C7BB9B8-D137-4BF8-A432-8CF6929A46F8}"/>
              </a:ext>
            </a:extLst>
          </p:cNvPr>
          <p:cNvSpPr/>
          <p:nvPr/>
        </p:nvSpPr>
        <p:spPr>
          <a:xfrm>
            <a:off x="3371372" y="5364410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장기계속 공사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신규차수</a:t>
            </a:r>
            <a:r>
              <a:rPr lang="ko-KR" altLang="en-US" sz="1400" dirty="0"/>
              <a:t> 등록</a:t>
            </a: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95E6C910-FBA4-4CC8-BE4A-8DE3D170F4D8}"/>
              </a:ext>
            </a:extLst>
          </p:cNvPr>
          <p:cNvSpPr/>
          <p:nvPr/>
        </p:nvSpPr>
        <p:spPr>
          <a:xfrm>
            <a:off x="837626" y="1686088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KISCON </a:t>
            </a:r>
            <a:r>
              <a:rPr lang="ko-KR" altLang="en-US" sz="1400" dirty="0"/>
              <a:t>공사 선택 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공사명으로 검색 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616A4C-D1A3-480B-A007-B10591581D23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1784439" y="2298736"/>
            <a:ext cx="0" cy="40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87C6E79-7458-4E88-9430-0F3511FD8F46}"/>
              </a:ext>
            </a:extLst>
          </p:cNvPr>
          <p:cNvSpPr/>
          <p:nvPr/>
        </p:nvSpPr>
        <p:spPr>
          <a:xfrm>
            <a:off x="881981" y="4783208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공사개요 </a:t>
            </a:r>
            <a:r>
              <a:rPr lang="ko-KR" altLang="en-US" sz="1400" dirty="0" err="1"/>
              <a:t>탭선택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1800BE-F4C2-4EA8-937A-1B1E29DFE2A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84439" y="3317813"/>
            <a:ext cx="13648" cy="146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FB37C0-2046-4814-82A7-B3EE678A15EC}"/>
              </a:ext>
            </a:extLst>
          </p:cNvPr>
          <p:cNvSpPr txBox="1"/>
          <p:nvPr/>
        </p:nvSpPr>
        <p:spPr>
          <a:xfrm>
            <a:off x="711493" y="3445989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일반</a:t>
            </a:r>
            <a:r>
              <a:rPr lang="en-US" altLang="ko-KR" sz="1400" dirty="0"/>
              <a:t>, </a:t>
            </a:r>
            <a:r>
              <a:rPr lang="ko-KR" altLang="en-US" sz="1400" dirty="0"/>
              <a:t>계속비 공사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A43CC-9DD6-408C-B56E-A03C552FC276}"/>
              </a:ext>
            </a:extLst>
          </p:cNvPr>
          <p:cNvSpPr txBox="1"/>
          <p:nvPr/>
        </p:nvSpPr>
        <p:spPr>
          <a:xfrm>
            <a:off x="3376973" y="264715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장기계속 공사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71EB48D7-EADD-476C-B17F-2493FF7202CD}"/>
              </a:ext>
            </a:extLst>
          </p:cNvPr>
          <p:cNvSpPr/>
          <p:nvPr/>
        </p:nvSpPr>
        <p:spPr>
          <a:xfrm>
            <a:off x="3371372" y="3930587"/>
            <a:ext cx="189362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등록차수</a:t>
            </a:r>
            <a:r>
              <a:rPr lang="ko-KR" altLang="en-US" sz="1400" dirty="0"/>
              <a:t> 비교 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1634C17-A02B-4CB9-8A4F-E814D5FAE2BC}"/>
              </a:ext>
            </a:extLst>
          </p:cNvPr>
          <p:cNvCxnSpPr>
            <a:stCxn id="2" idx="3"/>
            <a:endCxn id="16" idx="0"/>
          </p:cNvCxnSpPr>
          <p:nvPr/>
        </p:nvCxnSpPr>
        <p:spPr>
          <a:xfrm>
            <a:off x="2731252" y="3011489"/>
            <a:ext cx="1586933" cy="919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FEBD45-0A83-4CE7-B40C-E0578BB6AF7A}"/>
              </a:ext>
            </a:extLst>
          </p:cNvPr>
          <p:cNvCxnSpPr>
            <a:stCxn id="16" idx="2"/>
            <a:endCxn id="3" idx="0"/>
          </p:cNvCxnSpPr>
          <p:nvPr/>
        </p:nvCxnSpPr>
        <p:spPr>
          <a:xfrm>
            <a:off x="4318185" y="4543235"/>
            <a:ext cx="0" cy="82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BB6EA37-6C81-4EA9-9907-7D1FCB5ED4C0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rot="10800000" flipV="1">
            <a:off x="1798088" y="4236910"/>
            <a:ext cx="1573285" cy="546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3EBCB9-C5D0-450F-9229-9205132D8EE3}"/>
              </a:ext>
            </a:extLst>
          </p:cNvPr>
          <p:cNvSpPr txBox="1"/>
          <p:nvPr/>
        </p:nvSpPr>
        <p:spPr>
          <a:xfrm>
            <a:off x="4318185" y="463442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차수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4770E-948B-48AE-94EF-C0CAFD165815}"/>
              </a:ext>
            </a:extLst>
          </p:cNvPr>
          <p:cNvSpPr txBox="1"/>
          <p:nvPr/>
        </p:nvSpPr>
        <p:spPr>
          <a:xfrm>
            <a:off x="2127041" y="391265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기존차수</a:t>
            </a:r>
            <a:r>
              <a:rPr lang="ko-KR" altLang="en-US" sz="1400" dirty="0"/>
              <a:t> 변경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A417DFFC-C656-435A-B0F9-0786AECE4311}"/>
              </a:ext>
            </a:extLst>
          </p:cNvPr>
          <p:cNvSpPr/>
          <p:nvPr/>
        </p:nvSpPr>
        <p:spPr>
          <a:xfrm>
            <a:off x="881981" y="5794725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상태 저장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7F15C3EC-CABE-48C7-9D60-8801F2CBEE2C}"/>
              </a:ext>
            </a:extLst>
          </p:cNvPr>
          <p:cNvSpPr/>
          <p:nvPr/>
        </p:nvSpPr>
        <p:spPr>
          <a:xfrm>
            <a:off x="899040" y="6806242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공사 기간</a:t>
            </a:r>
            <a:r>
              <a:rPr lang="en-US" altLang="ko-KR" sz="1400" dirty="0"/>
              <a:t>, </a:t>
            </a:r>
            <a:r>
              <a:rPr lang="ko-KR" altLang="en-US" sz="1400" dirty="0"/>
              <a:t>대금 비교 후 반영사영 적용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5307335-1930-4698-8F2C-31EA0ADF21B6}"/>
              </a:ext>
            </a:extLst>
          </p:cNvPr>
          <p:cNvCxnSpPr>
            <a:stCxn id="10" idx="2"/>
            <a:endCxn id="27" idx="0"/>
          </p:cNvCxnSpPr>
          <p:nvPr/>
        </p:nvCxnSpPr>
        <p:spPr>
          <a:xfrm>
            <a:off x="1798087" y="5395856"/>
            <a:ext cx="0" cy="39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821E3449-8610-4D28-A207-BD54DBCA1662}"/>
              </a:ext>
            </a:extLst>
          </p:cNvPr>
          <p:cNvSpPr/>
          <p:nvPr/>
        </p:nvSpPr>
        <p:spPr>
          <a:xfrm>
            <a:off x="881981" y="7755382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저장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46B8F2-6DE0-4370-8223-FF41BA470AA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798087" y="6407373"/>
            <a:ext cx="17059" cy="39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96A647-331B-44E7-9F2E-8B3264679805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flipH="1">
            <a:off x="1798087" y="7418890"/>
            <a:ext cx="17059" cy="33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B1D62A-2397-429E-90D5-2F52F2C60EE4}"/>
              </a:ext>
            </a:extLst>
          </p:cNvPr>
          <p:cNvCxnSpPr>
            <a:stCxn id="32" idx="2"/>
          </p:cNvCxnSpPr>
          <p:nvPr/>
        </p:nvCxnSpPr>
        <p:spPr>
          <a:xfrm>
            <a:off x="1798087" y="8368030"/>
            <a:ext cx="17059" cy="69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FB11D59F-CAF3-4B77-8632-04D15DD8D702}"/>
              </a:ext>
            </a:extLst>
          </p:cNvPr>
          <p:cNvSpPr/>
          <p:nvPr/>
        </p:nvSpPr>
        <p:spPr>
          <a:xfrm>
            <a:off x="3371372" y="6300483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공사명으로 차수 검색 후 신규 등록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0659E3ED-935D-4873-8885-1C387877E825}"/>
              </a:ext>
            </a:extLst>
          </p:cNvPr>
          <p:cNvSpPr/>
          <p:nvPr/>
        </p:nvSpPr>
        <p:spPr>
          <a:xfrm>
            <a:off x="3371372" y="7280812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공사 기간</a:t>
            </a:r>
            <a:r>
              <a:rPr lang="en-US" altLang="ko-KR" sz="1400" dirty="0"/>
              <a:t>, </a:t>
            </a:r>
            <a:r>
              <a:rPr lang="ko-KR" altLang="en-US" sz="1400" dirty="0"/>
              <a:t>대금 정보 입력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AB6D1C0-7026-41BA-98F8-85D4737A5B76}"/>
              </a:ext>
            </a:extLst>
          </p:cNvPr>
          <p:cNvCxnSpPr>
            <a:stCxn id="45" idx="2"/>
            <a:endCxn id="32" idx="3"/>
          </p:cNvCxnSpPr>
          <p:nvPr/>
        </p:nvCxnSpPr>
        <p:spPr>
          <a:xfrm rot="5400000">
            <a:off x="3416713" y="7190941"/>
            <a:ext cx="168246" cy="157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C3C849-0B74-4CCD-9B81-1A2F211D2370}"/>
              </a:ext>
            </a:extLst>
          </p:cNvPr>
          <p:cNvCxnSpPr>
            <a:cxnSpLocks/>
            <a:stCxn id="3" idx="2"/>
            <a:endCxn id="44" idx="0"/>
          </p:cNvCxnSpPr>
          <p:nvPr/>
        </p:nvCxnSpPr>
        <p:spPr>
          <a:xfrm flipH="1">
            <a:off x="4287478" y="5977058"/>
            <a:ext cx="30707" cy="32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E3EDBC-F37A-4BB3-8A2D-A814A0924E54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4287478" y="6913131"/>
            <a:ext cx="0" cy="36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4EA3EF-305B-4D1B-8774-FDE4DD9658E3}"/>
              </a:ext>
            </a:extLst>
          </p:cNvPr>
          <p:cNvSpPr txBox="1"/>
          <p:nvPr/>
        </p:nvSpPr>
        <p:spPr>
          <a:xfrm>
            <a:off x="1022736" y="840922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공사 조회 후 공사개요 입력</a:t>
            </a:r>
          </a:p>
        </p:txBody>
      </p:sp>
    </p:spTree>
    <p:extLst>
      <p:ext uri="{BB962C8B-B14F-4D97-AF65-F5344CB8AC3E}">
        <p14:creationId xmlns:p14="http://schemas.microsoft.com/office/powerpoint/2010/main" val="367795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EF413738-8BF3-44DE-8690-9535F514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39" y="4602753"/>
            <a:ext cx="2377646" cy="1242168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AB39B50-61E6-4C8D-99B3-82CD3415DA0F}"/>
              </a:ext>
            </a:extLst>
          </p:cNvPr>
          <p:cNvSpPr/>
          <p:nvPr/>
        </p:nvSpPr>
        <p:spPr>
          <a:xfrm>
            <a:off x="837626" y="1686088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수급업체 탭 선택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4B367311-C849-4796-8F0D-564D9AAEFE44}"/>
              </a:ext>
            </a:extLst>
          </p:cNvPr>
          <p:cNvSpPr/>
          <p:nvPr/>
        </p:nvSpPr>
        <p:spPr>
          <a:xfrm>
            <a:off x="837626" y="2684649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상태 저장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26BDBAAA-F768-48E0-8D2C-2E86F5E6A29E}"/>
              </a:ext>
            </a:extLst>
          </p:cNvPr>
          <p:cNvSpPr/>
          <p:nvPr/>
        </p:nvSpPr>
        <p:spPr>
          <a:xfrm>
            <a:off x="1784439" y="3776354"/>
            <a:ext cx="189362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도급방식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10A6A6C6-D0F9-462E-8F62-DFFEDB72DD9F}"/>
              </a:ext>
            </a:extLst>
          </p:cNvPr>
          <p:cNvSpPr/>
          <p:nvPr/>
        </p:nvSpPr>
        <p:spPr>
          <a:xfrm>
            <a:off x="765969" y="4732834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지분율에 따른 </a:t>
            </a:r>
            <a:r>
              <a:rPr lang="ko-KR" altLang="en-US" sz="1400" dirty="0" err="1"/>
              <a:t>각사</a:t>
            </a:r>
            <a:r>
              <a:rPr lang="ko-KR" altLang="en-US" sz="1400" dirty="0"/>
              <a:t> 도급계약 금액 계산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075704A-7154-4D54-AF2B-E7C603020731}"/>
              </a:ext>
            </a:extLst>
          </p:cNvPr>
          <p:cNvSpPr/>
          <p:nvPr/>
        </p:nvSpPr>
        <p:spPr>
          <a:xfrm>
            <a:off x="1904426" y="6046390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도급사별 도급금액 변경여부 확인 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DCB1C7C-626D-4382-8F1D-1871FA348AF9}"/>
              </a:ext>
            </a:extLst>
          </p:cNvPr>
          <p:cNvSpPr/>
          <p:nvPr/>
        </p:nvSpPr>
        <p:spPr>
          <a:xfrm>
            <a:off x="1904426" y="6947691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도급금액 </a:t>
            </a:r>
            <a:r>
              <a:rPr lang="ko-KR" altLang="en-US" sz="1400" dirty="0" err="1"/>
              <a:t>변경시</a:t>
            </a:r>
            <a:r>
              <a:rPr lang="ko-KR" altLang="en-US" sz="1400" dirty="0"/>
              <a:t> 저장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1A2E4338-15F0-448C-9BE6-AA9FC45849B4}"/>
              </a:ext>
            </a:extLst>
          </p:cNvPr>
          <p:cNvSpPr/>
          <p:nvPr/>
        </p:nvSpPr>
        <p:spPr>
          <a:xfrm>
            <a:off x="1965840" y="7913588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저장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84ED6-F53A-4B4C-82C4-A4A5A773B9E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84439" y="2298736"/>
            <a:ext cx="0" cy="38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F73CA1D-96F2-48CD-8D3C-A760636EEB2A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1712783" y="4082678"/>
            <a:ext cx="71657" cy="650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B4BC121-CCD6-4ED7-9B7E-46208D4375F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018317" y="3063418"/>
            <a:ext cx="479057" cy="946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62C69E4-3956-4CFC-8836-1E5819100EEC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2851239" y="4082678"/>
            <a:ext cx="826826" cy="1963712"/>
          </a:xfrm>
          <a:prstGeom prst="bentConnector4">
            <a:avLst>
              <a:gd name="adj1" fmla="val -27648"/>
              <a:gd name="adj2" fmla="val 57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A774DA-9041-47A6-874C-8774AA7F5EC0}"/>
              </a:ext>
            </a:extLst>
          </p:cNvPr>
          <p:cNvSpPr txBox="1"/>
          <p:nvPr/>
        </p:nvSpPr>
        <p:spPr>
          <a:xfrm>
            <a:off x="3798052" y="37763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단독공사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412B8-0849-42B7-84E7-7AADAAA0390C}"/>
              </a:ext>
            </a:extLst>
          </p:cNvPr>
          <p:cNvSpPr txBox="1"/>
          <p:nvPr/>
        </p:nvSpPr>
        <p:spPr>
          <a:xfrm>
            <a:off x="1034944" y="38443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공동공사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74BBC2A-01B6-4EB1-8835-CBA717440F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1931556" y="5126707"/>
            <a:ext cx="700908" cy="1138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AC833E-34C9-46E1-B18B-79835E2EDC6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51239" y="6659038"/>
            <a:ext cx="0" cy="28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49683B-0B01-4B3D-B705-7EFB8FFDBC4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851239" y="7560339"/>
            <a:ext cx="30707" cy="35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C18198-04F9-46C7-9851-D41E95968EC4}"/>
              </a:ext>
            </a:extLst>
          </p:cNvPr>
          <p:cNvCxnSpPr>
            <a:stCxn id="8" idx="2"/>
          </p:cNvCxnSpPr>
          <p:nvPr/>
        </p:nvCxnSpPr>
        <p:spPr>
          <a:xfrm>
            <a:off x="2881946" y="8526236"/>
            <a:ext cx="0" cy="63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63B895-F200-4675-8798-8F9C1DDA75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784439" y="1245529"/>
            <a:ext cx="0" cy="44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24F862-0756-4C85-B167-6DA31F415184}"/>
              </a:ext>
            </a:extLst>
          </p:cNvPr>
          <p:cNvSpPr txBox="1"/>
          <p:nvPr/>
        </p:nvSpPr>
        <p:spPr>
          <a:xfrm>
            <a:off x="1022736" y="84092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수업업체 정보 입력 </a:t>
            </a:r>
          </a:p>
        </p:txBody>
      </p:sp>
    </p:spTree>
    <p:extLst>
      <p:ext uri="{BB962C8B-B14F-4D97-AF65-F5344CB8AC3E}">
        <p14:creationId xmlns:p14="http://schemas.microsoft.com/office/powerpoint/2010/main" val="285157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5CBC6523-EB26-44E1-B2BE-BA10CD8ECA17}"/>
              </a:ext>
            </a:extLst>
          </p:cNvPr>
          <p:cNvSpPr/>
          <p:nvPr/>
        </p:nvSpPr>
        <p:spPr>
          <a:xfrm>
            <a:off x="837625" y="2550754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공사대금수령 탭 선택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E1BE2F43-CB47-4CE4-8475-D40CCB52A6AD}"/>
              </a:ext>
            </a:extLst>
          </p:cNvPr>
          <p:cNvSpPr/>
          <p:nvPr/>
        </p:nvSpPr>
        <p:spPr>
          <a:xfrm>
            <a:off x="837625" y="3453779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상태 저장</a:t>
            </a: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DB2EA91D-B71E-4DAD-A218-D20CE80D2C46}"/>
              </a:ext>
            </a:extLst>
          </p:cNvPr>
          <p:cNvSpPr/>
          <p:nvPr/>
        </p:nvSpPr>
        <p:spPr>
          <a:xfrm>
            <a:off x="837625" y="4452338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과거지급내역 목록 조회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C598F20F-8D14-40E3-99D7-8389FF394270}"/>
              </a:ext>
            </a:extLst>
          </p:cNvPr>
          <p:cNvSpPr/>
          <p:nvPr/>
        </p:nvSpPr>
        <p:spPr>
          <a:xfrm>
            <a:off x="5459105" y="4022896"/>
            <a:ext cx="914400" cy="133104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공사대금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수령정보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A672AD4-9B7C-4F61-918F-6A3F3E03D900}"/>
              </a:ext>
            </a:extLst>
          </p:cNvPr>
          <p:cNvSpPr/>
          <p:nvPr/>
        </p:nvSpPr>
        <p:spPr>
          <a:xfrm>
            <a:off x="3294222" y="4452338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수급업체 목록 조회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9ADF49F7-2A18-4658-A555-5BDCD9AB6F2D}"/>
              </a:ext>
            </a:extLst>
          </p:cNvPr>
          <p:cNvSpPr/>
          <p:nvPr/>
        </p:nvSpPr>
        <p:spPr>
          <a:xfrm>
            <a:off x="837625" y="1610718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공사대금 수령 조회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9141D888-4283-4C96-BE70-8198BB3F8BAE}"/>
              </a:ext>
            </a:extLst>
          </p:cNvPr>
          <p:cNvSpPr/>
          <p:nvPr/>
        </p:nvSpPr>
        <p:spPr>
          <a:xfrm>
            <a:off x="837626" y="5410242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 지급한 내역 체크 </a:t>
            </a:r>
            <a:r>
              <a:rPr lang="en-US" altLang="ko-KR" sz="1400" dirty="0"/>
              <a:t>(</a:t>
            </a:r>
            <a:r>
              <a:rPr lang="ko-KR" altLang="en-US" sz="1400" dirty="0"/>
              <a:t>변경완료</a:t>
            </a:r>
            <a:r>
              <a:rPr lang="en-US" altLang="ko-KR" sz="1400" dirty="0"/>
              <a:t>=Y)</a:t>
            </a:r>
            <a:endParaRPr lang="ko-KR" altLang="en-US" sz="1400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6AB96C99-2DA8-4FDA-B76F-14663B620EF4}"/>
              </a:ext>
            </a:extLst>
          </p:cNvPr>
          <p:cNvSpPr/>
          <p:nvPr/>
        </p:nvSpPr>
        <p:spPr>
          <a:xfrm>
            <a:off x="1400596" y="6833935"/>
            <a:ext cx="2726153" cy="4410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 공사대금 지급 내역 입력 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A76DE2F4-A9BD-44CE-8309-5A7F67ED3CD1}"/>
              </a:ext>
            </a:extLst>
          </p:cNvPr>
          <p:cNvSpPr/>
          <p:nvPr/>
        </p:nvSpPr>
        <p:spPr>
          <a:xfrm>
            <a:off x="1400596" y="7275010"/>
            <a:ext cx="2726153" cy="4410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 공사대금 지급 결과 반영 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4FC0202-BB77-460C-9B00-3325B375AC3B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4126749" y="5265940"/>
            <a:ext cx="1789556" cy="2229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4CDFAF30-2B53-4FA7-B278-E583717EEAA2}"/>
              </a:ext>
            </a:extLst>
          </p:cNvPr>
          <p:cNvSpPr/>
          <p:nvPr/>
        </p:nvSpPr>
        <p:spPr>
          <a:xfrm>
            <a:off x="931460" y="7996459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저장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F2B9033-B132-4101-B276-BFCB70208BE7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1784438" y="2223366"/>
            <a:ext cx="0" cy="32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2665D7-3298-435E-8095-A16E57567A0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84438" y="3163402"/>
            <a:ext cx="0" cy="29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9126A5-2E56-40F0-8500-E62A4F00C2BC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84438" y="4066427"/>
            <a:ext cx="0" cy="38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2E1622-FC3C-43C7-B22C-2E4442EF6D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31251" y="4758662"/>
            <a:ext cx="56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E29792A-D248-43AB-83C1-A123BEDCBCA6}"/>
              </a:ext>
            </a:extLst>
          </p:cNvPr>
          <p:cNvCxnSpPr>
            <a:stCxn id="5" idx="0"/>
            <a:endCxn id="7" idx="3"/>
          </p:cNvCxnSpPr>
          <p:nvPr/>
        </p:nvCxnSpPr>
        <p:spPr>
          <a:xfrm rot="16200000" flipV="1">
            <a:off x="3270851" y="1377442"/>
            <a:ext cx="2105854" cy="318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3CF1365-118F-4738-AD25-7278AD429FD1}"/>
              </a:ext>
            </a:extLst>
          </p:cNvPr>
          <p:cNvCxnSpPr>
            <a:stCxn id="6" idx="2"/>
            <a:endCxn id="10" idx="3"/>
          </p:cNvCxnSpPr>
          <p:nvPr/>
        </p:nvCxnSpPr>
        <p:spPr>
          <a:xfrm rot="5400000">
            <a:off x="3160354" y="4635885"/>
            <a:ext cx="651580" cy="1509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DB6AD5-3290-4062-B3C2-E0FF4CADEEB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84439" y="6022890"/>
            <a:ext cx="281485" cy="3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9A3088-5EDC-4AE7-9765-71196190F4B8}"/>
              </a:ext>
            </a:extLst>
          </p:cNvPr>
          <p:cNvCxnSpPr>
            <a:stCxn id="11" idx="1"/>
            <a:endCxn id="16" idx="1"/>
          </p:cNvCxnSpPr>
          <p:nvPr/>
        </p:nvCxnSpPr>
        <p:spPr>
          <a:xfrm rot="10800000" flipH="1" flipV="1">
            <a:off x="837624" y="6613397"/>
            <a:ext cx="93835" cy="1689385"/>
          </a:xfrm>
          <a:prstGeom prst="bentConnector3">
            <a:avLst>
              <a:gd name="adj1" fmla="val -243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25E0F7E-4585-4BA6-9607-46AC084745D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847566" y="8609107"/>
            <a:ext cx="0" cy="56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5B43A8F-E595-46C4-B450-EC8A864961D3}"/>
              </a:ext>
            </a:extLst>
          </p:cNvPr>
          <p:cNvCxnSpPr>
            <a:endCxn id="7" idx="0"/>
          </p:cNvCxnSpPr>
          <p:nvPr/>
        </p:nvCxnSpPr>
        <p:spPr>
          <a:xfrm>
            <a:off x="1784438" y="1269242"/>
            <a:ext cx="0" cy="34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F7552FBD-93BB-40A9-A9DD-3B2B3BF86DDA}"/>
              </a:ext>
            </a:extLst>
          </p:cNvPr>
          <p:cNvSpPr/>
          <p:nvPr/>
        </p:nvSpPr>
        <p:spPr>
          <a:xfrm>
            <a:off x="837624" y="6668181"/>
            <a:ext cx="3852096" cy="1197337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D9F626CD-2346-42D6-A8F9-D59CDCEE4D12}"/>
              </a:ext>
            </a:extLst>
          </p:cNvPr>
          <p:cNvSpPr/>
          <p:nvPr/>
        </p:nvSpPr>
        <p:spPr>
          <a:xfrm>
            <a:off x="837625" y="6392860"/>
            <a:ext cx="2456597" cy="4410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업체별 </a:t>
            </a:r>
            <a:r>
              <a:rPr lang="en-US" altLang="ko-KR" sz="1400" dirty="0"/>
              <a:t>/ </a:t>
            </a:r>
            <a:r>
              <a:rPr lang="ko-KR" altLang="en-US" sz="1400" dirty="0"/>
              <a:t>신규 항목별 반복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61C313-CD52-45B8-9197-E5299D57DE42}"/>
              </a:ext>
            </a:extLst>
          </p:cNvPr>
          <p:cNvSpPr txBox="1"/>
          <p:nvPr/>
        </p:nvSpPr>
        <p:spPr>
          <a:xfrm>
            <a:off x="1022736" y="84092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공사대금수령 정보 입력 </a:t>
            </a:r>
          </a:p>
        </p:txBody>
      </p:sp>
    </p:spTree>
    <p:extLst>
      <p:ext uri="{BB962C8B-B14F-4D97-AF65-F5344CB8AC3E}">
        <p14:creationId xmlns:p14="http://schemas.microsoft.com/office/powerpoint/2010/main" val="31029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971212D-0851-4670-AD02-027B89E3A6D7}"/>
              </a:ext>
            </a:extLst>
          </p:cNvPr>
          <p:cNvSpPr/>
          <p:nvPr/>
        </p:nvSpPr>
        <p:spPr>
          <a:xfrm>
            <a:off x="851273" y="1731888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보증금 탭 선택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413FA476-DA3F-4068-AE44-F7AE144BA42C}"/>
              </a:ext>
            </a:extLst>
          </p:cNvPr>
          <p:cNvSpPr/>
          <p:nvPr/>
        </p:nvSpPr>
        <p:spPr>
          <a:xfrm>
            <a:off x="851273" y="2812335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상태 저장</a:t>
            </a: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3BC9D8A3-4829-4E51-825E-AC3AA3D74FA8}"/>
              </a:ext>
            </a:extLst>
          </p:cNvPr>
          <p:cNvSpPr/>
          <p:nvPr/>
        </p:nvSpPr>
        <p:spPr>
          <a:xfrm>
            <a:off x="851273" y="4056556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발급된 보증서 조회 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109137BF-FD9F-45F8-9F65-0B064AD45840}"/>
              </a:ext>
            </a:extLst>
          </p:cNvPr>
          <p:cNvSpPr/>
          <p:nvPr/>
        </p:nvSpPr>
        <p:spPr>
          <a:xfrm>
            <a:off x="1605312" y="5677469"/>
            <a:ext cx="3444360" cy="4410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보증서 검색 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A5A39662-FC7D-4806-B754-79DE32CB5730}"/>
              </a:ext>
            </a:extLst>
          </p:cNvPr>
          <p:cNvSpPr/>
          <p:nvPr/>
        </p:nvSpPr>
        <p:spPr>
          <a:xfrm>
            <a:off x="1605312" y="6118141"/>
            <a:ext cx="3444360" cy="4410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기등록</a:t>
            </a:r>
            <a:r>
              <a:rPr lang="ko-KR" altLang="en-US" sz="1400" dirty="0"/>
              <a:t> 된 보증서와 비교 후 신규 등록 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85787CAD-F337-4CBB-8419-BEA05298A3B5}"/>
              </a:ext>
            </a:extLst>
          </p:cNvPr>
          <p:cNvSpPr/>
          <p:nvPr/>
        </p:nvSpPr>
        <p:spPr>
          <a:xfrm>
            <a:off x="931460" y="7764444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저장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F30049-A9D2-49AE-B222-82393F8B917C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798086" y="2344536"/>
            <a:ext cx="0" cy="46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A20090-847B-453B-88E6-AAB5427E830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98086" y="3424983"/>
            <a:ext cx="0" cy="63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8BC50A-F447-4B26-9E8E-DF28B0B1C1D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98086" y="4669204"/>
            <a:ext cx="586004" cy="56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0187759-0A4A-4955-B93D-366E12970199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 flipV="1">
            <a:off x="851272" y="5457132"/>
            <a:ext cx="80187" cy="2613635"/>
          </a:xfrm>
          <a:prstGeom prst="bentConnector3">
            <a:avLst>
              <a:gd name="adj1" fmla="val -28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C5859D-6D1B-4C8D-B4B6-72AACDC2DFC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47566" y="8377092"/>
            <a:ext cx="0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7C30D8-93B3-48DA-A357-D2CDF76C06C5}"/>
              </a:ext>
            </a:extLst>
          </p:cNvPr>
          <p:cNvCxnSpPr>
            <a:endCxn id="2" idx="0"/>
          </p:cNvCxnSpPr>
          <p:nvPr/>
        </p:nvCxnSpPr>
        <p:spPr>
          <a:xfrm>
            <a:off x="1798086" y="1282890"/>
            <a:ext cx="0" cy="44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76A592B5-B1D6-4417-9D99-88520C416FF0}"/>
              </a:ext>
            </a:extLst>
          </p:cNvPr>
          <p:cNvSpPr/>
          <p:nvPr/>
        </p:nvSpPr>
        <p:spPr>
          <a:xfrm>
            <a:off x="856389" y="5495040"/>
            <a:ext cx="4430413" cy="1553571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7E57F5CE-2CD8-474C-9956-B882F646A803}"/>
              </a:ext>
            </a:extLst>
          </p:cNvPr>
          <p:cNvSpPr/>
          <p:nvPr/>
        </p:nvSpPr>
        <p:spPr>
          <a:xfrm>
            <a:off x="851273" y="5236797"/>
            <a:ext cx="3065634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업체별 </a:t>
            </a:r>
            <a:r>
              <a:rPr lang="en-US" altLang="ko-KR" sz="1400" dirty="0"/>
              <a:t>/ </a:t>
            </a:r>
            <a:r>
              <a:rPr lang="ko-KR" altLang="en-US" sz="1400" dirty="0"/>
              <a:t>보증기관별 </a:t>
            </a:r>
            <a:r>
              <a:rPr lang="en-US" altLang="ko-KR" sz="1400" dirty="0"/>
              <a:t>/ </a:t>
            </a:r>
            <a:r>
              <a:rPr lang="ko-KR" altLang="en-US" sz="1400" dirty="0"/>
              <a:t>보증서별 반복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5F6A2-0117-42FA-8B16-4489567E712A}"/>
              </a:ext>
            </a:extLst>
          </p:cNvPr>
          <p:cNvSpPr txBox="1"/>
          <p:nvPr/>
        </p:nvSpPr>
        <p:spPr>
          <a:xfrm>
            <a:off x="1022736" y="84092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보증금 정보 입력 </a:t>
            </a:r>
          </a:p>
        </p:txBody>
      </p:sp>
    </p:spTree>
    <p:extLst>
      <p:ext uri="{BB962C8B-B14F-4D97-AF65-F5344CB8AC3E}">
        <p14:creationId xmlns:p14="http://schemas.microsoft.com/office/powerpoint/2010/main" val="296233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2AD65F3D-C8CE-4776-9739-127C6604BDC4}"/>
              </a:ext>
            </a:extLst>
          </p:cNvPr>
          <p:cNvSpPr/>
          <p:nvPr/>
        </p:nvSpPr>
        <p:spPr>
          <a:xfrm>
            <a:off x="837625" y="1610718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하수급인 조회</a:t>
            </a:r>
          </a:p>
        </p:txBody>
      </p:sp>
      <p:sp>
        <p:nvSpPr>
          <p:cNvPr id="3" name="순서도: 문서 2">
            <a:extLst>
              <a:ext uri="{FF2B5EF4-FFF2-40B4-BE49-F238E27FC236}">
                <a16:creationId xmlns:a16="http://schemas.microsoft.com/office/drawing/2014/main" id="{35758F7B-BD90-4F1D-90E1-1AA5D1178DF9}"/>
              </a:ext>
            </a:extLst>
          </p:cNvPr>
          <p:cNvSpPr/>
          <p:nvPr/>
        </p:nvSpPr>
        <p:spPr>
          <a:xfrm>
            <a:off x="5450663" y="3446624"/>
            <a:ext cx="914400" cy="133104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하수급인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935D05C1-1CFF-47C8-ACD8-8FAA90C52CB9}"/>
              </a:ext>
            </a:extLst>
          </p:cNvPr>
          <p:cNvSpPr/>
          <p:nvPr/>
        </p:nvSpPr>
        <p:spPr>
          <a:xfrm>
            <a:off x="837625" y="2550754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하수급인 탭 선택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5412748A-B399-42CC-B88C-5ABBD8E526B3}"/>
              </a:ext>
            </a:extLst>
          </p:cNvPr>
          <p:cNvSpPr/>
          <p:nvPr/>
        </p:nvSpPr>
        <p:spPr>
          <a:xfrm>
            <a:off x="837625" y="3453779"/>
            <a:ext cx="189362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상태 저장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265048A-2F06-41D5-838A-8683EF6BA2F8}"/>
              </a:ext>
            </a:extLst>
          </p:cNvPr>
          <p:cNvSpPr/>
          <p:nvPr/>
        </p:nvSpPr>
        <p:spPr>
          <a:xfrm>
            <a:off x="837624" y="4356804"/>
            <a:ext cx="2724441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 등록된 하수급인 조회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FE53AE24-1956-4BC3-A9CF-428DF1D92CDD}"/>
              </a:ext>
            </a:extLst>
          </p:cNvPr>
          <p:cNvSpPr/>
          <p:nvPr/>
        </p:nvSpPr>
        <p:spPr>
          <a:xfrm>
            <a:off x="837623" y="5300782"/>
            <a:ext cx="2724441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 하수급인만 선택 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E551EBDA-DB2E-49CF-8266-9885744B9A46}"/>
              </a:ext>
            </a:extLst>
          </p:cNvPr>
          <p:cNvSpPr/>
          <p:nvPr/>
        </p:nvSpPr>
        <p:spPr>
          <a:xfrm>
            <a:off x="2002803" y="7143843"/>
            <a:ext cx="189362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당초계약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D95B41B7-60AF-4AA3-8B58-C5ECD848B428}"/>
              </a:ext>
            </a:extLst>
          </p:cNvPr>
          <p:cNvSpPr/>
          <p:nvPr/>
        </p:nvSpPr>
        <p:spPr>
          <a:xfrm>
            <a:off x="837624" y="7862951"/>
            <a:ext cx="1893626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하수급인 등록 팝업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8AB241-876D-47B0-9C31-DA89A59449B9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1784438" y="2223366"/>
            <a:ext cx="0" cy="32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B6835F-28F5-4D52-BEE3-7DBBCE7BDCB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84438" y="3163402"/>
            <a:ext cx="0" cy="29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5CD9B2-A6C6-4B22-B8D6-BF87F610131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84438" y="4066427"/>
            <a:ext cx="415407" cy="29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C17E96-2894-4B5E-B7CE-79DBFE5324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9844" y="4969452"/>
            <a:ext cx="1" cy="33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462C43-BCD0-44EA-8B60-4F8475DD837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199844" y="5913430"/>
            <a:ext cx="170596" cy="39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0BAEAE-B162-4437-B7AC-2DAB7EA7DD9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370440" y="6748972"/>
            <a:ext cx="579176" cy="39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862BED9-E1F4-4B9B-8CB8-75A6AD95F95E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1784437" y="7450167"/>
            <a:ext cx="218366" cy="41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798D052-8163-41BC-9915-24F36B00BB4C}"/>
              </a:ext>
            </a:extLst>
          </p:cNvPr>
          <p:cNvCxnSpPr>
            <a:cxnSpLocks/>
            <a:stCxn id="8" idx="3"/>
            <a:endCxn id="39" idx="0"/>
          </p:cNvCxnSpPr>
          <p:nvPr/>
        </p:nvCxnSpPr>
        <p:spPr>
          <a:xfrm>
            <a:off x="3896429" y="7450167"/>
            <a:ext cx="465636" cy="1007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CBAEB0-93B9-4F4E-9C7D-5782E86ADB4E}"/>
              </a:ext>
            </a:extLst>
          </p:cNvPr>
          <p:cNvSpPr txBox="1"/>
          <p:nvPr/>
        </p:nvSpPr>
        <p:spPr>
          <a:xfrm>
            <a:off x="3812660" y="7098843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계약차수</a:t>
            </a:r>
            <a:r>
              <a:rPr lang="ko-KR" altLang="en-US" sz="1400" dirty="0"/>
              <a:t> </a:t>
            </a:r>
            <a:r>
              <a:rPr lang="en-US" altLang="ko-KR" sz="1400" dirty="0"/>
              <a:t>&lt;&gt; 0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726924-4E01-4EFF-8E34-1E4926F4EC58}"/>
              </a:ext>
            </a:extLst>
          </p:cNvPr>
          <p:cNvSpPr txBox="1"/>
          <p:nvPr/>
        </p:nvSpPr>
        <p:spPr>
          <a:xfrm>
            <a:off x="725981" y="7151963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계약차수</a:t>
            </a:r>
            <a:r>
              <a:rPr lang="ko-KR" altLang="en-US" sz="1400" dirty="0"/>
              <a:t> </a:t>
            </a:r>
            <a:r>
              <a:rPr lang="en-US" altLang="ko-KR" sz="1400" dirty="0"/>
              <a:t>= 0</a:t>
            </a:r>
            <a:endParaRPr lang="ko-KR" altLang="en-US" sz="14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67468B7-5A36-4336-9427-704F14E6D6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16200000" flipV="1">
            <a:off x="3554766" y="1093527"/>
            <a:ext cx="1529582" cy="3176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5AD9554E-565B-4BA4-888F-B1DC5603CDF3}"/>
              </a:ext>
            </a:extLst>
          </p:cNvPr>
          <p:cNvSpPr/>
          <p:nvPr/>
        </p:nvSpPr>
        <p:spPr>
          <a:xfrm>
            <a:off x="837623" y="6578221"/>
            <a:ext cx="4430413" cy="2412625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CF262DA-54F1-426F-853C-138CE1FEFF56}"/>
              </a:ext>
            </a:extLst>
          </p:cNvPr>
          <p:cNvSpPr/>
          <p:nvPr/>
        </p:nvSpPr>
        <p:spPr>
          <a:xfrm>
            <a:off x="837623" y="6308300"/>
            <a:ext cx="3065634" cy="4406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신규 </a:t>
            </a:r>
            <a:r>
              <a:rPr lang="ko-KR" altLang="en-US" sz="1400" dirty="0" err="1"/>
              <a:t>하수급인별</a:t>
            </a:r>
            <a:r>
              <a:rPr lang="ko-KR" altLang="en-US" sz="1400" dirty="0"/>
              <a:t>  반복 </a:t>
            </a:r>
            <a:r>
              <a:rPr lang="en-US" altLang="ko-KR" sz="1400" dirty="0"/>
              <a:t>(1/2)</a:t>
            </a:r>
            <a:r>
              <a:rPr lang="ko-KR" altLang="en-US" sz="1400" dirty="0"/>
              <a:t> 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36B95AD3-A4AF-411A-A44F-80E9D5E55EE6}"/>
              </a:ext>
            </a:extLst>
          </p:cNvPr>
          <p:cNvSpPr/>
          <p:nvPr/>
        </p:nvSpPr>
        <p:spPr>
          <a:xfrm>
            <a:off x="837624" y="8457686"/>
            <a:ext cx="1893626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선택된 하수급업체 사업자등록번호 비교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8CF1B2-37A0-4630-B171-F20ACA0CCA11}"/>
              </a:ext>
            </a:extLst>
          </p:cNvPr>
          <p:cNvCxnSpPr>
            <a:stCxn id="10" idx="2"/>
            <a:endCxn id="33" idx="0"/>
          </p:cNvCxnSpPr>
          <p:nvPr/>
        </p:nvCxnSpPr>
        <p:spPr>
          <a:xfrm>
            <a:off x="1784437" y="8303623"/>
            <a:ext cx="0" cy="15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E0948A-FABC-4540-B83C-5C8D63C554AC}"/>
              </a:ext>
            </a:extLst>
          </p:cNvPr>
          <p:cNvSpPr txBox="1"/>
          <p:nvPr/>
        </p:nvSpPr>
        <p:spPr>
          <a:xfrm>
            <a:off x="1022736" y="84092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하수급인 정보 입력 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E06F94B3-A2C7-47E5-AB7E-D9454B264AC1}"/>
              </a:ext>
            </a:extLst>
          </p:cNvPr>
          <p:cNvSpPr/>
          <p:nvPr/>
        </p:nvSpPr>
        <p:spPr>
          <a:xfrm>
            <a:off x="3494314" y="8457686"/>
            <a:ext cx="1735502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하수급인 정보 입력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0DD860-E3EE-4639-A19E-4822888FD051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2731250" y="8678022"/>
            <a:ext cx="763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1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42616AAE-F7C2-4CA6-834D-3F99E0089ADA}"/>
              </a:ext>
            </a:extLst>
          </p:cNvPr>
          <p:cNvSpPr/>
          <p:nvPr/>
        </p:nvSpPr>
        <p:spPr>
          <a:xfrm>
            <a:off x="837623" y="1553288"/>
            <a:ext cx="3081233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업체명 입력 </a:t>
            </a:r>
            <a:r>
              <a:rPr lang="en-US" altLang="ko-KR" sz="1400" dirty="0"/>
              <a:t>- </a:t>
            </a:r>
            <a:r>
              <a:rPr lang="ko-KR" altLang="en-US" sz="1400" dirty="0"/>
              <a:t> ㈜</a:t>
            </a:r>
            <a:r>
              <a:rPr lang="en-US" altLang="ko-KR" sz="1400" dirty="0"/>
              <a:t>, </a:t>
            </a:r>
            <a:r>
              <a:rPr lang="ko-KR" altLang="en-US" sz="1400" dirty="0"/>
              <a:t>주식회사 제거 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B67F40E5-DE7B-47EB-8481-F97CB0B5A327}"/>
              </a:ext>
            </a:extLst>
          </p:cNvPr>
          <p:cNvSpPr/>
          <p:nvPr/>
        </p:nvSpPr>
        <p:spPr>
          <a:xfrm>
            <a:off x="837623" y="2322154"/>
            <a:ext cx="1893626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 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313E1DEC-8EB4-4091-A2F2-6D5DFE4B34D3}"/>
              </a:ext>
            </a:extLst>
          </p:cNvPr>
          <p:cNvSpPr/>
          <p:nvPr/>
        </p:nvSpPr>
        <p:spPr>
          <a:xfrm>
            <a:off x="837623" y="3311356"/>
            <a:ext cx="4430413" cy="1187165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EC4FECA2-C1B2-4DC6-8AFC-5FEA65427B12}"/>
              </a:ext>
            </a:extLst>
          </p:cNvPr>
          <p:cNvSpPr/>
          <p:nvPr/>
        </p:nvSpPr>
        <p:spPr>
          <a:xfrm>
            <a:off x="837623" y="3091020"/>
            <a:ext cx="1893626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 결과 반복 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8B37DE29-1083-4E46-B37D-977C0265EDAE}"/>
              </a:ext>
            </a:extLst>
          </p:cNvPr>
          <p:cNvSpPr/>
          <p:nvPr/>
        </p:nvSpPr>
        <p:spPr>
          <a:xfrm>
            <a:off x="1341087" y="3531692"/>
            <a:ext cx="3590142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대표자 이름 비교 후 일치 시 선택  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72292A-E868-4332-A609-6F625DF993C6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784436" y="1993960"/>
            <a:ext cx="593804" cy="32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774B54-F540-4A93-BBF3-19A5D17A564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84436" y="2762826"/>
            <a:ext cx="0" cy="32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073E21-4BE0-49AA-8740-43BD368B7025}"/>
              </a:ext>
            </a:extLst>
          </p:cNvPr>
          <p:cNvCxnSpPr>
            <a:endCxn id="2" idx="0"/>
          </p:cNvCxnSpPr>
          <p:nvPr/>
        </p:nvCxnSpPr>
        <p:spPr>
          <a:xfrm>
            <a:off x="2378240" y="1257300"/>
            <a:ext cx="0" cy="29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8944FA-67F9-48DF-99B8-704A363B8936}"/>
              </a:ext>
            </a:extLst>
          </p:cNvPr>
          <p:cNvSpPr txBox="1"/>
          <p:nvPr/>
        </p:nvSpPr>
        <p:spPr>
          <a:xfrm>
            <a:off x="1022736" y="840922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하수급인 정보 입력 </a:t>
            </a:r>
            <a:r>
              <a:rPr lang="en-US" altLang="ko-KR" dirty="0"/>
              <a:t>&gt; </a:t>
            </a:r>
            <a:r>
              <a:rPr lang="ko-KR" altLang="en-US" dirty="0"/>
              <a:t>하수급인 등록 팝업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5C08ED-17FF-422A-AD99-DA53BC57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35" y="4569644"/>
            <a:ext cx="4726215" cy="30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33EDB-C43F-4B75-9019-8AF4AE332AC5}"/>
              </a:ext>
            </a:extLst>
          </p:cNvPr>
          <p:cNvSpPr txBox="1"/>
          <p:nvPr/>
        </p:nvSpPr>
        <p:spPr>
          <a:xfrm>
            <a:off x="1022736" y="84092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하수급인 정보 입력 </a:t>
            </a:r>
            <a:r>
              <a:rPr lang="en-US" altLang="ko-KR" dirty="0"/>
              <a:t>&gt; </a:t>
            </a:r>
            <a:r>
              <a:rPr lang="ko-KR" altLang="en-US" dirty="0"/>
              <a:t>하수급인 정보 입력 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397A0F77-8611-44BB-880B-662741C965D0}"/>
              </a:ext>
            </a:extLst>
          </p:cNvPr>
          <p:cNvSpPr/>
          <p:nvPr/>
        </p:nvSpPr>
        <p:spPr>
          <a:xfrm>
            <a:off x="732477" y="1768856"/>
            <a:ext cx="4532010" cy="4117594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0E200FF2-1E01-45CD-9107-72F12082752D}"/>
              </a:ext>
            </a:extLst>
          </p:cNvPr>
          <p:cNvSpPr/>
          <p:nvPr/>
        </p:nvSpPr>
        <p:spPr>
          <a:xfrm>
            <a:off x="723323" y="1548520"/>
            <a:ext cx="3065634" cy="4406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신규 </a:t>
            </a:r>
            <a:r>
              <a:rPr lang="ko-KR" altLang="en-US" sz="1400" dirty="0" err="1"/>
              <a:t>하수급인별</a:t>
            </a:r>
            <a:r>
              <a:rPr lang="ko-KR" altLang="en-US" sz="1400" dirty="0"/>
              <a:t>  반복 </a:t>
            </a:r>
            <a:r>
              <a:rPr lang="en-US" altLang="ko-KR" sz="1400" dirty="0"/>
              <a:t>(2/2)</a:t>
            </a:r>
            <a:r>
              <a:rPr lang="ko-KR" altLang="en-US" sz="1400" dirty="0"/>
              <a:t> 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A80AC361-36E8-42CC-8BF6-76CAC4D78CD0}"/>
              </a:ext>
            </a:extLst>
          </p:cNvPr>
          <p:cNvSpPr/>
          <p:nvPr/>
        </p:nvSpPr>
        <p:spPr>
          <a:xfrm>
            <a:off x="1105107" y="2964015"/>
            <a:ext cx="3654922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계약금액</a:t>
            </a:r>
            <a:r>
              <a:rPr lang="en-US" altLang="ko-KR" sz="1400" dirty="0"/>
              <a:t>, </a:t>
            </a:r>
            <a:r>
              <a:rPr lang="ko-KR" altLang="en-US" sz="1400" dirty="0"/>
              <a:t>공사기간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공종</a:t>
            </a:r>
            <a:r>
              <a:rPr lang="en-US" altLang="ko-KR" sz="1400" dirty="0"/>
              <a:t>, </a:t>
            </a:r>
            <a:r>
              <a:rPr lang="ko-KR" altLang="en-US" sz="1400" dirty="0"/>
              <a:t>업종별 계약 입력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업종은 첫번째 정상 </a:t>
            </a:r>
            <a:r>
              <a:rPr lang="en-US" altLang="ko-KR" sz="1400" dirty="0"/>
              <a:t>1</a:t>
            </a:r>
            <a:r>
              <a:rPr lang="ko-KR" altLang="en-US" sz="1400" dirty="0"/>
              <a:t>개만 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A76FDF71-B307-4A9C-A58F-11D8139AD54C}"/>
              </a:ext>
            </a:extLst>
          </p:cNvPr>
          <p:cNvSpPr/>
          <p:nvPr/>
        </p:nvSpPr>
        <p:spPr>
          <a:xfrm>
            <a:off x="1171021" y="3742953"/>
            <a:ext cx="3654922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계약금액</a:t>
            </a:r>
            <a:r>
              <a:rPr lang="en-US" altLang="ko-KR" sz="1400" dirty="0"/>
              <a:t>,</a:t>
            </a:r>
            <a:r>
              <a:rPr lang="ko-KR" altLang="en-US" sz="1400" dirty="0"/>
              <a:t>공사기간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공종</a:t>
            </a:r>
            <a:r>
              <a:rPr lang="en-US" altLang="ko-KR" sz="1400" dirty="0"/>
              <a:t>, </a:t>
            </a:r>
            <a:r>
              <a:rPr lang="ko-KR" altLang="en-US" sz="1400" dirty="0"/>
              <a:t>금액 변경사항 확인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78F91095-B58C-4F39-8DB5-8256A287DD8B}"/>
              </a:ext>
            </a:extLst>
          </p:cNvPr>
          <p:cNvSpPr/>
          <p:nvPr/>
        </p:nvSpPr>
        <p:spPr>
          <a:xfrm>
            <a:off x="1766038" y="2233597"/>
            <a:ext cx="189362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당초계약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9AC5B2F-BFAA-4B1B-B5B3-7CD5ABD79A18}"/>
              </a:ext>
            </a:extLst>
          </p:cNvPr>
          <p:cNvCxnSpPr>
            <a:stCxn id="18" idx="1"/>
            <a:endCxn id="16" idx="1"/>
          </p:cNvCxnSpPr>
          <p:nvPr/>
        </p:nvCxnSpPr>
        <p:spPr>
          <a:xfrm rot="10800000" flipV="1">
            <a:off x="1105108" y="2539921"/>
            <a:ext cx="660931" cy="644430"/>
          </a:xfrm>
          <a:prstGeom prst="bentConnector3">
            <a:avLst>
              <a:gd name="adj1" fmla="val 134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3B60FD-D575-499A-A46C-C125D96E1E9A}"/>
              </a:ext>
            </a:extLst>
          </p:cNvPr>
          <p:cNvSpPr txBox="1"/>
          <p:nvPr/>
        </p:nvSpPr>
        <p:spPr>
          <a:xfrm>
            <a:off x="919831" y="220372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계약차수</a:t>
            </a:r>
            <a:r>
              <a:rPr lang="ko-KR" altLang="en-US" sz="1400" dirty="0"/>
              <a:t> </a:t>
            </a:r>
            <a:r>
              <a:rPr lang="en-US" altLang="ko-KR" sz="1400" dirty="0"/>
              <a:t>= 0</a:t>
            </a:r>
            <a:endParaRPr lang="ko-KR" altLang="en-US" sz="14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4D26A35-58B4-4975-81B6-B8334DA34C4A}"/>
              </a:ext>
            </a:extLst>
          </p:cNvPr>
          <p:cNvCxnSpPr>
            <a:stCxn id="18" idx="3"/>
            <a:endCxn id="17" idx="3"/>
          </p:cNvCxnSpPr>
          <p:nvPr/>
        </p:nvCxnSpPr>
        <p:spPr>
          <a:xfrm>
            <a:off x="3659664" y="2539921"/>
            <a:ext cx="1166279" cy="1423368"/>
          </a:xfrm>
          <a:prstGeom prst="bentConnector3">
            <a:avLst>
              <a:gd name="adj1" fmla="val 119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392B18-61FE-4EE1-B40C-4D2C29C7E99B}"/>
              </a:ext>
            </a:extLst>
          </p:cNvPr>
          <p:cNvSpPr txBox="1"/>
          <p:nvPr/>
        </p:nvSpPr>
        <p:spPr>
          <a:xfrm>
            <a:off x="3791346" y="2256717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계약차수</a:t>
            </a:r>
            <a:r>
              <a:rPr lang="ko-KR" altLang="en-US" sz="1400" dirty="0"/>
              <a:t> </a:t>
            </a:r>
            <a:r>
              <a:rPr lang="en-US" altLang="ko-KR" sz="1400" dirty="0"/>
              <a:t>&lt;&gt; 0</a:t>
            </a:r>
            <a:endParaRPr lang="ko-KR" altLang="en-US" sz="1400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BB6C98D0-7C76-48F6-BB8A-DBA7FFFCC586}"/>
              </a:ext>
            </a:extLst>
          </p:cNvPr>
          <p:cNvSpPr/>
          <p:nvPr/>
        </p:nvSpPr>
        <p:spPr>
          <a:xfrm>
            <a:off x="1171021" y="4474366"/>
            <a:ext cx="3654922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계약 금액 </a:t>
            </a:r>
            <a:r>
              <a:rPr lang="ko-KR" altLang="en-US" sz="1400" dirty="0" err="1"/>
              <a:t>변경시</a:t>
            </a:r>
            <a:r>
              <a:rPr lang="en-US" altLang="ko-KR" sz="1400" dirty="0"/>
              <a:t> </a:t>
            </a:r>
            <a:r>
              <a:rPr lang="ko-KR" altLang="en-US" sz="1400" dirty="0"/>
              <a:t>업종별 계약이 </a:t>
            </a:r>
            <a:r>
              <a:rPr lang="en-US" altLang="ko-KR" sz="1400" dirty="0"/>
              <a:t>2</a:t>
            </a:r>
            <a:r>
              <a:rPr lang="ko-KR" altLang="en-US" sz="1400" dirty="0"/>
              <a:t>건 이상인 경우 첫번째 계약 금액만 변경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CBD200-87BF-474C-BBEC-D233C64522B6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>
            <a:off x="2998482" y="4183625"/>
            <a:ext cx="0" cy="29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61EE950B-AD4E-4467-A100-EBF93BE1A5F8}"/>
              </a:ext>
            </a:extLst>
          </p:cNvPr>
          <p:cNvSpPr/>
          <p:nvPr/>
        </p:nvSpPr>
        <p:spPr>
          <a:xfrm>
            <a:off x="1171021" y="5206975"/>
            <a:ext cx="3654922" cy="4406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하수급인 보증서 검색 후 등록 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CA0C2D-EF27-4F14-A74A-0C446E8E6B53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>
            <a:off x="2998482" y="4915038"/>
            <a:ext cx="0" cy="29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5D95EAD7-27A4-4BCA-9136-3A5FABCAF583}"/>
              </a:ext>
            </a:extLst>
          </p:cNvPr>
          <p:cNvSpPr/>
          <p:nvPr/>
        </p:nvSpPr>
        <p:spPr>
          <a:xfrm>
            <a:off x="753353" y="6862542"/>
            <a:ext cx="3489448" cy="4455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KISCON</a:t>
            </a:r>
            <a:r>
              <a:rPr lang="ko-KR" altLang="en-US" sz="1400" dirty="0"/>
              <a:t> 하수급인 정보와 공종정보 조회</a:t>
            </a: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FDD3239E-6254-4264-A372-1A38F6D67291}"/>
              </a:ext>
            </a:extLst>
          </p:cNvPr>
          <p:cNvSpPr/>
          <p:nvPr/>
        </p:nvSpPr>
        <p:spPr>
          <a:xfrm>
            <a:off x="5472631" y="5914893"/>
            <a:ext cx="914400" cy="133104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하수급인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60259EFE-85A4-4C51-8F82-F1C6F1CAFA17}"/>
              </a:ext>
            </a:extLst>
          </p:cNvPr>
          <p:cNvSpPr/>
          <p:nvPr/>
        </p:nvSpPr>
        <p:spPr>
          <a:xfrm>
            <a:off x="753355" y="6134912"/>
            <a:ext cx="3489448" cy="4455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계약된 전체 하수급인 정보 조회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197C4F0-798F-4C54-92F9-8EF2A14F08A0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4242803" y="6357664"/>
            <a:ext cx="1229828" cy="222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82C1BD5-8548-4246-B99B-E89E0DF021AA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rot="5400000">
            <a:off x="2624050" y="5760480"/>
            <a:ext cx="248462" cy="50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1FBC4CD-975D-4329-B86E-D7BC9A3751DA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2498077" y="6580414"/>
            <a:ext cx="2" cy="28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91AF9D7-13C9-4260-B3B4-E004741BB0BC}"/>
              </a:ext>
            </a:extLst>
          </p:cNvPr>
          <p:cNvSpPr/>
          <p:nvPr/>
        </p:nvSpPr>
        <p:spPr>
          <a:xfrm>
            <a:off x="761517" y="7584191"/>
            <a:ext cx="3489448" cy="4455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하수급인 이름</a:t>
            </a:r>
            <a:r>
              <a:rPr lang="en-US" altLang="ko-KR" sz="1400" dirty="0"/>
              <a:t> – </a:t>
            </a:r>
            <a:r>
              <a:rPr lang="ko-KR" altLang="en-US" sz="1400" dirty="0" err="1"/>
              <a:t>공종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발주번호 연결정보 생성 후 저장  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7FF2D7D-2BE3-45DC-B8EF-9F239CAE7BFF}"/>
              </a:ext>
            </a:extLst>
          </p:cNvPr>
          <p:cNvCxnSpPr>
            <a:cxnSpLocks/>
            <a:stCxn id="33" idx="2"/>
            <a:endCxn id="51" idx="0"/>
          </p:cNvCxnSpPr>
          <p:nvPr/>
        </p:nvCxnSpPr>
        <p:spPr>
          <a:xfrm>
            <a:off x="2498077" y="7308044"/>
            <a:ext cx="8164" cy="27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F855C8EF-4AC0-4BDD-8C48-4B90E0F56E8A}"/>
              </a:ext>
            </a:extLst>
          </p:cNvPr>
          <p:cNvSpPr/>
          <p:nvPr/>
        </p:nvSpPr>
        <p:spPr>
          <a:xfrm>
            <a:off x="5472631" y="7429631"/>
            <a:ext cx="914400" cy="93059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하수급인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공종</a:t>
            </a:r>
            <a:r>
              <a:rPr lang="en-US" altLang="ko-KR" sz="1400" dirty="0"/>
              <a:t>-</a:t>
            </a:r>
            <a:r>
              <a:rPr lang="ko-KR" altLang="en-US" sz="1400" dirty="0"/>
              <a:t>발주번호</a:t>
            </a:r>
            <a:endParaRPr lang="en-US" altLang="ko-KR" sz="1400" dirty="0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4D2940A-B0DC-4FC0-B715-9DA94779030B}"/>
              </a:ext>
            </a:extLst>
          </p:cNvPr>
          <p:cNvCxnSpPr>
            <a:stCxn id="51" idx="3"/>
            <a:endCxn id="57" idx="1"/>
          </p:cNvCxnSpPr>
          <p:nvPr/>
        </p:nvCxnSpPr>
        <p:spPr>
          <a:xfrm>
            <a:off x="4250965" y="7806942"/>
            <a:ext cx="1221666" cy="87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DAA1B3A-F9AA-487C-87B0-8AAAA97F9EDF}"/>
              </a:ext>
            </a:extLst>
          </p:cNvPr>
          <p:cNvCxnSpPr>
            <a:stCxn id="16" idx="3"/>
            <a:endCxn id="34" idx="0"/>
          </p:cNvCxnSpPr>
          <p:nvPr/>
        </p:nvCxnSpPr>
        <p:spPr>
          <a:xfrm>
            <a:off x="4760029" y="3184351"/>
            <a:ext cx="1169802" cy="27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2D65542-0906-4E7F-8E29-6E9AC26E4AFA}"/>
              </a:ext>
            </a:extLst>
          </p:cNvPr>
          <p:cNvCxnSpPr>
            <a:stCxn id="26" idx="3"/>
            <a:endCxn id="34" idx="0"/>
          </p:cNvCxnSpPr>
          <p:nvPr/>
        </p:nvCxnSpPr>
        <p:spPr>
          <a:xfrm>
            <a:off x="4825943" y="4694702"/>
            <a:ext cx="1103888" cy="1220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CCAEF617-9F13-4174-80B9-78F3429EF06C}"/>
              </a:ext>
            </a:extLst>
          </p:cNvPr>
          <p:cNvSpPr/>
          <p:nvPr/>
        </p:nvSpPr>
        <p:spPr>
          <a:xfrm>
            <a:off x="837624" y="8356610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저장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9F9D25E-9F59-4494-B28C-74138FFA8C01}"/>
              </a:ext>
            </a:extLst>
          </p:cNvPr>
          <p:cNvCxnSpPr>
            <a:stCxn id="51" idx="2"/>
            <a:endCxn id="71" idx="0"/>
          </p:cNvCxnSpPr>
          <p:nvPr/>
        </p:nvCxnSpPr>
        <p:spPr>
          <a:xfrm rot="5400000">
            <a:off x="1966528" y="7816896"/>
            <a:ext cx="326917" cy="752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BA2741-B3B4-45DA-92A4-44C168E845CC}"/>
              </a:ext>
            </a:extLst>
          </p:cNvPr>
          <p:cNvCxnSpPr>
            <a:stCxn id="71" idx="2"/>
          </p:cNvCxnSpPr>
          <p:nvPr/>
        </p:nvCxnSpPr>
        <p:spPr>
          <a:xfrm>
            <a:off x="1753730" y="8969258"/>
            <a:ext cx="1" cy="17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4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4BF9C-DB68-43FB-8318-57899CADE0B2}"/>
              </a:ext>
            </a:extLst>
          </p:cNvPr>
          <p:cNvSpPr txBox="1"/>
          <p:nvPr/>
        </p:nvSpPr>
        <p:spPr>
          <a:xfrm>
            <a:off x="1022736" y="840922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하도급대금지급 정보 입력</a:t>
            </a:r>
          </a:p>
        </p:txBody>
      </p:sp>
      <p:sp>
        <p:nvSpPr>
          <p:cNvPr id="3" name="순서도: 문서 2">
            <a:extLst>
              <a:ext uri="{FF2B5EF4-FFF2-40B4-BE49-F238E27FC236}">
                <a16:creationId xmlns:a16="http://schemas.microsoft.com/office/drawing/2014/main" id="{B0B300A7-94AE-4DAC-9F43-F3412BF6143F}"/>
              </a:ext>
            </a:extLst>
          </p:cNvPr>
          <p:cNvSpPr/>
          <p:nvPr/>
        </p:nvSpPr>
        <p:spPr>
          <a:xfrm>
            <a:off x="5488959" y="1391784"/>
            <a:ext cx="914400" cy="109822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하도급 대금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기성금</a:t>
            </a:r>
            <a:r>
              <a:rPr lang="ko-KR" altLang="en-US" sz="1400" dirty="0"/>
              <a:t> 정보</a:t>
            </a:r>
            <a:endParaRPr lang="en-US" altLang="ko-KR" sz="1400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BAD9476D-B29C-4345-B868-FF1F2CB87BB3}"/>
              </a:ext>
            </a:extLst>
          </p:cNvPr>
          <p:cNvSpPr/>
          <p:nvPr/>
        </p:nvSpPr>
        <p:spPr>
          <a:xfrm>
            <a:off x="5488959" y="4275016"/>
            <a:ext cx="914400" cy="109822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하도급 대금</a:t>
            </a:r>
            <a:r>
              <a:rPr lang="en-US" altLang="ko-KR" sz="1400" dirty="0"/>
              <a:t>-</a:t>
            </a:r>
            <a:r>
              <a:rPr lang="ko-KR" altLang="en-US" sz="1400" dirty="0"/>
              <a:t>선급금 정보</a:t>
            </a:r>
            <a:endParaRPr lang="en-US" altLang="ko-KR" sz="14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F4CCD2DF-7F5A-4654-9187-47E0A86BA752}"/>
              </a:ext>
            </a:extLst>
          </p:cNvPr>
          <p:cNvSpPr/>
          <p:nvPr/>
        </p:nvSpPr>
        <p:spPr>
          <a:xfrm>
            <a:off x="837624" y="1610718"/>
            <a:ext cx="2428089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하도급 대금지급 정보 조회 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533A35-144B-4537-8DC9-335E120DA17B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>
            <a:off x="3265713" y="1917042"/>
            <a:ext cx="2223246" cy="23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E2577AF-FE04-4AED-855A-BE947822E3B4}"/>
              </a:ext>
            </a:extLst>
          </p:cNvPr>
          <p:cNvCxnSpPr>
            <a:stCxn id="4" idx="1"/>
            <a:endCxn id="5" idx="3"/>
          </p:cNvCxnSpPr>
          <p:nvPr/>
        </p:nvCxnSpPr>
        <p:spPr>
          <a:xfrm rot="10800000">
            <a:off x="3265713" y="1917042"/>
            <a:ext cx="2223246" cy="2907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1E529778-8F67-43F8-8EE4-E0FB721C784F}"/>
              </a:ext>
            </a:extLst>
          </p:cNvPr>
          <p:cNvSpPr/>
          <p:nvPr/>
        </p:nvSpPr>
        <p:spPr>
          <a:xfrm>
            <a:off x="837625" y="2550754"/>
            <a:ext cx="222324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하도급대금지급 </a:t>
            </a:r>
            <a:r>
              <a:rPr lang="ko-KR" altLang="en-US" sz="1400" dirty="0"/>
              <a:t>탭 선택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6E254D28-78C8-4BE6-82DC-F12FDE3D5E00}"/>
              </a:ext>
            </a:extLst>
          </p:cNvPr>
          <p:cNvSpPr/>
          <p:nvPr/>
        </p:nvSpPr>
        <p:spPr>
          <a:xfrm>
            <a:off x="837625" y="3453779"/>
            <a:ext cx="222324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상태 저장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EC55E67-FEA1-42A8-BC1A-B7C6C484021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836765" y="2335850"/>
            <a:ext cx="327388" cy="102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9A748F-EA01-4FBA-8814-70EF3BE1799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949248" y="3163402"/>
            <a:ext cx="0" cy="29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36B63F4-8A2D-47A9-9AD5-02587A37CA59}"/>
              </a:ext>
            </a:extLst>
          </p:cNvPr>
          <p:cNvSpPr/>
          <p:nvPr/>
        </p:nvSpPr>
        <p:spPr>
          <a:xfrm>
            <a:off x="837624" y="4422321"/>
            <a:ext cx="222324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 지급내역 정보 조회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2EB37589-186D-455A-A572-EBBCEFE4E83A}"/>
              </a:ext>
            </a:extLst>
          </p:cNvPr>
          <p:cNvSpPr/>
          <p:nvPr/>
        </p:nvSpPr>
        <p:spPr>
          <a:xfrm>
            <a:off x="837624" y="5373244"/>
            <a:ext cx="222324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 지급내역 정보 대사 후 신규 지급내역 추출 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88194AC-973B-43DD-B1B7-C7DE83C1FFFA}"/>
              </a:ext>
            </a:extLst>
          </p:cNvPr>
          <p:cNvSpPr/>
          <p:nvPr/>
        </p:nvSpPr>
        <p:spPr>
          <a:xfrm>
            <a:off x="837624" y="6608108"/>
            <a:ext cx="4532010" cy="1380849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CC9755DB-B333-4A62-B490-629C78F23312}"/>
              </a:ext>
            </a:extLst>
          </p:cNvPr>
          <p:cNvSpPr/>
          <p:nvPr/>
        </p:nvSpPr>
        <p:spPr>
          <a:xfrm>
            <a:off x="837624" y="6324167"/>
            <a:ext cx="2223246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 지급내역별 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DA283F28-3B68-4240-A3E9-513D3930C9EF}"/>
              </a:ext>
            </a:extLst>
          </p:cNvPr>
          <p:cNvSpPr/>
          <p:nvPr/>
        </p:nvSpPr>
        <p:spPr>
          <a:xfrm>
            <a:off x="1358905" y="6935497"/>
            <a:ext cx="3489448" cy="4455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하도급대금 지급 내역 등록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기성금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238590EC-6AA7-4953-8655-C08292641C1D}"/>
              </a:ext>
            </a:extLst>
          </p:cNvPr>
          <p:cNvSpPr/>
          <p:nvPr/>
        </p:nvSpPr>
        <p:spPr>
          <a:xfrm>
            <a:off x="1358905" y="7380999"/>
            <a:ext cx="3489448" cy="4455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하도급대금 지급 내역 등록 </a:t>
            </a:r>
            <a:r>
              <a:rPr lang="en-US" altLang="ko-KR" sz="1400" dirty="0"/>
              <a:t>(</a:t>
            </a:r>
            <a:r>
              <a:rPr lang="ko-KR" altLang="en-US" sz="1400" dirty="0"/>
              <a:t>선급금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1906E78-AA68-4070-B0D4-C5AE597C2897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4848353" y="5300639"/>
            <a:ext cx="1097806" cy="1857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22324A3-5D0D-4139-BE5D-8C1E64D8271F}"/>
              </a:ext>
            </a:extLst>
          </p:cNvPr>
          <p:cNvCxnSpPr>
            <a:stCxn id="24" idx="3"/>
            <a:endCxn id="4" idx="2"/>
          </p:cNvCxnSpPr>
          <p:nvPr/>
        </p:nvCxnSpPr>
        <p:spPr>
          <a:xfrm flipV="1">
            <a:off x="4848353" y="5300639"/>
            <a:ext cx="1097806" cy="2303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2BAF276-FA46-42A2-BE48-A04AAB6705E1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1949247" y="4066427"/>
            <a:ext cx="1" cy="3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EC6325-2472-4D2F-BA64-FC8091C9EE7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49247" y="5034969"/>
            <a:ext cx="0" cy="3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51F22E-5181-469F-B5D4-9B5932FA50F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949247" y="5985892"/>
            <a:ext cx="0" cy="3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EA4FE74E-04B1-40FD-B02E-004D8A2CBB9A}"/>
              </a:ext>
            </a:extLst>
          </p:cNvPr>
          <p:cNvSpPr/>
          <p:nvPr/>
        </p:nvSpPr>
        <p:spPr>
          <a:xfrm>
            <a:off x="837624" y="8356610"/>
            <a:ext cx="1832212" cy="61264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저장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0637FBF-F763-4F7D-96C3-4E9E334567EB}"/>
              </a:ext>
            </a:extLst>
          </p:cNvPr>
          <p:cNvCxnSpPr>
            <a:stCxn id="22" idx="2"/>
            <a:endCxn id="35" idx="0"/>
          </p:cNvCxnSpPr>
          <p:nvPr/>
        </p:nvCxnSpPr>
        <p:spPr>
          <a:xfrm rot="5400000">
            <a:off x="2244854" y="7497834"/>
            <a:ext cx="367653" cy="1349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E62EFE-9286-45A5-8F94-8B3750149ACA}"/>
              </a:ext>
            </a:extLst>
          </p:cNvPr>
          <p:cNvCxnSpPr>
            <a:stCxn id="35" idx="2"/>
          </p:cNvCxnSpPr>
          <p:nvPr/>
        </p:nvCxnSpPr>
        <p:spPr>
          <a:xfrm>
            <a:off x="1753730" y="8969258"/>
            <a:ext cx="1" cy="16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7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502</Words>
  <Application>Microsoft Office PowerPoint</Application>
  <PresentationFormat>A4 용지(210x297mm)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Hyungsoo Kim</dc:creator>
  <cp:lastModifiedBy>Hyungsoo Kim</cp:lastModifiedBy>
  <cp:revision>4</cp:revision>
  <dcterms:created xsi:type="dcterms:W3CDTF">2019-04-20T22:39:29Z</dcterms:created>
  <dcterms:modified xsi:type="dcterms:W3CDTF">2019-04-24T04:38:02Z</dcterms:modified>
</cp:coreProperties>
</file>