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1"/>
  </p:notesMasterIdLst>
  <p:sldIdLst>
    <p:sldId id="256" r:id="rId2"/>
    <p:sldId id="295" r:id="rId3"/>
    <p:sldId id="320" r:id="rId4"/>
    <p:sldId id="259" r:id="rId5"/>
    <p:sldId id="291" r:id="rId6"/>
    <p:sldId id="292" r:id="rId7"/>
    <p:sldId id="334" r:id="rId8"/>
    <p:sldId id="260" r:id="rId9"/>
    <p:sldId id="261" r:id="rId10"/>
    <p:sldId id="262" r:id="rId11"/>
    <p:sldId id="299" r:id="rId12"/>
    <p:sldId id="296" r:id="rId13"/>
    <p:sldId id="322" r:id="rId14"/>
    <p:sldId id="287" r:id="rId15"/>
    <p:sldId id="286" r:id="rId16"/>
    <p:sldId id="302" r:id="rId17"/>
    <p:sldId id="300" r:id="rId18"/>
    <p:sldId id="303" r:id="rId19"/>
    <p:sldId id="301" r:id="rId20"/>
    <p:sldId id="308" r:id="rId21"/>
    <p:sldId id="307" r:id="rId22"/>
    <p:sldId id="323" r:id="rId23"/>
    <p:sldId id="309" r:id="rId24"/>
    <p:sldId id="326" r:id="rId25"/>
    <p:sldId id="330" r:id="rId26"/>
    <p:sldId id="328" r:id="rId27"/>
    <p:sldId id="329" r:id="rId28"/>
    <p:sldId id="325" r:id="rId29"/>
    <p:sldId id="312" r:id="rId30"/>
    <p:sldId id="313" r:id="rId31"/>
    <p:sldId id="314" r:id="rId32"/>
    <p:sldId id="311" r:id="rId33"/>
    <p:sldId id="310" r:id="rId34"/>
    <p:sldId id="316" r:id="rId35"/>
    <p:sldId id="317" r:id="rId36"/>
    <p:sldId id="319" r:id="rId37"/>
    <p:sldId id="331" r:id="rId38"/>
    <p:sldId id="333" r:id="rId39"/>
    <p:sldId id="31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16F"/>
    <a:srgbClr val="FFFF66"/>
    <a:srgbClr val="FFE64F"/>
    <a:srgbClr val="4CD44F"/>
    <a:srgbClr val="ADDB7B"/>
    <a:srgbClr val="C1BBBB"/>
    <a:srgbClr val="FFFFFF"/>
    <a:srgbClr val="5C4942"/>
    <a:srgbClr val="89EF9C"/>
    <a:srgbClr val="EAB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7792" autoAdjust="0"/>
  </p:normalViewPr>
  <p:slideViewPr>
    <p:cSldViewPr snapToGrid="0">
      <p:cViewPr varScale="1">
        <p:scale>
          <a:sx n="65" d="100"/>
          <a:sy n="65" d="100"/>
        </p:scale>
        <p:origin x="93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7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416ED-1B1D-4548-A703-720F853C47D5}" type="datetimeFigureOut">
              <a:rPr lang="en-IN" smtClean="0"/>
              <a:t>11-09-2015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B580D9-EF10-4222-B20C-E8713BC635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738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580D9-EF10-4222-B20C-E8713BC63561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976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04BC-213D-4ABC-9D24-2814C4B97E5D}" type="datetimeFigureOut">
              <a:rPr lang="en-IN" smtClean="0"/>
              <a:t>11-09-2015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DDA8-4CEA-4FF9-94C6-68D83A02F8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1932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04BC-213D-4ABC-9D24-2814C4B97E5D}" type="datetimeFigureOut">
              <a:rPr lang="en-IN" smtClean="0"/>
              <a:t>11-09-2015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DDA8-4CEA-4FF9-94C6-68D83A02F8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35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04BC-213D-4ABC-9D24-2814C4B97E5D}" type="datetimeFigureOut">
              <a:rPr lang="en-IN" smtClean="0"/>
              <a:t>11-09-2015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DDA8-4CEA-4FF9-94C6-68D83A02F8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043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04BC-213D-4ABC-9D24-2814C4B97E5D}" type="datetimeFigureOut">
              <a:rPr lang="en-IN" smtClean="0"/>
              <a:t>11-09-2015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DDA8-4CEA-4FF9-94C6-68D83A02F8F5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0573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04BC-213D-4ABC-9D24-2814C4B97E5D}" type="datetimeFigureOut">
              <a:rPr lang="en-IN" smtClean="0"/>
              <a:t>11-09-2015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DDA8-4CEA-4FF9-94C6-68D83A02F8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279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04BC-213D-4ABC-9D24-2814C4B97E5D}" type="datetimeFigureOut">
              <a:rPr lang="en-IN" smtClean="0"/>
              <a:t>11-09-2015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DDA8-4CEA-4FF9-94C6-68D83A02F8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352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04BC-213D-4ABC-9D24-2814C4B97E5D}" type="datetimeFigureOut">
              <a:rPr lang="en-IN" smtClean="0"/>
              <a:t>11-09-2015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DDA8-4CEA-4FF9-94C6-68D83A02F8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423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04BC-213D-4ABC-9D24-2814C4B97E5D}" type="datetimeFigureOut">
              <a:rPr lang="en-IN" smtClean="0"/>
              <a:t>11-09-2015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DDA8-4CEA-4FF9-94C6-68D83A02F8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6588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04BC-213D-4ABC-9D24-2814C4B97E5D}" type="datetimeFigureOut">
              <a:rPr lang="en-IN" smtClean="0"/>
              <a:t>11-09-2015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DDA8-4CEA-4FF9-94C6-68D83A02F8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39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353762" cy="9704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63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04BC-213D-4ABC-9D24-2814C4B97E5D}" type="datetimeFigureOut">
              <a:rPr lang="en-IN" smtClean="0"/>
              <a:t>11-09-2015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DDA8-4CEA-4FF9-94C6-68D83A02F8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981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04BC-213D-4ABC-9D24-2814C4B97E5D}" type="datetimeFigureOut">
              <a:rPr lang="en-IN" smtClean="0"/>
              <a:t>11-09-2015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DDA8-4CEA-4FF9-94C6-68D83A02F8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836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04BC-213D-4ABC-9D24-2814C4B97E5D}" type="datetimeFigureOut">
              <a:rPr lang="en-IN" smtClean="0"/>
              <a:t>11-09-2015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DDA8-4CEA-4FF9-94C6-68D83A02F8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476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587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04BC-213D-4ABC-9D24-2814C4B97E5D}" type="datetimeFigureOut">
              <a:rPr lang="en-IN" smtClean="0"/>
              <a:t>11-09-2015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DDA8-4CEA-4FF9-94C6-68D83A02F8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013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04BC-213D-4ABC-9D24-2814C4B97E5D}" type="datetimeFigureOut">
              <a:rPr lang="en-IN" smtClean="0"/>
              <a:t>11-09-2015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DDA8-4CEA-4FF9-94C6-68D83A02F8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073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04BC-213D-4ABC-9D24-2814C4B97E5D}" type="datetimeFigureOut">
              <a:rPr lang="en-IN" smtClean="0"/>
              <a:t>11-09-2015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DDA8-4CEA-4FF9-94C6-68D83A02F8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989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19F04BC-213D-4ABC-9D24-2814C4B97E5D}" type="datetimeFigureOut">
              <a:rPr lang="en-IN" smtClean="0"/>
              <a:t>11-09-2015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63EDDA8-4CEA-4FF9-94C6-68D83A02F8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3170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mailto:rajan@mail.sfsu.edu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Attendance Wireframes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mtClean="0"/>
              <a:t>Rujoota Shah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11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Email id verfication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13795" y="1732449"/>
            <a:ext cx="10353762" cy="4058751"/>
          </a:xfrm>
        </p:spPr>
        <p:txBody>
          <a:bodyPr/>
          <a:lstStyle/>
          <a:p>
            <a:r>
              <a:rPr lang="en-IN" dirty="0" smtClean="0"/>
              <a:t>Opens browser, popping up “Your email-abc@gmail.com is verified”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052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For facilitators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4319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Home screen (after login)</a:t>
            </a:r>
            <a:endParaRPr lang="en-IN" dirty="0"/>
          </a:p>
        </p:txBody>
      </p:sp>
      <p:grpSp>
        <p:nvGrpSpPr>
          <p:cNvPr id="3" name="Group 2"/>
          <p:cNvGrpSpPr/>
          <p:nvPr/>
        </p:nvGrpSpPr>
        <p:grpSpPr>
          <a:xfrm>
            <a:off x="4121237" y="811066"/>
            <a:ext cx="3966693" cy="5902573"/>
            <a:chOff x="4121237" y="794441"/>
            <a:chExt cx="3966693" cy="5902573"/>
          </a:xfrm>
        </p:grpSpPr>
        <p:sp>
          <p:nvSpPr>
            <p:cNvPr id="4" name="Rectangle 3"/>
            <p:cNvSpPr/>
            <p:nvPr/>
          </p:nvSpPr>
          <p:spPr>
            <a:xfrm>
              <a:off x="4121237" y="794441"/>
              <a:ext cx="3966693" cy="590257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>
                <a:latin typeface="Calibri" panose="020F0502020204030204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4121237" y="794441"/>
              <a:ext cx="3966693" cy="441931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Attendance</a:t>
              </a:r>
              <a:r>
                <a:rPr lang="en-IN" dirty="0" smtClean="0">
                  <a:latin typeface="Calibri" panose="020F0502020204030204" pitchFamily="34" charset="0"/>
                </a:rPr>
                <a:t>		</a:t>
              </a:r>
              <a:r>
                <a:rPr lang="en-IN" dirty="0">
                  <a:latin typeface="Calibri" panose="020F0502020204030204" pitchFamily="34" charset="0"/>
                </a:rPr>
                <a:t> </a:t>
              </a:r>
              <a:r>
                <a:rPr lang="en-IN" dirty="0" smtClean="0">
                  <a:latin typeface="Calibri" panose="020F0502020204030204" pitchFamily="34" charset="0"/>
                </a:rPr>
                <a:t>             </a:t>
              </a:r>
              <a:r>
                <a:rPr lang="en-IN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:</a:t>
              </a:r>
              <a:r>
                <a:rPr lang="en-IN" dirty="0" smtClean="0">
                  <a:latin typeface="Calibri" panose="020F0502020204030204" pitchFamily="34" charset="0"/>
                </a:rPr>
                <a:t>	</a:t>
              </a:r>
              <a:endParaRPr lang="en-IN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248931" y="1295618"/>
            <a:ext cx="3744700" cy="3861512"/>
            <a:chOff x="4116190" y="1384106"/>
            <a:chExt cx="3972634" cy="3861512"/>
          </a:xfrm>
        </p:grpSpPr>
        <p:sp>
          <p:nvSpPr>
            <p:cNvPr id="9" name="Rectangle 8"/>
            <p:cNvSpPr/>
            <p:nvPr/>
          </p:nvSpPr>
          <p:spPr>
            <a:xfrm>
              <a:off x="4121238" y="1384106"/>
              <a:ext cx="3966692" cy="741848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IN" dirty="0" smtClean="0">
                  <a:latin typeface="Calibri" panose="020F0502020204030204" pitchFamily="34" charset="0"/>
                </a:rPr>
                <a:t>Start taking attendance for this class</a:t>
              </a:r>
              <a:endParaRPr lang="en-IN" dirty="0">
                <a:latin typeface="Calibri" panose="020F0502020204030204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2132" y="2141038"/>
              <a:ext cx="3966692" cy="729120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IN" dirty="0" smtClean="0">
                  <a:latin typeface="Calibri" panose="020F0502020204030204" pitchFamily="34" charset="0"/>
                </a:rPr>
                <a:t>Fill attendance for this class manually</a:t>
              </a:r>
              <a:endParaRPr lang="en-IN" dirty="0">
                <a:latin typeface="Calibri" panose="020F0502020204030204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21238" y="2891041"/>
              <a:ext cx="3966692" cy="686828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IN" dirty="0" smtClean="0">
                  <a:latin typeface="Calibri" panose="020F0502020204030204" pitchFamily="34" charset="0"/>
                </a:rPr>
                <a:t>View reports</a:t>
              </a:r>
              <a:endParaRPr lang="en-IN" dirty="0">
                <a:latin typeface="Calibri" panose="020F0502020204030204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122132" y="3601348"/>
              <a:ext cx="3966692" cy="816472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IN" dirty="0" smtClean="0">
                  <a:latin typeface="Calibri" panose="020F0502020204030204" pitchFamily="34" charset="0"/>
                </a:rPr>
                <a:t>My courses</a:t>
              </a:r>
              <a:endParaRPr lang="en-IN" dirty="0">
                <a:latin typeface="Calibri" panose="020F0502020204030204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116190" y="4436078"/>
              <a:ext cx="3966692" cy="809540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IN" dirty="0" smtClean="0">
                  <a:latin typeface="Calibri" panose="020F0502020204030204" pitchFamily="34" charset="0"/>
                </a:rPr>
                <a:t>My time table</a:t>
              </a:r>
              <a:endParaRPr lang="en-IN" dirty="0">
                <a:latin typeface="Calibri" panose="020F0502020204030204" pitchFamily="34" charset="0"/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4248931" y="5172793"/>
            <a:ext cx="3739099" cy="80954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Add students to a course</a:t>
            </a:r>
            <a:endParaRPr lang="en-IN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860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Start taking attendance for this class</a:t>
            </a:r>
            <a:endParaRPr lang="en-IN" dirty="0"/>
          </a:p>
        </p:txBody>
      </p:sp>
      <p:grpSp>
        <p:nvGrpSpPr>
          <p:cNvPr id="3" name="Group 2"/>
          <p:cNvGrpSpPr/>
          <p:nvPr/>
        </p:nvGrpSpPr>
        <p:grpSpPr>
          <a:xfrm>
            <a:off x="4121237" y="811066"/>
            <a:ext cx="3966693" cy="5902573"/>
            <a:chOff x="4121237" y="794441"/>
            <a:chExt cx="3966693" cy="5902573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4" name="Rectangle 3"/>
            <p:cNvSpPr/>
            <p:nvPr/>
          </p:nvSpPr>
          <p:spPr>
            <a:xfrm>
              <a:off x="4121237" y="794441"/>
              <a:ext cx="3966693" cy="5902573"/>
            </a:xfrm>
            <a:prstGeom prst="rect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>
                <a:latin typeface="Calibri" panose="020F0502020204030204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4121237" y="794441"/>
              <a:ext cx="3966693" cy="441931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Attendance</a:t>
              </a:r>
              <a:r>
                <a:rPr lang="en-IN" dirty="0" smtClean="0">
                  <a:latin typeface="Calibri" panose="020F0502020204030204" pitchFamily="34" charset="0"/>
                </a:rPr>
                <a:t>		</a:t>
              </a:r>
              <a:r>
                <a:rPr lang="en-IN" dirty="0">
                  <a:latin typeface="Calibri" panose="020F0502020204030204" pitchFamily="34" charset="0"/>
                </a:rPr>
                <a:t> </a:t>
              </a:r>
              <a:r>
                <a:rPr lang="en-IN" dirty="0" smtClean="0">
                  <a:latin typeface="Calibri" panose="020F0502020204030204" pitchFamily="34" charset="0"/>
                </a:rPr>
                <a:t>             </a:t>
              </a:r>
              <a:r>
                <a:rPr lang="en-IN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:</a:t>
              </a:r>
              <a:r>
                <a:rPr lang="en-IN" dirty="0" smtClean="0">
                  <a:latin typeface="Calibri" panose="020F0502020204030204" pitchFamily="34" charset="0"/>
                </a:rPr>
                <a:t>	</a:t>
              </a:r>
              <a:endParaRPr lang="en-IN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248931" y="1295618"/>
            <a:ext cx="3744700" cy="3861512"/>
            <a:chOff x="4116190" y="1384106"/>
            <a:chExt cx="3972634" cy="3861512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9" name="Rectangle 8"/>
            <p:cNvSpPr/>
            <p:nvPr/>
          </p:nvSpPr>
          <p:spPr>
            <a:xfrm>
              <a:off x="4121238" y="1384106"/>
              <a:ext cx="3966692" cy="741848"/>
            </a:xfrm>
            <a:prstGeom prst="rect">
              <a:avLst/>
            </a:prstGeom>
            <a:grp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IN" dirty="0" smtClean="0">
                  <a:latin typeface="Calibri" panose="020F0502020204030204" pitchFamily="34" charset="0"/>
                </a:rPr>
                <a:t>Start taking attendance for this class</a:t>
              </a:r>
              <a:endParaRPr lang="en-IN" dirty="0">
                <a:latin typeface="Calibri" panose="020F0502020204030204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2132" y="2141038"/>
              <a:ext cx="3966692" cy="729120"/>
            </a:xfrm>
            <a:prstGeom prst="rect">
              <a:avLst/>
            </a:prstGeom>
            <a:grp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IN" dirty="0" smtClean="0">
                  <a:latin typeface="Calibri" panose="020F0502020204030204" pitchFamily="34" charset="0"/>
                </a:rPr>
                <a:t>Fill attendance for this class manually</a:t>
              </a:r>
              <a:endParaRPr lang="en-IN" dirty="0">
                <a:latin typeface="Calibri" panose="020F0502020204030204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21238" y="2891041"/>
              <a:ext cx="3966692" cy="686828"/>
            </a:xfrm>
            <a:prstGeom prst="rect">
              <a:avLst/>
            </a:prstGeom>
            <a:grp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IN" dirty="0" smtClean="0">
                  <a:latin typeface="Calibri" panose="020F0502020204030204" pitchFamily="34" charset="0"/>
                </a:rPr>
                <a:t>View reports</a:t>
              </a:r>
              <a:endParaRPr lang="en-IN" dirty="0">
                <a:latin typeface="Calibri" panose="020F0502020204030204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122132" y="3601348"/>
              <a:ext cx="3966692" cy="816472"/>
            </a:xfrm>
            <a:prstGeom prst="rect">
              <a:avLst/>
            </a:prstGeom>
            <a:grp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IN" dirty="0" smtClean="0">
                  <a:latin typeface="Calibri" panose="020F0502020204030204" pitchFamily="34" charset="0"/>
                </a:rPr>
                <a:t>My courses</a:t>
              </a:r>
              <a:endParaRPr lang="en-IN" dirty="0">
                <a:latin typeface="Calibri" panose="020F0502020204030204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116190" y="4436078"/>
              <a:ext cx="3966692" cy="809540"/>
            </a:xfrm>
            <a:prstGeom prst="rect">
              <a:avLst/>
            </a:prstGeom>
            <a:grp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IN" dirty="0" smtClean="0">
                  <a:latin typeface="Calibri" panose="020F0502020204030204" pitchFamily="34" charset="0"/>
                </a:rPr>
                <a:t>My time table</a:t>
              </a:r>
              <a:endParaRPr lang="en-IN" dirty="0">
                <a:latin typeface="Calibri" panose="020F0502020204030204" pitchFamily="34" charset="0"/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4248931" y="5172793"/>
            <a:ext cx="3739099" cy="8095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Add students to a course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424516" y="2507226"/>
            <a:ext cx="3362632" cy="15780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IN" dirty="0" smtClean="0"/>
          </a:p>
          <a:p>
            <a:r>
              <a:rPr lang="en-IN" dirty="0" smtClean="0"/>
              <a:t>	Code: 3456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161935" y="3352623"/>
            <a:ext cx="1916376" cy="45720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Let students start</a:t>
            </a:r>
            <a:endParaRPr lang="en-IN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556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400" dirty="0" smtClean="0"/>
              <a:t>Fill attendance manually or Let students start of previous screen</a:t>
            </a:r>
            <a:endParaRPr lang="en-IN" sz="3400" dirty="0"/>
          </a:p>
        </p:txBody>
      </p:sp>
      <p:sp>
        <p:nvSpPr>
          <p:cNvPr id="3" name="Rectangle 2"/>
          <p:cNvSpPr/>
          <p:nvPr/>
        </p:nvSpPr>
        <p:spPr>
          <a:xfrm>
            <a:off x="4121237" y="794441"/>
            <a:ext cx="3966693" cy="59025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IN" dirty="0" smtClean="0">
              <a:latin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</a:rPr>
              <a:t>CSC 413 – Software Development</a:t>
            </a:r>
          </a:p>
          <a:p>
            <a:r>
              <a:rPr lang="en-IN" dirty="0">
                <a:latin typeface="Calibri" panose="020F0502020204030204" pitchFamily="34" charset="0"/>
              </a:rPr>
              <a:t>Friday : 5:00pm – 7:00pm</a:t>
            </a:r>
          </a:p>
          <a:p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21237" y="794441"/>
            <a:ext cx="3966693" cy="441931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=  CSC413, 5:00pm-7:00pm     	: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449172" y="2080663"/>
            <a:ext cx="1419366" cy="425487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Check all</a:t>
            </a:r>
            <a:endParaRPr lang="en-IN" dirty="0">
              <a:latin typeface="Calibri" panose="020F0502020204030204" pitchFamily="34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900110"/>
              </p:ext>
            </p:extLst>
          </p:nvPr>
        </p:nvGraphicFramePr>
        <p:xfrm>
          <a:off x="4121237" y="2669080"/>
          <a:ext cx="3966693" cy="3335935"/>
        </p:xfrm>
        <a:graphic>
          <a:graphicData uri="http://schemas.openxmlformats.org/drawingml/2006/table">
            <a:tbl>
              <a:tblPr bandRow="1">
                <a:tableStyleId>{17292A2E-F333-43FB-9621-5CBBE7FDCDCB}</a:tableStyleId>
              </a:tblPr>
              <a:tblGrid>
                <a:gridCol w="3966693"/>
              </a:tblGrid>
              <a:tr h="797451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         </a:t>
                      </a:r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915717457</a:t>
                      </a:r>
                    </a:p>
                    <a:p>
                      <a:r>
                        <a:rPr lang="en-IN" b="0" dirty="0" smtClean="0">
                          <a:solidFill>
                            <a:schemeClr val="bg1"/>
                          </a:solidFill>
                        </a:rPr>
                        <a:t>         Rujoota</a:t>
                      </a:r>
                      <a:r>
                        <a:rPr lang="en-IN" b="0" baseline="0" dirty="0" smtClean="0">
                          <a:solidFill>
                            <a:schemeClr val="bg1"/>
                          </a:solidFill>
                        </a:rPr>
                        <a:t> Shah</a:t>
                      </a:r>
                      <a:endParaRPr lang="en-IN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764275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         </a:t>
                      </a:r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915717458</a:t>
                      </a:r>
                    </a:p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         </a:t>
                      </a:r>
                      <a:r>
                        <a:rPr lang="en-IN" dirty="0" err="1" smtClean="0">
                          <a:solidFill>
                            <a:schemeClr val="bg1"/>
                          </a:solidFill>
                        </a:rPr>
                        <a:t>Rajan</a:t>
                      </a:r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IN" dirty="0" err="1" smtClean="0">
                          <a:solidFill>
                            <a:schemeClr val="bg1"/>
                          </a:solidFill>
                        </a:rPr>
                        <a:t>Jethva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900752"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873457"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0" name="Group 29"/>
          <p:cNvGrpSpPr/>
          <p:nvPr/>
        </p:nvGrpSpPr>
        <p:grpSpPr>
          <a:xfrm>
            <a:off x="6796587" y="2893325"/>
            <a:ext cx="272955" cy="232012"/>
            <a:chOff x="5977719" y="2893325"/>
            <a:chExt cx="272955" cy="232012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5977719" y="2975212"/>
              <a:ext cx="81887" cy="150125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6086901" y="2893325"/>
              <a:ext cx="163773" cy="218365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9" name="Multiply 28"/>
          <p:cNvSpPr/>
          <p:nvPr/>
        </p:nvSpPr>
        <p:spPr>
          <a:xfrm>
            <a:off x="7165075" y="2825085"/>
            <a:ext cx="409433" cy="40726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2" name="Group 31"/>
          <p:cNvGrpSpPr/>
          <p:nvPr/>
        </p:nvGrpSpPr>
        <p:grpSpPr>
          <a:xfrm>
            <a:off x="6812507" y="3618937"/>
            <a:ext cx="272955" cy="232012"/>
            <a:chOff x="5977719" y="2893325"/>
            <a:chExt cx="272955" cy="232012"/>
          </a:xfrm>
          <a:effectLst>
            <a:glow rad="139700">
              <a:srgbClr val="00B050"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33" name="Straight Connector 32"/>
            <p:cNvCxnSpPr/>
            <p:nvPr/>
          </p:nvCxnSpPr>
          <p:spPr>
            <a:xfrm>
              <a:off x="5977719" y="2975212"/>
              <a:ext cx="81887" cy="150125"/>
            </a:xfrm>
            <a:prstGeom prst="line">
              <a:avLst/>
            </a:prstGeom>
            <a:ln w="57150">
              <a:solidFill>
                <a:srgbClr val="00B05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6086901" y="2893325"/>
              <a:ext cx="163773" cy="218365"/>
            </a:xfrm>
            <a:prstGeom prst="line">
              <a:avLst/>
            </a:prstGeom>
            <a:ln w="57150">
              <a:solidFill>
                <a:srgbClr val="00B05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5" name="Multiply 34"/>
          <p:cNvSpPr/>
          <p:nvPr/>
        </p:nvSpPr>
        <p:spPr>
          <a:xfrm>
            <a:off x="7180995" y="3550697"/>
            <a:ext cx="409433" cy="40726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/>
          <p:cNvSpPr/>
          <p:nvPr/>
        </p:nvSpPr>
        <p:spPr>
          <a:xfrm>
            <a:off x="4280167" y="2893325"/>
            <a:ext cx="291795" cy="2320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/>
          <p:cNvSpPr/>
          <p:nvPr/>
        </p:nvSpPr>
        <p:spPr>
          <a:xfrm>
            <a:off x="4296087" y="3591641"/>
            <a:ext cx="291795" cy="2320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ounded Rectangle 38"/>
          <p:cNvSpPr/>
          <p:nvPr/>
        </p:nvSpPr>
        <p:spPr>
          <a:xfrm>
            <a:off x="5980000" y="2082935"/>
            <a:ext cx="1419366" cy="425487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Add notes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473958" y="3354590"/>
            <a:ext cx="2047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Checkboxes for manual attendance</a:t>
            </a:r>
            <a:endParaRPr lang="en-IN" dirty="0"/>
          </a:p>
        </p:txBody>
      </p:sp>
      <p:cxnSp>
        <p:nvCxnSpPr>
          <p:cNvPr id="42" name="Straight Arrow Connector 41"/>
          <p:cNvCxnSpPr>
            <a:stCxn id="37" idx="1"/>
            <a:endCxn id="40" idx="0"/>
          </p:cNvCxnSpPr>
          <p:nvPr/>
        </p:nvCxnSpPr>
        <p:spPr>
          <a:xfrm flipH="1">
            <a:off x="2497540" y="3009331"/>
            <a:ext cx="1782627" cy="345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679978" y="2723079"/>
            <a:ext cx="2705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Add notes for this student-it maybe on leave or late</a:t>
            </a:r>
            <a:endParaRPr lang="en-IN" dirty="0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7970290" y="3042367"/>
            <a:ext cx="709688" cy="3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679978" y="1637071"/>
            <a:ext cx="3236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Add special notes for this class like class cancelled or class topic etc.</a:t>
            </a:r>
            <a:endParaRPr lang="en-IN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7510828" y="2098736"/>
            <a:ext cx="1169150" cy="261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6550924" y="6188316"/>
            <a:ext cx="1419366" cy="425487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Save</a:t>
            </a:r>
            <a:endParaRPr lang="en-IN" dirty="0">
              <a:latin typeface="Calibri" panose="020F0502020204030204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921689" y="3997029"/>
            <a:ext cx="2371940" cy="678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293629" y="4405745"/>
            <a:ext cx="2457273" cy="953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These buttons will glow when attendance is filled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619" y="2817644"/>
            <a:ext cx="457200" cy="457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566" y="3539829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04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353762" cy="970450"/>
          </a:xfrm>
        </p:spPr>
        <p:txBody>
          <a:bodyPr/>
          <a:lstStyle/>
          <a:p>
            <a:r>
              <a:rPr lang="en-IN" dirty="0" smtClean="0"/>
              <a:t>My timetable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121237" y="794441"/>
            <a:ext cx="3966693" cy="59025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21237" y="794441"/>
            <a:ext cx="3966693" cy="44193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 Attendance: timetable		: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55406" y="3940713"/>
            <a:ext cx="21333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Today’s date</a:t>
            </a:r>
          </a:p>
          <a:p>
            <a:r>
              <a:rPr lang="en-IN" dirty="0" smtClean="0"/>
              <a:t>On click of each button, you will see courses on that day with timings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9084893" y="3440415"/>
            <a:ext cx="3596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Attendance filled</a:t>
            </a:r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8701770" y="4440372"/>
            <a:ext cx="235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Attendance not filled</a:t>
            </a:r>
            <a:endParaRPr lang="en-IN" dirty="0"/>
          </a:p>
        </p:txBody>
      </p:sp>
      <p:sp>
        <p:nvSpPr>
          <p:cNvPr id="34" name="TextBox 33"/>
          <p:cNvSpPr txBox="1"/>
          <p:nvPr/>
        </p:nvSpPr>
        <p:spPr>
          <a:xfrm>
            <a:off x="9055168" y="5184036"/>
            <a:ext cx="235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Holiday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5" t="32903" r="7500" b="24301"/>
          <a:stretch/>
        </p:blipFill>
        <p:spPr>
          <a:xfrm>
            <a:off x="4144293" y="2241755"/>
            <a:ext cx="3941307" cy="2934930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8" name="Chevron 7"/>
          <p:cNvSpPr/>
          <p:nvPr/>
        </p:nvSpPr>
        <p:spPr>
          <a:xfrm>
            <a:off x="7718765" y="2315495"/>
            <a:ext cx="245362" cy="265471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9" name="Chevron 28"/>
          <p:cNvSpPr/>
          <p:nvPr/>
        </p:nvSpPr>
        <p:spPr>
          <a:xfrm flipH="1">
            <a:off x="4213570" y="2335163"/>
            <a:ext cx="245362" cy="265471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049729" y="3116473"/>
            <a:ext cx="412955" cy="36933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/>
          <p:cNvSpPr/>
          <p:nvPr/>
        </p:nvSpPr>
        <p:spPr>
          <a:xfrm>
            <a:off x="4844262" y="3515301"/>
            <a:ext cx="412955" cy="369332"/>
          </a:xfrm>
          <a:prstGeom prst="ellipse">
            <a:avLst/>
          </a:prstGeom>
          <a:noFill/>
          <a:ln>
            <a:solidFill>
              <a:srgbClr val="FFC00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/>
          <p:cNvSpPr/>
          <p:nvPr/>
        </p:nvSpPr>
        <p:spPr>
          <a:xfrm>
            <a:off x="5919025" y="3519605"/>
            <a:ext cx="412955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Oval 37"/>
          <p:cNvSpPr/>
          <p:nvPr/>
        </p:nvSpPr>
        <p:spPr>
          <a:xfrm>
            <a:off x="7010402" y="4316005"/>
            <a:ext cx="412955" cy="36933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7438108" y="4498258"/>
            <a:ext cx="1869665" cy="685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3346362" y="3625081"/>
            <a:ext cx="1444442" cy="315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402841" y="3372793"/>
            <a:ext cx="1682052" cy="379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305688" y="3783240"/>
            <a:ext cx="2357372" cy="805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985826" y="3539262"/>
            <a:ext cx="412955" cy="36933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ounded Rectangle 39"/>
          <p:cNvSpPr/>
          <p:nvPr/>
        </p:nvSpPr>
        <p:spPr>
          <a:xfrm>
            <a:off x="4645742" y="6062459"/>
            <a:ext cx="3073023" cy="425487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Add course to my timetable</a:t>
            </a:r>
            <a:endParaRPr lang="en-IN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51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My timetable-&gt;Add </a:t>
            </a:r>
            <a:r>
              <a:rPr lang="en-IN" dirty="0" smtClean="0"/>
              <a:t>course to my timetable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4121237" y="811066"/>
            <a:ext cx="3966693" cy="59025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IN" dirty="0" smtClean="0">
              <a:latin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</a:endParaRPr>
          </a:p>
          <a:p>
            <a:r>
              <a:rPr lang="en-IN" dirty="0" smtClean="0">
                <a:latin typeface="Calibri" panose="020F0502020204030204" pitchFamily="34" charset="0"/>
              </a:rPr>
              <a:t>Course:</a:t>
            </a:r>
          </a:p>
          <a:p>
            <a:endParaRPr lang="en-IN" dirty="0" smtClean="0">
              <a:latin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</a:rPr>
              <a:t> </a:t>
            </a:r>
            <a:r>
              <a:rPr lang="en-IN" dirty="0" smtClean="0">
                <a:latin typeface="Calibri" panose="020F0502020204030204" pitchFamily="34" charset="0"/>
              </a:rPr>
              <a:t>        One time only		</a:t>
            </a:r>
            <a:r>
              <a:rPr lang="en-IN" b="1" dirty="0" smtClean="0">
                <a:latin typeface="Calibri" panose="020F0502020204030204" pitchFamily="34" charset="0"/>
              </a:rPr>
              <a:t>OR</a:t>
            </a:r>
          </a:p>
          <a:p>
            <a:r>
              <a:rPr lang="en-IN" b="1" dirty="0">
                <a:latin typeface="Calibri" panose="020F0502020204030204" pitchFamily="34" charset="0"/>
              </a:rPr>
              <a:t>	</a:t>
            </a:r>
            <a:endParaRPr lang="en-IN" b="1" dirty="0" smtClean="0">
              <a:latin typeface="Calibri" panose="020F0502020204030204" pitchFamily="34" charset="0"/>
            </a:endParaRPr>
          </a:p>
          <a:p>
            <a:r>
              <a:rPr lang="en-IN" b="1" dirty="0">
                <a:latin typeface="Calibri" panose="020F0502020204030204" pitchFamily="34" charset="0"/>
              </a:rPr>
              <a:t>  </a:t>
            </a:r>
            <a:r>
              <a:rPr lang="en-IN" b="1" dirty="0" smtClean="0">
                <a:latin typeface="Calibri" panose="020F0502020204030204" pitchFamily="34" charset="0"/>
              </a:rPr>
              <a:t>       </a:t>
            </a:r>
            <a:r>
              <a:rPr lang="en-IN" dirty="0" smtClean="0">
                <a:latin typeface="Calibri" panose="020F0502020204030204" pitchFamily="34" charset="0"/>
              </a:rPr>
              <a:t>Occurs on every</a:t>
            </a:r>
          </a:p>
          <a:p>
            <a:endParaRPr lang="en-IN" dirty="0">
              <a:latin typeface="Calibri" panose="020F0502020204030204" pitchFamily="34" charset="0"/>
            </a:endParaRPr>
          </a:p>
          <a:p>
            <a:endParaRPr lang="en-IN" dirty="0" smtClean="0">
              <a:latin typeface="Calibri" panose="020F0502020204030204" pitchFamily="34" charset="0"/>
            </a:endParaRPr>
          </a:p>
          <a:p>
            <a:endParaRPr lang="en-IN" dirty="0" smtClean="0">
              <a:latin typeface="Calibri" panose="020F0502020204030204" pitchFamily="34" charset="0"/>
            </a:endParaRPr>
          </a:p>
          <a:p>
            <a:r>
              <a:rPr lang="en-IN" dirty="0" smtClean="0">
                <a:latin typeface="Calibri" panose="020F0502020204030204" pitchFamily="34" charset="0"/>
              </a:rPr>
              <a:t>From : 		    to:</a:t>
            </a:r>
          </a:p>
          <a:p>
            <a:endParaRPr lang="en-IN" dirty="0">
              <a:latin typeface="Calibri" panose="020F0502020204030204" pitchFamily="34" charset="0"/>
            </a:endParaRPr>
          </a:p>
          <a:p>
            <a:endParaRPr lang="en-IN" dirty="0" smtClean="0">
              <a:latin typeface="Calibri" panose="020F0502020204030204" pitchFamily="34" charset="0"/>
            </a:endParaRPr>
          </a:p>
          <a:p>
            <a:r>
              <a:rPr lang="en-IN" dirty="0" smtClean="0">
                <a:latin typeface="Calibri" panose="020F0502020204030204" pitchFamily="34" charset="0"/>
              </a:rPr>
              <a:t>From date:</a:t>
            </a:r>
          </a:p>
          <a:p>
            <a:endParaRPr lang="en-IN" dirty="0">
              <a:latin typeface="Calibri" panose="020F0502020204030204" pitchFamily="34" charset="0"/>
            </a:endParaRPr>
          </a:p>
          <a:p>
            <a:r>
              <a:rPr lang="en-IN" dirty="0" smtClean="0">
                <a:latin typeface="Calibri" panose="020F0502020204030204" pitchFamily="34" charset="0"/>
              </a:rPr>
              <a:t>To date:</a:t>
            </a:r>
          </a:p>
          <a:p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21237" y="811066"/>
            <a:ext cx="3966693" cy="441931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Timetable: New</a:t>
            </a:r>
            <a:r>
              <a:rPr lang="en-IN" dirty="0" smtClean="0">
                <a:latin typeface="Calibri" panose="020F0502020204030204" pitchFamily="34" charset="0"/>
              </a:rPr>
              <a:t>		</a:t>
            </a:r>
            <a:r>
              <a:rPr lang="en-IN" dirty="0">
                <a:latin typeface="Calibri" panose="020F0502020204030204" pitchFamily="34" charset="0"/>
              </a:rPr>
              <a:t> </a:t>
            </a:r>
            <a:r>
              <a:rPr lang="en-IN" dirty="0" smtClean="0">
                <a:latin typeface="Calibri" panose="020F0502020204030204" pitchFamily="34" charset="0"/>
              </a:rPr>
              <a:t>             </a:t>
            </a:r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:</a:t>
            </a:r>
            <a:r>
              <a:rPr lang="en-IN" dirty="0" smtClean="0">
                <a:latin typeface="Calibri" panose="020F0502020204030204" pitchFamily="34" charset="0"/>
              </a:rPr>
              <a:t>	</a:t>
            </a:r>
            <a:endParaRPr lang="en-IN" dirty="0">
              <a:latin typeface="Calibri" panose="020F0502020204030204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4247535" y="2895597"/>
            <a:ext cx="3362633" cy="437543"/>
            <a:chOff x="4247535" y="2556388"/>
            <a:chExt cx="3362633" cy="437543"/>
          </a:xfrm>
        </p:grpSpPr>
        <p:sp>
          <p:nvSpPr>
            <p:cNvPr id="5" name="Oval 4"/>
            <p:cNvSpPr/>
            <p:nvPr/>
          </p:nvSpPr>
          <p:spPr>
            <a:xfrm>
              <a:off x="4247535" y="2566219"/>
              <a:ext cx="412955" cy="41295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M</a:t>
              </a:r>
              <a:endParaRPr lang="en-IN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4709650" y="2571139"/>
              <a:ext cx="412955" cy="41295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T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5166853" y="2571139"/>
              <a:ext cx="412955" cy="41295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W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5653548" y="2556388"/>
              <a:ext cx="412955" cy="41295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T</a:t>
              </a:r>
              <a:endParaRPr lang="en-IN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6115663" y="2561308"/>
              <a:ext cx="412955" cy="41295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F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6617110" y="2561308"/>
              <a:ext cx="490703" cy="43262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S</a:t>
              </a:r>
              <a:endParaRPr lang="en-IN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7167710" y="2580976"/>
              <a:ext cx="442458" cy="41295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S</a:t>
              </a:r>
              <a:endParaRPr lang="en-IN" dirty="0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5122605" y="1386348"/>
            <a:ext cx="2295834" cy="3687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Isosceles Triangle 16"/>
          <p:cNvSpPr/>
          <p:nvPr/>
        </p:nvSpPr>
        <p:spPr>
          <a:xfrm flipV="1">
            <a:off x="7107813" y="1489587"/>
            <a:ext cx="236884" cy="206478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4921042" y="3559889"/>
            <a:ext cx="1120878" cy="3244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2:30pm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6622024" y="3564809"/>
            <a:ext cx="1120878" cy="3244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  <a:r>
              <a:rPr lang="en-IN" dirty="0" smtClean="0"/>
              <a:t>:30pm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5309414" y="4316363"/>
            <a:ext cx="1312609" cy="42831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09/10/2015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5309413" y="4928112"/>
            <a:ext cx="1312609" cy="42831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12/10/2015</a:t>
            </a:r>
            <a:endParaRPr lang="en-IN" dirty="0"/>
          </a:p>
        </p:txBody>
      </p:sp>
      <p:sp>
        <p:nvSpPr>
          <p:cNvPr id="22" name="Rounded Rectangle 21"/>
          <p:cNvSpPr/>
          <p:nvPr/>
        </p:nvSpPr>
        <p:spPr>
          <a:xfrm>
            <a:off x="6786411" y="6095381"/>
            <a:ext cx="1116572" cy="425487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Add</a:t>
            </a:r>
            <a:endParaRPr lang="en-IN" dirty="0">
              <a:latin typeface="Calibri" panose="020F0502020204030204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7610168" y="3353414"/>
            <a:ext cx="1710813" cy="171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350481" y="3176436"/>
            <a:ext cx="218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Opens time selector</a:t>
            </a:r>
            <a:endParaRPr lang="en-IN" dirty="0"/>
          </a:p>
        </p:txBody>
      </p:sp>
      <p:cxnSp>
        <p:nvCxnSpPr>
          <p:cNvPr id="28" name="Straight Arrow Connector 27"/>
          <p:cNvCxnSpPr>
            <a:endCxn id="20" idx="3"/>
          </p:cNvCxnSpPr>
          <p:nvPr/>
        </p:nvCxnSpPr>
        <p:spPr>
          <a:xfrm flipH="1" flipV="1">
            <a:off x="6622023" y="4530521"/>
            <a:ext cx="2802198" cy="214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586452" y="4508706"/>
            <a:ext cx="2605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opens </a:t>
            </a:r>
            <a:r>
              <a:rPr lang="en-IN" dirty="0" smtClean="0"/>
              <a:t>date selector</a:t>
            </a:r>
          </a:p>
        </p:txBody>
      </p:sp>
      <p:cxnSp>
        <p:nvCxnSpPr>
          <p:cNvPr id="32" name="Straight Arrow Connector 31"/>
          <p:cNvCxnSpPr>
            <a:stCxn id="15" idx="6"/>
          </p:cNvCxnSpPr>
          <p:nvPr/>
        </p:nvCxnSpPr>
        <p:spPr>
          <a:xfrm flipV="1">
            <a:off x="7610168" y="2654706"/>
            <a:ext cx="1283109" cy="471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080988" y="2300748"/>
            <a:ext cx="201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Multiselect</a:t>
            </a:r>
            <a:r>
              <a:rPr lang="en-IN" dirty="0" smtClean="0"/>
              <a:t> buttons</a:t>
            </a:r>
            <a:endParaRPr lang="en-IN" dirty="0"/>
          </a:p>
        </p:txBody>
      </p:sp>
      <p:cxnSp>
        <p:nvCxnSpPr>
          <p:cNvPr id="35" name="Straight Arrow Connector 34"/>
          <p:cNvCxnSpPr>
            <a:stCxn id="17" idx="4"/>
          </p:cNvCxnSpPr>
          <p:nvPr/>
        </p:nvCxnSpPr>
        <p:spPr>
          <a:xfrm flipV="1">
            <a:off x="7344697" y="1252997"/>
            <a:ext cx="1548580" cy="236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33505" y="1061270"/>
            <a:ext cx="2688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Courses as defined by facilitator, searchable dropdown</a:t>
            </a:r>
            <a:endParaRPr lang="en-IN" dirty="0"/>
          </a:p>
        </p:txBody>
      </p:sp>
      <p:sp>
        <p:nvSpPr>
          <p:cNvPr id="37" name="Oval 36"/>
          <p:cNvSpPr/>
          <p:nvPr/>
        </p:nvSpPr>
        <p:spPr>
          <a:xfrm>
            <a:off x="4439262" y="1940356"/>
            <a:ext cx="191731" cy="2424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Oval 38"/>
          <p:cNvSpPr/>
          <p:nvPr/>
        </p:nvSpPr>
        <p:spPr>
          <a:xfrm>
            <a:off x="4444182" y="2505708"/>
            <a:ext cx="191731" cy="2424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1" name="Straight Arrow Connector 40"/>
          <p:cNvCxnSpPr>
            <a:stCxn id="37" idx="3"/>
          </p:cNvCxnSpPr>
          <p:nvPr/>
        </p:nvCxnSpPr>
        <p:spPr>
          <a:xfrm flipH="1">
            <a:off x="3259394" y="2147262"/>
            <a:ext cx="1207946" cy="35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784555" y="2074606"/>
            <a:ext cx="1495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Radio buttons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547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My time table – on click of any date</a:t>
            </a:r>
            <a:endParaRPr lang="en-IN" dirty="0"/>
          </a:p>
        </p:txBody>
      </p:sp>
      <p:grpSp>
        <p:nvGrpSpPr>
          <p:cNvPr id="3" name="Group 2"/>
          <p:cNvGrpSpPr/>
          <p:nvPr/>
        </p:nvGrpSpPr>
        <p:grpSpPr>
          <a:xfrm>
            <a:off x="4121237" y="811066"/>
            <a:ext cx="3966693" cy="5902573"/>
            <a:chOff x="4121237" y="794441"/>
            <a:chExt cx="3966693" cy="5902573"/>
          </a:xfrm>
        </p:grpSpPr>
        <p:sp>
          <p:nvSpPr>
            <p:cNvPr id="4" name="Rectangle 3"/>
            <p:cNvSpPr/>
            <p:nvPr/>
          </p:nvSpPr>
          <p:spPr>
            <a:xfrm>
              <a:off x="4121237" y="794441"/>
              <a:ext cx="3966693" cy="590257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>
                <a:latin typeface="Calibri" panose="020F0502020204030204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4121237" y="794441"/>
              <a:ext cx="3966693" cy="441931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Timetable: Friday</a:t>
              </a:r>
              <a:r>
                <a:rPr lang="en-IN" dirty="0" smtClean="0">
                  <a:latin typeface="Calibri" panose="020F0502020204030204" pitchFamily="34" charset="0"/>
                </a:rPr>
                <a:t>		</a:t>
              </a:r>
              <a:r>
                <a:rPr lang="en-IN" dirty="0">
                  <a:latin typeface="Calibri" panose="020F0502020204030204" pitchFamily="34" charset="0"/>
                </a:rPr>
                <a:t> </a:t>
              </a:r>
              <a:r>
                <a:rPr lang="en-IN" dirty="0" smtClean="0">
                  <a:latin typeface="Calibri" panose="020F0502020204030204" pitchFamily="34" charset="0"/>
                </a:rPr>
                <a:t>             </a:t>
              </a:r>
              <a:r>
                <a:rPr lang="en-IN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:</a:t>
              </a:r>
              <a:r>
                <a:rPr lang="en-IN" dirty="0" smtClean="0">
                  <a:latin typeface="Calibri" panose="020F0502020204030204" pitchFamily="34" charset="0"/>
                </a:rPr>
                <a:t>	</a:t>
              </a:r>
              <a:endParaRPr lang="en-IN" dirty="0">
                <a:latin typeface="Calibri" panose="020F0502020204030204" pitchFamily="34" charset="0"/>
              </a:endParaRPr>
            </a:p>
          </p:txBody>
        </p:sp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384153"/>
              </p:ext>
            </p:extLst>
          </p:nvPr>
        </p:nvGraphicFramePr>
        <p:xfrm>
          <a:off x="4121236" y="1693222"/>
          <a:ext cx="3966693" cy="1824168"/>
        </p:xfrm>
        <a:graphic>
          <a:graphicData uri="http://schemas.openxmlformats.org/drawingml/2006/table">
            <a:tbl>
              <a:tblPr bandRow="1">
                <a:tableStyleId>{17292A2E-F333-43FB-9621-5CBBE7FDCDCB}</a:tableStyleId>
              </a:tblPr>
              <a:tblGrid>
                <a:gridCol w="893216"/>
                <a:gridCol w="2227006"/>
                <a:gridCol w="846471"/>
              </a:tblGrid>
              <a:tr h="10730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CSC413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Software</a:t>
                      </a: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 Development, </a:t>
                      </a:r>
                    </a:p>
                    <a:p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5:00pm-7:00pm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751128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CSC867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bg1"/>
                          </a:solidFill>
                        </a:rPr>
                        <a:t>Adv</a:t>
                      </a: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 Internet App, </a:t>
                      </a:r>
                    </a:p>
                    <a:p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2:00pm-5:00pm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452" y="1965703"/>
            <a:ext cx="457200" cy="457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452" y="2917075"/>
            <a:ext cx="457200" cy="457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30" y="1962597"/>
            <a:ext cx="457200" cy="457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30" y="2913969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716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My </a:t>
            </a:r>
            <a:r>
              <a:rPr lang="en-IN" dirty="0" smtClean="0"/>
              <a:t>timetable- select any date - Edit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4121237" y="811065"/>
            <a:ext cx="3966693" cy="59025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IN" dirty="0" smtClean="0">
              <a:latin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</a:endParaRPr>
          </a:p>
          <a:p>
            <a:r>
              <a:rPr lang="en-IN" dirty="0" smtClean="0">
                <a:latin typeface="Calibri" panose="020F0502020204030204" pitchFamily="34" charset="0"/>
              </a:rPr>
              <a:t>Course:</a:t>
            </a:r>
          </a:p>
          <a:p>
            <a:endParaRPr lang="en-IN" dirty="0" smtClean="0">
              <a:latin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</a:rPr>
              <a:t> </a:t>
            </a:r>
            <a:r>
              <a:rPr lang="en-IN" dirty="0" smtClean="0">
                <a:latin typeface="Calibri" panose="020F0502020204030204" pitchFamily="34" charset="0"/>
              </a:rPr>
              <a:t>        One time only		</a:t>
            </a:r>
            <a:r>
              <a:rPr lang="en-IN" b="1" dirty="0" smtClean="0">
                <a:latin typeface="Calibri" panose="020F0502020204030204" pitchFamily="34" charset="0"/>
              </a:rPr>
              <a:t>OR</a:t>
            </a:r>
          </a:p>
          <a:p>
            <a:r>
              <a:rPr lang="en-IN" b="1" dirty="0">
                <a:latin typeface="Calibri" panose="020F0502020204030204" pitchFamily="34" charset="0"/>
              </a:rPr>
              <a:t>	</a:t>
            </a:r>
            <a:endParaRPr lang="en-IN" b="1" dirty="0" smtClean="0">
              <a:latin typeface="Calibri" panose="020F0502020204030204" pitchFamily="34" charset="0"/>
            </a:endParaRPr>
          </a:p>
          <a:p>
            <a:r>
              <a:rPr lang="en-IN" b="1" dirty="0">
                <a:latin typeface="Calibri" panose="020F0502020204030204" pitchFamily="34" charset="0"/>
              </a:rPr>
              <a:t>  </a:t>
            </a:r>
            <a:r>
              <a:rPr lang="en-IN" b="1" dirty="0" smtClean="0">
                <a:latin typeface="Calibri" panose="020F0502020204030204" pitchFamily="34" charset="0"/>
              </a:rPr>
              <a:t>       </a:t>
            </a:r>
            <a:r>
              <a:rPr lang="en-IN" dirty="0" smtClean="0">
                <a:latin typeface="Calibri" panose="020F0502020204030204" pitchFamily="34" charset="0"/>
              </a:rPr>
              <a:t>Occurs on every</a:t>
            </a:r>
          </a:p>
          <a:p>
            <a:endParaRPr lang="en-IN" dirty="0">
              <a:latin typeface="Calibri" panose="020F0502020204030204" pitchFamily="34" charset="0"/>
            </a:endParaRPr>
          </a:p>
          <a:p>
            <a:endParaRPr lang="en-IN" dirty="0" smtClean="0">
              <a:latin typeface="Calibri" panose="020F0502020204030204" pitchFamily="34" charset="0"/>
            </a:endParaRPr>
          </a:p>
          <a:p>
            <a:endParaRPr lang="en-IN" dirty="0" smtClean="0">
              <a:latin typeface="Calibri" panose="020F0502020204030204" pitchFamily="34" charset="0"/>
            </a:endParaRPr>
          </a:p>
          <a:p>
            <a:r>
              <a:rPr lang="en-IN" dirty="0" smtClean="0">
                <a:latin typeface="Calibri" panose="020F0502020204030204" pitchFamily="34" charset="0"/>
              </a:rPr>
              <a:t>From : 		    to:</a:t>
            </a:r>
          </a:p>
          <a:p>
            <a:endParaRPr lang="en-IN" dirty="0" smtClean="0">
              <a:latin typeface="Calibri" panose="020F0502020204030204" pitchFamily="34" charset="0"/>
            </a:endParaRPr>
          </a:p>
          <a:p>
            <a:r>
              <a:rPr lang="en-IN" dirty="0" smtClean="0">
                <a:latin typeface="Calibri" panose="020F0502020204030204" pitchFamily="34" charset="0"/>
              </a:rPr>
              <a:t>From date:</a:t>
            </a:r>
          </a:p>
          <a:p>
            <a:endParaRPr lang="en-IN" dirty="0">
              <a:latin typeface="Calibri" panose="020F0502020204030204" pitchFamily="34" charset="0"/>
            </a:endParaRPr>
          </a:p>
          <a:p>
            <a:r>
              <a:rPr lang="en-IN" dirty="0" smtClean="0">
                <a:latin typeface="Calibri" panose="020F0502020204030204" pitchFamily="34" charset="0"/>
              </a:rPr>
              <a:t>To date:</a:t>
            </a:r>
          </a:p>
          <a:p>
            <a:endParaRPr lang="en-IN" dirty="0" smtClean="0">
              <a:latin typeface="Calibri" panose="020F0502020204030204" pitchFamily="34" charset="0"/>
            </a:endParaRPr>
          </a:p>
          <a:p>
            <a:r>
              <a:rPr lang="en-IN" dirty="0" smtClean="0">
                <a:latin typeface="Calibri" panose="020F0502020204030204" pitchFamily="34" charset="0"/>
              </a:rPr>
              <a:t>Notes:	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21237" y="811066"/>
            <a:ext cx="3966693" cy="441931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Timetable: Edit</a:t>
            </a:r>
            <a:r>
              <a:rPr lang="en-IN" dirty="0" smtClean="0">
                <a:latin typeface="Calibri" panose="020F0502020204030204" pitchFamily="34" charset="0"/>
              </a:rPr>
              <a:t>		</a:t>
            </a:r>
            <a:r>
              <a:rPr lang="en-IN" dirty="0">
                <a:latin typeface="Calibri" panose="020F0502020204030204" pitchFamily="34" charset="0"/>
              </a:rPr>
              <a:t> </a:t>
            </a:r>
            <a:r>
              <a:rPr lang="en-IN" dirty="0" smtClean="0">
                <a:latin typeface="Calibri" panose="020F0502020204030204" pitchFamily="34" charset="0"/>
              </a:rPr>
              <a:t>             </a:t>
            </a:r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:</a:t>
            </a:r>
            <a:r>
              <a:rPr lang="en-IN" dirty="0" smtClean="0">
                <a:latin typeface="Calibri" panose="020F0502020204030204" pitchFamily="34" charset="0"/>
              </a:rPr>
              <a:t>	</a:t>
            </a:r>
            <a:endParaRPr lang="en-IN" dirty="0">
              <a:latin typeface="Calibri" panose="020F0502020204030204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4247535" y="2895597"/>
            <a:ext cx="3362633" cy="437543"/>
            <a:chOff x="4247535" y="2556388"/>
            <a:chExt cx="3362633" cy="437543"/>
          </a:xfrm>
        </p:grpSpPr>
        <p:sp>
          <p:nvSpPr>
            <p:cNvPr id="5" name="Oval 4"/>
            <p:cNvSpPr/>
            <p:nvPr/>
          </p:nvSpPr>
          <p:spPr>
            <a:xfrm>
              <a:off x="4247535" y="2566219"/>
              <a:ext cx="412955" cy="41295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M</a:t>
              </a:r>
              <a:endParaRPr lang="en-IN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4709650" y="2571139"/>
              <a:ext cx="412955" cy="41295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T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5166853" y="2571139"/>
              <a:ext cx="412955" cy="41295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W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5653548" y="2556388"/>
              <a:ext cx="412955" cy="41295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T</a:t>
              </a:r>
              <a:endParaRPr lang="en-IN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6115663" y="2561308"/>
              <a:ext cx="412955" cy="412955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F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6617110" y="2561308"/>
              <a:ext cx="490703" cy="43262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S</a:t>
              </a:r>
              <a:endParaRPr lang="en-IN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7167710" y="2580976"/>
              <a:ext cx="442458" cy="41295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S</a:t>
              </a:r>
              <a:endParaRPr lang="en-IN" dirty="0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5122605" y="1386348"/>
            <a:ext cx="2295834" cy="3687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/>
              <a:t>CSC413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4921042" y="3559889"/>
            <a:ext cx="1120878" cy="3244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2:30pm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6622024" y="3564809"/>
            <a:ext cx="1120878" cy="3244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  <a:r>
              <a:rPr lang="en-IN" dirty="0" smtClean="0"/>
              <a:t>:30pm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5309414" y="4095139"/>
            <a:ext cx="1312609" cy="42831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09/10/2015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5309413" y="4647896"/>
            <a:ext cx="1312609" cy="42831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12/10/2015</a:t>
            </a:r>
            <a:endParaRPr lang="en-IN" dirty="0"/>
          </a:p>
        </p:txBody>
      </p:sp>
      <p:sp>
        <p:nvSpPr>
          <p:cNvPr id="22" name="Rounded Rectangle 21"/>
          <p:cNvSpPr/>
          <p:nvPr/>
        </p:nvSpPr>
        <p:spPr>
          <a:xfrm>
            <a:off x="6667969" y="6124716"/>
            <a:ext cx="1116572" cy="425487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Done</a:t>
            </a:r>
            <a:endParaRPr lang="en-IN" dirty="0">
              <a:latin typeface="Calibri" panose="020F0502020204030204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7610168" y="3353414"/>
            <a:ext cx="1710813" cy="171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350481" y="3176436"/>
            <a:ext cx="218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Opens time selector</a:t>
            </a:r>
            <a:endParaRPr lang="en-IN" dirty="0"/>
          </a:p>
        </p:txBody>
      </p:sp>
      <p:cxnSp>
        <p:nvCxnSpPr>
          <p:cNvPr id="28" name="Straight Arrow Connector 27"/>
          <p:cNvCxnSpPr>
            <a:endCxn id="20" idx="3"/>
          </p:cNvCxnSpPr>
          <p:nvPr/>
        </p:nvCxnSpPr>
        <p:spPr>
          <a:xfrm flipH="1" flipV="1">
            <a:off x="6622023" y="4309297"/>
            <a:ext cx="2802198" cy="214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586452" y="4508706"/>
            <a:ext cx="2605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opens </a:t>
            </a:r>
            <a:r>
              <a:rPr lang="en-IN" dirty="0" smtClean="0"/>
              <a:t>date selector</a:t>
            </a:r>
          </a:p>
        </p:txBody>
      </p:sp>
      <p:cxnSp>
        <p:nvCxnSpPr>
          <p:cNvPr id="32" name="Straight Arrow Connector 31"/>
          <p:cNvCxnSpPr>
            <a:stCxn id="15" idx="6"/>
          </p:cNvCxnSpPr>
          <p:nvPr/>
        </p:nvCxnSpPr>
        <p:spPr>
          <a:xfrm flipV="1">
            <a:off x="7610168" y="2654706"/>
            <a:ext cx="1283109" cy="471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080988" y="2300748"/>
            <a:ext cx="201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Multiselect</a:t>
            </a:r>
            <a:r>
              <a:rPr lang="en-IN" dirty="0" smtClean="0"/>
              <a:t> buttons</a:t>
            </a:r>
            <a:endParaRPr lang="en-IN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7344697" y="1252997"/>
            <a:ext cx="1548580" cy="236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33505" y="1061270"/>
            <a:ext cx="2688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Selected course to edit, rest fields are pre populated</a:t>
            </a:r>
            <a:endParaRPr lang="en-IN" dirty="0"/>
          </a:p>
        </p:txBody>
      </p:sp>
      <p:sp>
        <p:nvSpPr>
          <p:cNvPr id="37" name="Oval 36"/>
          <p:cNvSpPr/>
          <p:nvPr/>
        </p:nvSpPr>
        <p:spPr>
          <a:xfrm>
            <a:off x="4439262" y="1940356"/>
            <a:ext cx="191731" cy="2424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1" name="Straight Arrow Connector 40"/>
          <p:cNvCxnSpPr>
            <a:stCxn id="37" idx="3"/>
          </p:cNvCxnSpPr>
          <p:nvPr/>
        </p:nvCxnSpPr>
        <p:spPr>
          <a:xfrm flipH="1">
            <a:off x="3259394" y="2147262"/>
            <a:ext cx="1207946" cy="35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784555" y="2074606"/>
            <a:ext cx="1495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Radio buttons</a:t>
            </a:r>
            <a:endParaRPr lang="en-IN" dirty="0"/>
          </a:p>
        </p:txBody>
      </p:sp>
      <p:sp>
        <p:nvSpPr>
          <p:cNvPr id="34" name="Isosceles Triangle 33"/>
          <p:cNvSpPr/>
          <p:nvPr/>
        </p:nvSpPr>
        <p:spPr>
          <a:xfrm flipV="1">
            <a:off x="7107813" y="1489587"/>
            <a:ext cx="236884" cy="206478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Oval 39"/>
          <p:cNvSpPr/>
          <p:nvPr/>
        </p:nvSpPr>
        <p:spPr>
          <a:xfrm>
            <a:off x="4399934" y="2505704"/>
            <a:ext cx="191731" cy="242405"/>
          </a:xfrm>
          <a:prstGeom prst="ellips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 42"/>
          <p:cNvSpPr/>
          <p:nvPr/>
        </p:nvSpPr>
        <p:spPr>
          <a:xfrm>
            <a:off x="5304495" y="5190827"/>
            <a:ext cx="2438407" cy="6741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4149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My time table – on click delete</a:t>
            </a:r>
            <a:endParaRPr lang="en-IN" dirty="0"/>
          </a:p>
        </p:txBody>
      </p:sp>
      <p:grpSp>
        <p:nvGrpSpPr>
          <p:cNvPr id="3" name="Group 2"/>
          <p:cNvGrpSpPr/>
          <p:nvPr/>
        </p:nvGrpSpPr>
        <p:grpSpPr>
          <a:xfrm>
            <a:off x="4121237" y="811066"/>
            <a:ext cx="3966693" cy="5902573"/>
            <a:chOff x="4121237" y="794441"/>
            <a:chExt cx="3966693" cy="5902573"/>
          </a:xfrm>
          <a:solidFill>
            <a:schemeClr val="tx1">
              <a:lumMod val="85000"/>
            </a:schemeClr>
          </a:solidFill>
        </p:grpSpPr>
        <p:sp>
          <p:nvSpPr>
            <p:cNvPr id="4" name="Rectangle 3"/>
            <p:cNvSpPr/>
            <p:nvPr/>
          </p:nvSpPr>
          <p:spPr>
            <a:xfrm>
              <a:off x="4121237" y="794441"/>
              <a:ext cx="3966693" cy="5902573"/>
            </a:xfrm>
            <a:prstGeom prst="rect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>
                <a:latin typeface="Calibri" panose="020F0502020204030204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4121237" y="794441"/>
              <a:ext cx="3966693" cy="441931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Timetable: Friday</a:t>
              </a:r>
              <a:r>
                <a:rPr lang="en-IN" dirty="0" smtClean="0">
                  <a:latin typeface="Calibri" panose="020F0502020204030204" pitchFamily="34" charset="0"/>
                </a:rPr>
                <a:t>		</a:t>
              </a:r>
              <a:r>
                <a:rPr lang="en-IN" dirty="0">
                  <a:latin typeface="Calibri" panose="020F0502020204030204" pitchFamily="34" charset="0"/>
                </a:rPr>
                <a:t> </a:t>
              </a:r>
              <a:r>
                <a:rPr lang="en-IN" dirty="0" smtClean="0">
                  <a:latin typeface="Calibri" panose="020F0502020204030204" pitchFamily="34" charset="0"/>
                </a:rPr>
                <a:t>             </a:t>
              </a:r>
              <a:r>
                <a:rPr lang="en-IN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:</a:t>
              </a:r>
              <a:r>
                <a:rPr lang="en-IN" dirty="0" smtClean="0">
                  <a:latin typeface="Calibri" panose="020F0502020204030204" pitchFamily="34" charset="0"/>
                </a:rPr>
                <a:t>	</a:t>
              </a:r>
              <a:endParaRPr lang="en-IN" dirty="0">
                <a:latin typeface="Calibri" panose="020F0502020204030204" pitchFamily="34" charset="0"/>
              </a:endParaRPr>
            </a:p>
          </p:txBody>
        </p:sp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090860"/>
              </p:ext>
            </p:extLst>
          </p:nvPr>
        </p:nvGraphicFramePr>
        <p:xfrm>
          <a:off x="4121236" y="1693222"/>
          <a:ext cx="3966693" cy="225934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93216"/>
                <a:gridCol w="2227006"/>
                <a:gridCol w="846471"/>
              </a:tblGrid>
              <a:tr h="435177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Class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10730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CSC413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Software</a:t>
                      </a: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 Development, </a:t>
                      </a:r>
                    </a:p>
                    <a:p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5:00pm-7:00pm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751128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CSC867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bg1"/>
                          </a:solidFill>
                        </a:rPr>
                        <a:t>Adv</a:t>
                      </a: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 Internet App, </a:t>
                      </a:r>
                    </a:p>
                    <a:p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5:00pm-7:00pm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Diagonal Stripe 9"/>
          <p:cNvSpPr/>
          <p:nvPr/>
        </p:nvSpPr>
        <p:spPr>
          <a:xfrm>
            <a:off x="7334861" y="3425843"/>
            <a:ext cx="324462" cy="363259"/>
          </a:xfrm>
          <a:prstGeom prst="diagStrip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37471" y="2934929"/>
            <a:ext cx="2920668" cy="1846659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Are you sure you want to delete only this occurrence?</a:t>
            </a:r>
          </a:p>
          <a:p>
            <a:endParaRPr lang="en-IN" sz="1400" dirty="0" smtClean="0">
              <a:solidFill>
                <a:schemeClr val="bg1"/>
              </a:solidFill>
            </a:endParaRPr>
          </a:p>
          <a:p>
            <a:r>
              <a:rPr lang="en-IN" sz="1400" dirty="0" smtClean="0">
                <a:solidFill>
                  <a:schemeClr val="bg1"/>
                </a:solidFill>
              </a:rPr>
              <a:t>This will </a:t>
            </a:r>
            <a:r>
              <a:rPr lang="en-IN" sz="1400" b="1" u="sng" dirty="0" smtClean="0">
                <a:solidFill>
                  <a:schemeClr val="bg1"/>
                </a:solidFill>
              </a:rPr>
              <a:t>NOT</a:t>
            </a:r>
            <a:r>
              <a:rPr lang="en-IN" sz="1400" dirty="0" smtClean="0">
                <a:solidFill>
                  <a:schemeClr val="bg1"/>
                </a:solidFill>
              </a:rPr>
              <a:t> delete the course or any other occurrence.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077749" y="4267351"/>
            <a:ext cx="1116572" cy="425487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Yes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395274" y="4272267"/>
            <a:ext cx="1116572" cy="425487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No</a:t>
            </a:r>
            <a:endParaRPr lang="en-IN" dirty="0">
              <a:latin typeface="Calibri" panose="020F050202020403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765" y="2300796"/>
            <a:ext cx="457200" cy="457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30" y="2300796"/>
            <a:ext cx="457200" cy="457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143" y="329385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516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6571" y="2776447"/>
            <a:ext cx="6783186" cy="970450"/>
          </a:xfrm>
        </p:spPr>
        <p:txBody>
          <a:bodyPr/>
          <a:lstStyle/>
          <a:p>
            <a:pPr algn="ctr"/>
            <a:r>
              <a:rPr lang="en-IN" dirty="0" smtClean="0"/>
              <a:t>Generic screens for both users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2800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My Courses</a:t>
            </a:r>
            <a:endParaRPr lang="en-IN" dirty="0"/>
          </a:p>
        </p:txBody>
      </p:sp>
      <p:grpSp>
        <p:nvGrpSpPr>
          <p:cNvPr id="3" name="Group 2"/>
          <p:cNvGrpSpPr/>
          <p:nvPr/>
        </p:nvGrpSpPr>
        <p:grpSpPr>
          <a:xfrm>
            <a:off x="4121237" y="811066"/>
            <a:ext cx="3966693" cy="5902573"/>
            <a:chOff x="4121237" y="794441"/>
            <a:chExt cx="3966693" cy="5902573"/>
          </a:xfrm>
        </p:grpSpPr>
        <p:sp>
          <p:nvSpPr>
            <p:cNvPr id="4" name="Rectangle 3"/>
            <p:cNvSpPr/>
            <p:nvPr/>
          </p:nvSpPr>
          <p:spPr>
            <a:xfrm>
              <a:off x="4121237" y="794441"/>
              <a:ext cx="3966693" cy="590257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>
                <a:latin typeface="Calibri" panose="020F0502020204030204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4121237" y="794441"/>
              <a:ext cx="3966693" cy="441931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My Courses</a:t>
              </a:r>
              <a:r>
                <a:rPr lang="en-IN" dirty="0" smtClean="0">
                  <a:latin typeface="Calibri" panose="020F0502020204030204" pitchFamily="34" charset="0"/>
                </a:rPr>
                <a:t>		</a:t>
              </a:r>
              <a:r>
                <a:rPr lang="en-IN" dirty="0">
                  <a:latin typeface="Calibri" panose="020F0502020204030204" pitchFamily="34" charset="0"/>
                </a:rPr>
                <a:t> </a:t>
              </a:r>
              <a:r>
                <a:rPr lang="en-IN" dirty="0" smtClean="0">
                  <a:latin typeface="Calibri" panose="020F0502020204030204" pitchFamily="34" charset="0"/>
                </a:rPr>
                <a:t>             </a:t>
              </a:r>
              <a:r>
                <a:rPr lang="en-IN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:</a:t>
              </a:r>
              <a:r>
                <a:rPr lang="en-IN" dirty="0" smtClean="0">
                  <a:latin typeface="Calibri" panose="020F0502020204030204" pitchFamily="34" charset="0"/>
                </a:rPr>
                <a:t>	</a:t>
              </a:r>
              <a:endParaRPr lang="en-IN" dirty="0">
                <a:latin typeface="Calibri" panose="020F0502020204030204" pitchFamily="34" charset="0"/>
              </a:endParaRPr>
            </a:p>
          </p:txBody>
        </p:sp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161561"/>
              </p:ext>
            </p:extLst>
          </p:nvPr>
        </p:nvGraphicFramePr>
        <p:xfrm>
          <a:off x="4121236" y="1693222"/>
          <a:ext cx="3966693" cy="2738568"/>
        </p:xfrm>
        <a:graphic>
          <a:graphicData uri="http://schemas.openxmlformats.org/drawingml/2006/table">
            <a:tbl>
              <a:tblPr bandRow="1">
                <a:tableStyleId>{17292A2E-F333-43FB-9621-5CBBE7FDCDCB}</a:tableStyleId>
              </a:tblPr>
              <a:tblGrid>
                <a:gridCol w="893216"/>
                <a:gridCol w="2227006"/>
                <a:gridCol w="846471"/>
              </a:tblGrid>
              <a:tr h="10730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CSC413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Software</a:t>
                      </a: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 Development, </a:t>
                      </a:r>
                    </a:p>
                    <a:p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Fri-5:00pm-7:00pm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751128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CSC867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bg1"/>
                          </a:solidFill>
                        </a:rPr>
                        <a:t>Adv</a:t>
                      </a: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 Internet App, </a:t>
                      </a:r>
                    </a:p>
                    <a:p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Fri-2:00pm-5:00pm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751128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CSC848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Software </a:t>
                      </a:r>
                      <a:endParaRPr lang="en-IN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Engineering</a:t>
                      </a:r>
                      <a:endParaRPr lang="en-IN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Mon-3:00pm-7:00pm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5855988" y="5937851"/>
            <a:ext cx="648052" cy="6198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 smtClean="0"/>
              <a:t>+</a:t>
            </a:r>
            <a:endParaRPr lang="en-IN" sz="5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485" y="1768826"/>
            <a:ext cx="457200" cy="457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400" y="2835622"/>
            <a:ext cx="457200" cy="457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150" y="3528800"/>
            <a:ext cx="457200" cy="457200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endCxn id="19" idx="3"/>
          </p:cNvCxnSpPr>
          <p:nvPr/>
        </p:nvCxnSpPr>
        <p:spPr>
          <a:xfrm flipH="1" flipV="1">
            <a:off x="3451124" y="2342116"/>
            <a:ext cx="1047134" cy="268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3846" y="1880451"/>
            <a:ext cx="28472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Clickable, on click of this, it will </a:t>
            </a:r>
            <a:r>
              <a:rPr lang="en-IN" dirty="0" err="1" smtClean="0"/>
              <a:t>goto</a:t>
            </a:r>
            <a:r>
              <a:rPr lang="en-IN" dirty="0" smtClean="0"/>
              <a:t> add students screen</a:t>
            </a:r>
            <a:endParaRPr lang="en-IN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041" y="1835463"/>
            <a:ext cx="457200" cy="457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732" y="2844147"/>
            <a:ext cx="457200" cy="457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732" y="3597177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487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My courses - Add new course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4121237" y="794441"/>
            <a:ext cx="3966693" cy="59025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46617" y="2581853"/>
            <a:ext cx="3367828" cy="3090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254322" y="2208636"/>
            <a:ext cx="1970468" cy="309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Course name: </a:t>
            </a:r>
            <a:r>
              <a:rPr lang="en-IN" dirty="0" smtClean="0">
                <a:solidFill>
                  <a:srgbClr val="FF0000"/>
                </a:solidFill>
                <a:latin typeface="Calibri" panose="020F0502020204030204" pitchFamily="34" charset="0"/>
              </a:rPr>
              <a:t>*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21237" y="794441"/>
            <a:ext cx="3966693" cy="44193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Attendance: Add new course		: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900931" y="6069894"/>
            <a:ext cx="811366" cy="425487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 smtClean="0">
                <a:latin typeface="Calibri" panose="020F0502020204030204" pitchFamily="34" charset="0"/>
              </a:rPr>
              <a:t>Add</a:t>
            </a:r>
            <a:endParaRPr lang="en-IN" sz="1500" dirty="0">
              <a:latin typeface="Calibri" panose="020F050202020403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346616" y="3334619"/>
            <a:ext cx="3367829" cy="8743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254322" y="2955070"/>
            <a:ext cx="1970468" cy="309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Description: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344469" y="1877322"/>
            <a:ext cx="3367828" cy="3090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239294" y="1433649"/>
            <a:ext cx="2898925" cy="379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Course code/short name: </a:t>
            </a:r>
            <a:r>
              <a:rPr lang="en-IN" dirty="0" smtClean="0">
                <a:solidFill>
                  <a:srgbClr val="FF0000"/>
                </a:solidFill>
                <a:latin typeface="Calibri" panose="020F0502020204030204" pitchFamily="34" charset="0"/>
              </a:rPr>
              <a:t>*</a:t>
            </a:r>
            <a:endParaRPr lang="en-IN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64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My courses – Edit </a:t>
            </a:r>
            <a:r>
              <a:rPr lang="en-IN" dirty="0" smtClean="0"/>
              <a:t>course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4121237" y="794441"/>
            <a:ext cx="3966693" cy="59025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46617" y="2581853"/>
            <a:ext cx="3367828" cy="3090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Adv. Operating Sys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254322" y="2208636"/>
            <a:ext cx="1970468" cy="309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Course name: </a:t>
            </a:r>
            <a:r>
              <a:rPr lang="en-IN" dirty="0" smtClean="0">
                <a:solidFill>
                  <a:srgbClr val="FF0000"/>
                </a:solidFill>
                <a:latin typeface="Calibri" panose="020F0502020204030204" pitchFamily="34" charset="0"/>
              </a:rPr>
              <a:t>*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21237" y="794441"/>
            <a:ext cx="3966693" cy="44193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Attendance: Add new course		: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900931" y="6069894"/>
            <a:ext cx="811366" cy="425487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 smtClean="0">
                <a:latin typeface="Calibri" panose="020F0502020204030204" pitchFamily="34" charset="0"/>
              </a:rPr>
              <a:t>Ok</a:t>
            </a:r>
            <a:endParaRPr lang="en-IN" sz="1500" dirty="0">
              <a:latin typeface="Calibri" panose="020F050202020403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346616" y="3334619"/>
            <a:ext cx="3367829" cy="8743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254322" y="2955070"/>
            <a:ext cx="1970468" cy="309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Description: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344469" y="1877322"/>
            <a:ext cx="3367828" cy="3090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CSC720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239294" y="1433649"/>
            <a:ext cx="2898925" cy="379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Course code/short name: </a:t>
            </a:r>
            <a:r>
              <a:rPr lang="en-IN" dirty="0" smtClean="0">
                <a:solidFill>
                  <a:srgbClr val="FF0000"/>
                </a:solidFill>
                <a:latin typeface="Calibri" panose="020F0502020204030204" pitchFamily="34" charset="0"/>
              </a:rPr>
              <a:t>*</a:t>
            </a:r>
            <a:endParaRPr lang="en-IN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44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My courses – Delete</a:t>
            </a:r>
            <a:endParaRPr lang="en-IN" dirty="0"/>
          </a:p>
        </p:txBody>
      </p:sp>
      <p:grpSp>
        <p:nvGrpSpPr>
          <p:cNvPr id="3" name="Group 2"/>
          <p:cNvGrpSpPr/>
          <p:nvPr/>
        </p:nvGrpSpPr>
        <p:grpSpPr>
          <a:xfrm>
            <a:off x="4121237" y="811066"/>
            <a:ext cx="3966693" cy="5902573"/>
            <a:chOff x="4121237" y="794441"/>
            <a:chExt cx="3966693" cy="5902573"/>
          </a:xfrm>
          <a:solidFill>
            <a:schemeClr val="tx1">
              <a:lumMod val="85000"/>
            </a:schemeClr>
          </a:solidFill>
        </p:grpSpPr>
        <p:sp>
          <p:nvSpPr>
            <p:cNvPr id="4" name="Rectangle 3"/>
            <p:cNvSpPr/>
            <p:nvPr/>
          </p:nvSpPr>
          <p:spPr>
            <a:xfrm>
              <a:off x="4121237" y="794441"/>
              <a:ext cx="3966693" cy="5902573"/>
            </a:xfrm>
            <a:prstGeom prst="rect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>
                <a:latin typeface="Calibri" panose="020F0502020204030204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4121237" y="794441"/>
              <a:ext cx="3966693" cy="441931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Timetable: Friday</a:t>
              </a:r>
              <a:r>
                <a:rPr lang="en-IN" dirty="0" smtClean="0">
                  <a:latin typeface="Calibri" panose="020F0502020204030204" pitchFamily="34" charset="0"/>
                </a:rPr>
                <a:t>		</a:t>
              </a:r>
              <a:r>
                <a:rPr lang="en-IN" dirty="0">
                  <a:latin typeface="Calibri" panose="020F0502020204030204" pitchFamily="34" charset="0"/>
                </a:rPr>
                <a:t> </a:t>
              </a:r>
              <a:r>
                <a:rPr lang="en-IN" dirty="0" smtClean="0">
                  <a:latin typeface="Calibri" panose="020F0502020204030204" pitchFamily="34" charset="0"/>
                </a:rPr>
                <a:t>             </a:t>
              </a:r>
              <a:r>
                <a:rPr lang="en-IN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:</a:t>
              </a:r>
              <a:r>
                <a:rPr lang="en-IN" dirty="0" smtClean="0">
                  <a:latin typeface="Calibri" panose="020F0502020204030204" pitchFamily="34" charset="0"/>
                </a:rPr>
                <a:t>	</a:t>
              </a:r>
              <a:endParaRPr lang="en-IN" dirty="0">
                <a:latin typeface="Calibri" panose="020F0502020204030204" pitchFamily="34" charset="0"/>
              </a:endParaRPr>
            </a:p>
          </p:txBody>
        </p:sp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090860"/>
              </p:ext>
            </p:extLst>
          </p:nvPr>
        </p:nvGraphicFramePr>
        <p:xfrm>
          <a:off x="4121236" y="1693222"/>
          <a:ext cx="3966693" cy="225934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93216"/>
                <a:gridCol w="2227006"/>
                <a:gridCol w="846471"/>
              </a:tblGrid>
              <a:tr h="435177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Class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10730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CSC413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Software</a:t>
                      </a: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 Development, </a:t>
                      </a:r>
                    </a:p>
                    <a:p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5:00pm-7:00pm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751128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CSC867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bg1"/>
                          </a:solidFill>
                        </a:rPr>
                        <a:t>Adv</a:t>
                      </a: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 Internet App, </a:t>
                      </a:r>
                    </a:p>
                    <a:p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5:00pm-7:00pm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Diagonal Stripe 9"/>
          <p:cNvSpPr/>
          <p:nvPr/>
        </p:nvSpPr>
        <p:spPr>
          <a:xfrm>
            <a:off x="7334861" y="3425843"/>
            <a:ext cx="324462" cy="363259"/>
          </a:xfrm>
          <a:prstGeom prst="diagStrip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37471" y="2934929"/>
            <a:ext cx="2920668" cy="1846659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Are you sure you want to delete this course?</a:t>
            </a:r>
          </a:p>
          <a:p>
            <a:endParaRPr lang="en-IN" sz="1400" dirty="0" smtClean="0">
              <a:solidFill>
                <a:schemeClr val="bg1"/>
              </a:solidFill>
            </a:endParaRPr>
          </a:p>
          <a:p>
            <a:r>
              <a:rPr lang="en-IN" sz="1400" dirty="0" smtClean="0">
                <a:solidFill>
                  <a:schemeClr val="bg1"/>
                </a:solidFill>
              </a:rPr>
              <a:t>This will delete the course completely from timetable.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077749" y="4267351"/>
            <a:ext cx="1116572" cy="425487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Yes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395274" y="4272267"/>
            <a:ext cx="1116572" cy="425487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No</a:t>
            </a:r>
            <a:endParaRPr lang="en-IN" dirty="0">
              <a:latin typeface="Calibri" panose="020F050202020403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765" y="2300796"/>
            <a:ext cx="457200" cy="457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30" y="2300796"/>
            <a:ext cx="457200" cy="457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143" y="329385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3694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My Course-&gt;Click on any course/Add students w/o upload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4121237" y="811066"/>
            <a:ext cx="3966693" cy="59025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21237" y="811066"/>
            <a:ext cx="3966693" cy="441931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Course: CSC413</a:t>
            </a:r>
            <a:r>
              <a:rPr lang="en-IN" dirty="0" smtClean="0">
                <a:latin typeface="Calibri" panose="020F0502020204030204" pitchFamily="34" charset="0"/>
              </a:rPr>
              <a:t>		</a:t>
            </a:r>
            <a:r>
              <a:rPr lang="en-IN" dirty="0">
                <a:latin typeface="Calibri" panose="020F0502020204030204" pitchFamily="34" charset="0"/>
              </a:rPr>
              <a:t> </a:t>
            </a:r>
            <a:r>
              <a:rPr lang="en-IN" dirty="0" smtClean="0">
                <a:latin typeface="Calibri" panose="020F0502020204030204" pitchFamily="34" charset="0"/>
              </a:rPr>
              <a:t>             </a:t>
            </a:r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:</a:t>
            </a:r>
            <a:r>
              <a:rPr lang="en-IN" dirty="0" smtClean="0">
                <a:latin typeface="Calibri" panose="020F0502020204030204" pitchFamily="34" charset="0"/>
              </a:rPr>
              <a:t>	</a:t>
            </a:r>
            <a:endParaRPr lang="en-IN" dirty="0">
              <a:latin typeface="Calibri" panose="020F050202020403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781940"/>
              </p:ext>
            </p:extLst>
          </p:nvPr>
        </p:nvGraphicFramePr>
        <p:xfrm>
          <a:off x="4121236" y="1693222"/>
          <a:ext cx="3966693" cy="1987440"/>
        </p:xfrm>
        <a:graphic>
          <a:graphicData uri="http://schemas.openxmlformats.org/drawingml/2006/table">
            <a:tbl>
              <a:tblPr bandRow="1">
                <a:tableStyleId>{ED083AE6-46FA-4A59-8FB0-9F97EB10719F}</a:tableStyleId>
              </a:tblPr>
              <a:tblGrid>
                <a:gridCol w="1261925"/>
                <a:gridCol w="870155"/>
                <a:gridCol w="1834613"/>
              </a:tblGrid>
              <a:tr h="10730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915717457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Rujoota Shah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rujoota@gmail.com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751128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915717458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bg1"/>
                          </a:solidFill>
                        </a:rPr>
                        <a:t>Rajan</a:t>
                      </a:r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IN" dirty="0" err="1" smtClean="0">
                          <a:solidFill>
                            <a:schemeClr val="bg1"/>
                          </a:solidFill>
                        </a:rPr>
                        <a:t>Jethva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rajan@mail.sfsu.edu</a:t>
                      </a:r>
                    </a:p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220" y="2236180"/>
            <a:ext cx="457200" cy="457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498" y="2233074"/>
            <a:ext cx="457200" cy="457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531" y="3230126"/>
            <a:ext cx="457200" cy="457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809" y="3227020"/>
            <a:ext cx="457200" cy="457200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4619300" y="5874930"/>
            <a:ext cx="1412790" cy="52587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Upload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284308" y="5874930"/>
            <a:ext cx="1641390" cy="52587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Add manually</a:t>
            </a:r>
            <a:endParaRPr lang="en-IN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8866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My Course-&gt;Delete student from a course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4121237" y="811066"/>
            <a:ext cx="3966693" cy="5902573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21237" y="811066"/>
            <a:ext cx="3966693" cy="441931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Course: CSC413</a:t>
            </a:r>
            <a:r>
              <a:rPr lang="en-IN" dirty="0" smtClean="0">
                <a:latin typeface="Calibri" panose="020F0502020204030204" pitchFamily="34" charset="0"/>
              </a:rPr>
              <a:t>		</a:t>
            </a:r>
            <a:r>
              <a:rPr lang="en-IN" dirty="0">
                <a:latin typeface="Calibri" panose="020F0502020204030204" pitchFamily="34" charset="0"/>
              </a:rPr>
              <a:t> </a:t>
            </a:r>
            <a:r>
              <a:rPr lang="en-IN" dirty="0" smtClean="0">
                <a:latin typeface="Calibri" panose="020F0502020204030204" pitchFamily="34" charset="0"/>
              </a:rPr>
              <a:t>             </a:t>
            </a:r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:</a:t>
            </a:r>
            <a:r>
              <a:rPr lang="en-IN" dirty="0" smtClean="0">
                <a:latin typeface="Calibri" panose="020F0502020204030204" pitchFamily="34" charset="0"/>
              </a:rPr>
              <a:t>	</a:t>
            </a:r>
            <a:endParaRPr lang="en-IN" dirty="0">
              <a:latin typeface="Calibri" panose="020F050202020403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794509"/>
              </p:ext>
            </p:extLst>
          </p:nvPr>
        </p:nvGraphicFramePr>
        <p:xfrm>
          <a:off x="4121236" y="1693222"/>
          <a:ext cx="3966693" cy="1987440"/>
        </p:xfrm>
        <a:graphic>
          <a:graphicData uri="http://schemas.openxmlformats.org/drawingml/2006/table">
            <a:tbl>
              <a:tblPr bandRow="1">
                <a:tableStyleId>{ED083AE6-46FA-4A59-8FB0-9F97EB10719F}</a:tableStyleId>
              </a:tblPr>
              <a:tblGrid>
                <a:gridCol w="1261925"/>
                <a:gridCol w="870155"/>
                <a:gridCol w="1834613"/>
              </a:tblGrid>
              <a:tr h="10730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915717457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Rujoota Shah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rujoota@gmail.com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751128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915717458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bg1"/>
                          </a:solidFill>
                        </a:rPr>
                        <a:t>Rajan</a:t>
                      </a:r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IN" dirty="0" err="1" smtClean="0">
                          <a:solidFill>
                            <a:schemeClr val="bg1"/>
                          </a:solidFill>
                        </a:rPr>
                        <a:t>Jethva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  <a:hlinkClick r:id="rId2"/>
                        </a:rPr>
                        <a:t>rajan@mail.sfsu.edu</a:t>
                      </a:r>
                      <a:endParaRPr lang="en-IN" dirty="0" smtClean="0">
                        <a:solidFill>
                          <a:schemeClr val="bg1"/>
                        </a:solidFill>
                      </a:endParaRPr>
                    </a:p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220" y="2236180"/>
            <a:ext cx="457200" cy="457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498" y="2233074"/>
            <a:ext cx="457200" cy="457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531" y="3230126"/>
            <a:ext cx="457200" cy="457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809" y="3227020"/>
            <a:ext cx="457200" cy="457200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4619300" y="5874930"/>
            <a:ext cx="1412790" cy="52587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Upload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284308" y="5874930"/>
            <a:ext cx="1641390" cy="52587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Add manually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37471" y="2934929"/>
            <a:ext cx="2920668" cy="141577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Are you sure you want to delete this </a:t>
            </a:r>
            <a:r>
              <a:rPr lang="en-IN" dirty="0" smtClean="0">
                <a:solidFill>
                  <a:schemeClr val="bg1"/>
                </a:solidFill>
              </a:rPr>
              <a:t>student?</a:t>
            </a:r>
          </a:p>
          <a:p>
            <a:endParaRPr lang="en-IN" dirty="0" smtClean="0">
              <a:solidFill>
                <a:schemeClr val="bg1"/>
              </a:solidFill>
            </a:endParaRPr>
          </a:p>
          <a:p>
            <a:endParaRPr lang="en-IN" sz="1400" dirty="0" smtClean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054068" y="3727574"/>
            <a:ext cx="1116572" cy="425487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Yes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426159" y="3713951"/>
            <a:ext cx="1116572" cy="425487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No</a:t>
            </a:r>
            <a:endParaRPr lang="en-IN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6008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My courses – </a:t>
            </a:r>
            <a:r>
              <a:rPr lang="en-IN" dirty="0" smtClean="0"/>
              <a:t>Add student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4121237" y="794441"/>
            <a:ext cx="3966693" cy="59025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46617" y="2581853"/>
            <a:ext cx="3367828" cy="3090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254322" y="2208636"/>
            <a:ext cx="1970468" cy="309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Student id: </a:t>
            </a:r>
            <a:r>
              <a:rPr lang="en-IN" dirty="0" smtClean="0">
                <a:solidFill>
                  <a:srgbClr val="FF0000"/>
                </a:solidFill>
                <a:latin typeface="Calibri" panose="020F0502020204030204" pitchFamily="34" charset="0"/>
              </a:rPr>
              <a:t>*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21237" y="794441"/>
            <a:ext cx="3966693" cy="44193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Add </a:t>
            </a:r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new </a:t>
            </a:r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student</a:t>
            </a:r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	</a:t>
            </a:r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		: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900931" y="6069894"/>
            <a:ext cx="811366" cy="425487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 smtClean="0">
                <a:latin typeface="Calibri" panose="020F0502020204030204" pitchFamily="34" charset="0"/>
              </a:rPr>
              <a:t>Ok</a:t>
            </a:r>
            <a:endParaRPr lang="en-IN" sz="1500" dirty="0">
              <a:latin typeface="Calibri" panose="020F050202020403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346616" y="3334619"/>
            <a:ext cx="3367829" cy="3668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254322" y="2955070"/>
            <a:ext cx="1970468" cy="309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Student name:</a:t>
            </a:r>
            <a:r>
              <a:rPr lang="en-IN" dirty="0" smtClean="0">
                <a:solidFill>
                  <a:srgbClr val="FF0000"/>
                </a:solidFill>
                <a:latin typeface="Calibri" panose="020F0502020204030204" pitchFamily="34" charset="0"/>
              </a:rPr>
              <a:t>*</a:t>
            </a:r>
            <a:endParaRPr lang="en-IN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239294" y="1433649"/>
            <a:ext cx="2898925" cy="379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Course </a:t>
            </a:r>
            <a:r>
              <a:rPr lang="en-IN" dirty="0" smtClean="0">
                <a:latin typeface="Calibri" panose="020F0502020204030204" pitchFamily="34" charset="0"/>
              </a:rPr>
              <a:t>code: </a:t>
            </a:r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CSC413</a:t>
            </a:r>
            <a:endParaRPr lang="en-IN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66284" y="4150693"/>
            <a:ext cx="3367829" cy="3668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273990" y="3771144"/>
            <a:ext cx="1970468" cy="309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Student email id:</a:t>
            </a:r>
            <a:r>
              <a:rPr lang="en-IN" dirty="0" smtClean="0">
                <a:solidFill>
                  <a:srgbClr val="FF0000"/>
                </a:solidFill>
                <a:latin typeface="Calibri" panose="020F0502020204030204" pitchFamily="34" charset="0"/>
              </a:rPr>
              <a:t>*</a:t>
            </a:r>
            <a:endParaRPr lang="en-IN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45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My courses – </a:t>
            </a:r>
            <a:r>
              <a:rPr lang="en-IN" dirty="0" smtClean="0"/>
              <a:t>Edit student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4121237" y="794441"/>
            <a:ext cx="3966693" cy="59025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46617" y="2581853"/>
            <a:ext cx="3367828" cy="3090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915717457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254322" y="2208636"/>
            <a:ext cx="1970468" cy="309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Student id: </a:t>
            </a:r>
            <a:r>
              <a:rPr lang="en-IN" dirty="0" smtClean="0">
                <a:solidFill>
                  <a:srgbClr val="FF0000"/>
                </a:solidFill>
                <a:latin typeface="Calibri" panose="020F0502020204030204" pitchFamily="34" charset="0"/>
              </a:rPr>
              <a:t>*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21237" y="794441"/>
            <a:ext cx="3966693" cy="44193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Edit student		</a:t>
            </a:r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	: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900931" y="6069894"/>
            <a:ext cx="811366" cy="425487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 smtClean="0">
                <a:latin typeface="Calibri" panose="020F0502020204030204" pitchFamily="34" charset="0"/>
              </a:rPr>
              <a:t>Ok</a:t>
            </a:r>
            <a:endParaRPr lang="en-IN" sz="1500" dirty="0">
              <a:latin typeface="Calibri" panose="020F050202020403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346616" y="3334619"/>
            <a:ext cx="3367829" cy="3668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Rujoota Shah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254322" y="2955070"/>
            <a:ext cx="1970468" cy="309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Student name:</a:t>
            </a:r>
            <a:r>
              <a:rPr lang="en-IN" dirty="0" smtClean="0">
                <a:solidFill>
                  <a:srgbClr val="FF0000"/>
                </a:solidFill>
                <a:latin typeface="Calibri" panose="020F0502020204030204" pitchFamily="34" charset="0"/>
              </a:rPr>
              <a:t>*</a:t>
            </a:r>
            <a:endParaRPr lang="en-IN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239294" y="1433649"/>
            <a:ext cx="2898925" cy="379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Course </a:t>
            </a:r>
            <a:r>
              <a:rPr lang="en-IN" dirty="0" smtClean="0">
                <a:latin typeface="Calibri" panose="020F0502020204030204" pitchFamily="34" charset="0"/>
              </a:rPr>
              <a:t>code: </a:t>
            </a:r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CSC413</a:t>
            </a:r>
            <a:endParaRPr lang="en-IN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66284" y="4150693"/>
            <a:ext cx="3367829" cy="3668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rshah1@mail.sfsu.edu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273990" y="3771144"/>
            <a:ext cx="1970468" cy="309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Student email id:</a:t>
            </a:r>
            <a:r>
              <a:rPr lang="en-IN" dirty="0" smtClean="0">
                <a:solidFill>
                  <a:srgbClr val="FF0000"/>
                </a:solidFill>
                <a:latin typeface="Calibri" panose="020F0502020204030204" pitchFamily="34" charset="0"/>
              </a:rPr>
              <a:t>*</a:t>
            </a:r>
            <a:endParaRPr lang="en-IN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29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My Courses – </a:t>
            </a:r>
            <a:r>
              <a:rPr lang="en-IN" dirty="0" smtClean="0"/>
              <a:t>select any course – upload from csv</a:t>
            </a:r>
            <a:endParaRPr lang="en-IN" dirty="0"/>
          </a:p>
        </p:txBody>
      </p:sp>
      <p:grpSp>
        <p:nvGrpSpPr>
          <p:cNvPr id="3" name="Group 2"/>
          <p:cNvGrpSpPr/>
          <p:nvPr/>
        </p:nvGrpSpPr>
        <p:grpSpPr>
          <a:xfrm>
            <a:off x="4121237" y="811066"/>
            <a:ext cx="3966693" cy="5902573"/>
            <a:chOff x="4121237" y="794441"/>
            <a:chExt cx="3966693" cy="5902573"/>
          </a:xfrm>
          <a:solidFill>
            <a:schemeClr val="tx1">
              <a:lumMod val="85000"/>
            </a:schemeClr>
          </a:solidFill>
        </p:grpSpPr>
        <p:sp>
          <p:nvSpPr>
            <p:cNvPr id="4" name="Rectangle 3"/>
            <p:cNvSpPr/>
            <p:nvPr/>
          </p:nvSpPr>
          <p:spPr>
            <a:xfrm>
              <a:off x="4121237" y="794441"/>
              <a:ext cx="3966693" cy="5902573"/>
            </a:xfrm>
            <a:prstGeom prst="rect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>
                <a:latin typeface="Calibri" panose="020F0502020204030204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4121237" y="794441"/>
              <a:ext cx="3966693" cy="441931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My Courses</a:t>
              </a:r>
              <a:r>
                <a:rPr lang="en-IN" dirty="0" smtClean="0">
                  <a:latin typeface="Calibri" panose="020F0502020204030204" pitchFamily="34" charset="0"/>
                </a:rPr>
                <a:t>		</a:t>
              </a:r>
              <a:r>
                <a:rPr lang="en-IN" dirty="0">
                  <a:latin typeface="Calibri" panose="020F0502020204030204" pitchFamily="34" charset="0"/>
                </a:rPr>
                <a:t> </a:t>
              </a:r>
              <a:r>
                <a:rPr lang="en-IN" dirty="0" smtClean="0">
                  <a:latin typeface="Calibri" panose="020F0502020204030204" pitchFamily="34" charset="0"/>
                </a:rPr>
                <a:t>             </a:t>
              </a:r>
              <a:r>
                <a:rPr lang="en-IN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:</a:t>
              </a:r>
              <a:r>
                <a:rPr lang="en-IN" dirty="0" smtClean="0">
                  <a:latin typeface="Calibri" panose="020F0502020204030204" pitchFamily="34" charset="0"/>
                </a:rPr>
                <a:t>	</a:t>
              </a:r>
              <a:endParaRPr lang="en-IN" dirty="0">
                <a:latin typeface="Calibri" panose="020F0502020204030204" pitchFamily="34" charset="0"/>
              </a:endParaRPr>
            </a:p>
          </p:txBody>
        </p:sp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993809"/>
              </p:ext>
            </p:extLst>
          </p:nvPr>
        </p:nvGraphicFramePr>
        <p:xfrm>
          <a:off x="4121236" y="1693222"/>
          <a:ext cx="3966693" cy="2965296"/>
        </p:xfrm>
        <a:graphic>
          <a:graphicData uri="http://schemas.openxmlformats.org/drawingml/2006/table">
            <a:tbl>
              <a:tblPr bandRow="1">
                <a:tableStyleId>{17292A2E-F333-43FB-9621-5CBBE7FDCDCB}</a:tableStyleId>
              </a:tblPr>
              <a:tblGrid>
                <a:gridCol w="893216"/>
                <a:gridCol w="2227006"/>
                <a:gridCol w="846471"/>
              </a:tblGrid>
              <a:tr h="10730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CSC413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Software</a:t>
                      </a: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 Development, </a:t>
                      </a:r>
                    </a:p>
                    <a:p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Fri-5:00pm-7:00pm</a:t>
                      </a:r>
                    </a:p>
                    <a:p>
                      <a:endParaRPr lang="en-IN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751128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CSC867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bg1"/>
                          </a:solidFill>
                        </a:rPr>
                        <a:t>Adv</a:t>
                      </a: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 Internet App, </a:t>
                      </a:r>
                    </a:p>
                    <a:p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Fri-2:00pm-5:00pm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751128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CSC848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Software Engineering</a:t>
                      </a:r>
                    </a:p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Mon-3:00pm-7:00pm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5855988" y="5937851"/>
            <a:ext cx="648052" cy="6198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 smtClean="0"/>
              <a:t>+</a:t>
            </a:r>
            <a:endParaRPr lang="en-IN" sz="5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646" y="1769410"/>
            <a:ext cx="457200" cy="457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896" y="1769410"/>
            <a:ext cx="457200" cy="4572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837471" y="2934929"/>
            <a:ext cx="2920668" cy="169277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Upload the csv file which contains comma separated student list</a:t>
            </a:r>
          </a:p>
          <a:p>
            <a:r>
              <a:rPr lang="en-IN" sz="1400" dirty="0" smtClean="0">
                <a:solidFill>
                  <a:schemeClr val="bg1"/>
                </a:solidFill>
              </a:rPr>
              <a:t>Format: student </a:t>
            </a:r>
            <a:r>
              <a:rPr lang="en-IN" sz="1400" dirty="0" err="1" smtClean="0">
                <a:solidFill>
                  <a:schemeClr val="bg1"/>
                </a:solidFill>
              </a:rPr>
              <a:t>id,name,email</a:t>
            </a:r>
            <a:endParaRPr lang="en-IN" sz="1400" dirty="0" smtClean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063001" y="4105123"/>
            <a:ext cx="1116572" cy="425487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Browse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395274" y="4124784"/>
            <a:ext cx="1116572" cy="425487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Cancel</a:t>
            </a:r>
            <a:endParaRPr lang="en-IN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1942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On click of Reports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121237" y="794441"/>
            <a:ext cx="3966693" cy="59025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85634" y="1397600"/>
            <a:ext cx="1970468" cy="309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Course: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21237" y="794441"/>
            <a:ext cx="3966693" cy="44193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Reports			                :	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85634" y="2266786"/>
            <a:ext cx="1970468" cy="309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Student: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85634" y="2958334"/>
            <a:ext cx="873063" cy="4933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From: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36782" y="2982399"/>
            <a:ext cx="873063" cy="4933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To: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22605" y="1386348"/>
            <a:ext cx="2295834" cy="3687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dirty="0"/>
          </a:p>
        </p:txBody>
      </p:sp>
      <p:sp>
        <p:nvSpPr>
          <p:cNvPr id="12" name="Isosceles Triangle 11"/>
          <p:cNvSpPr/>
          <p:nvPr/>
        </p:nvSpPr>
        <p:spPr>
          <a:xfrm flipV="1">
            <a:off x="7107813" y="1489587"/>
            <a:ext cx="236884" cy="206478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5138806" y="2266786"/>
            <a:ext cx="2295834" cy="3687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dirty="0"/>
          </a:p>
        </p:txBody>
      </p:sp>
      <p:sp>
        <p:nvSpPr>
          <p:cNvPr id="14" name="Isosceles Triangle 13"/>
          <p:cNvSpPr/>
          <p:nvPr/>
        </p:nvSpPr>
        <p:spPr>
          <a:xfrm flipV="1">
            <a:off x="7124014" y="2384769"/>
            <a:ext cx="236884" cy="206478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4843493" y="3014900"/>
            <a:ext cx="1312609" cy="42831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09/10/2015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6545888" y="3012770"/>
            <a:ext cx="1312609" cy="42831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12/10/2015</a:t>
            </a:r>
            <a:endParaRPr lang="en-IN" dirty="0"/>
          </a:p>
        </p:txBody>
      </p:sp>
      <p:sp>
        <p:nvSpPr>
          <p:cNvPr id="17" name="Rounded Rectangle 16"/>
          <p:cNvSpPr/>
          <p:nvPr/>
        </p:nvSpPr>
        <p:spPr>
          <a:xfrm>
            <a:off x="5688748" y="3812963"/>
            <a:ext cx="857140" cy="45720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Show</a:t>
            </a:r>
            <a:endParaRPr lang="en-IN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40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353762" cy="970450"/>
          </a:xfrm>
        </p:spPr>
        <p:txBody>
          <a:bodyPr/>
          <a:lstStyle/>
          <a:p>
            <a:r>
              <a:rPr lang="en-IN" dirty="0" smtClean="0"/>
              <a:t>: Menu</a:t>
            </a:r>
            <a:endParaRPr lang="en-IN" dirty="0"/>
          </a:p>
        </p:txBody>
      </p:sp>
      <p:grpSp>
        <p:nvGrpSpPr>
          <p:cNvPr id="14" name="Group 13"/>
          <p:cNvGrpSpPr/>
          <p:nvPr/>
        </p:nvGrpSpPr>
        <p:grpSpPr>
          <a:xfrm>
            <a:off x="4121237" y="794441"/>
            <a:ext cx="3966693" cy="5902573"/>
            <a:chOff x="4121237" y="794441"/>
            <a:chExt cx="3966693" cy="5902573"/>
          </a:xfrm>
        </p:grpSpPr>
        <p:sp>
          <p:nvSpPr>
            <p:cNvPr id="4" name="Rectangle 3"/>
            <p:cNvSpPr/>
            <p:nvPr/>
          </p:nvSpPr>
          <p:spPr>
            <a:xfrm>
              <a:off x="4121237" y="794441"/>
              <a:ext cx="3966693" cy="590257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>
                <a:latin typeface="Calibri" panose="020F0502020204030204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121237" y="794441"/>
              <a:ext cx="3966693" cy="441931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Attendance</a:t>
              </a:r>
              <a:r>
                <a:rPr lang="en-IN" dirty="0" smtClean="0">
                  <a:latin typeface="Calibri" panose="020F0502020204030204" pitchFamily="34" charset="0"/>
                </a:rPr>
                <a:t>		</a:t>
              </a:r>
              <a:r>
                <a:rPr lang="en-IN" dirty="0">
                  <a:latin typeface="Calibri" panose="020F0502020204030204" pitchFamily="34" charset="0"/>
                </a:rPr>
                <a:t> </a:t>
              </a:r>
              <a:r>
                <a:rPr lang="en-IN" dirty="0" smtClean="0">
                  <a:latin typeface="Calibri" panose="020F0502020204030204" pitchFamily="34" charset="0"/>
                </a:rPr>
                <a:t>             </a:t>
              </a:r>
              <a:r>
                <a:rPr lang="en-IN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:	</a:t>
              </a:r>
              <a:endParaRPr lang="en-IN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5658201" y="1236374"/>
            <a:ext cx="2375097" cy="31413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dirty="0" smtClean="0"/>
              <a:t>       Home</a:t>
            </a:r>
          </a:p>
          <a:p>
            <a:endParaRPr lang="en-IN" dirty="0"/>
          </a:p>
          <a:p>
            <a:r>
              <a:rPr lang="en-IN" dirty="0" smtClean="0"/>
              <a:t>         Share</a:t>
            </a:r>
          </a:p>
          <a:p>
            <a:endParaRPr lang="en-IN" dirty="0" smtClean="0"/>
          </a:p>
          <a:p>
            <a:r>
              <a:rPr lang="en-IN" dirty="0" smtClean="0"/>
              <a:t>        Rate</a:t>
            </a:r>
          </a:p>
          <a:p>
            <a:endParaRPr lang="en-IN" dirty="0" smtClean="0"/>
          </a:p>
          <a:p>
            <a:r>
              <a:rPr lang="en-IN" dirty="0" smtClean="0"/>
              <a:t>        About</a:t>
            </a:r>
          </a:p>
          <a:p>
            <a:endParaRPr lang="en-IN" dirty="0" smtClean="0"/>
          </a:p>
          <a:p>
            <a:r>
              <a:rPr lang="en-IN" dirty="0" smtClean="0"/>
              <a:t>        Help</a:t>
            </a:r>
          </a:p>
          <a:p>
            <a:endParaRPr lang="en-IN" dirty="0" smtClean="0"/>
          </a:p>
          <a:p>
            <a:r>
              <a:rPr lang="en-IN" dirty="0" smtClean="0"/>
              <a:t>        Sign out</a:t>
            </a:r>
          </a:p>
          <a:p>
            <a:endParaRPr lang="en-IN" dirty="0" smtClean="0"/>
          </a:p>
          <a:p>
            <a:endParaRPr lang="en-IN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762" y="1328252"/>
            <a:ext cx="355229" cy="3286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55" t="13881" r="10618" b="15671"/>
          <a:stretch/>
        </p:blipFill>
        <p:spPr>
          <a:xfrm>
            <a:off x="5697463" y="1817409"/>
            <a:ext cx="430252" cy="405293"/>
          </a:xfrm>
          <a:prstGeom prst="rect">
            <a:avLst/>
          </a:prstGeom>
        </p:spPr>
      </p:pic>
      <p:cxnSp>
        <p:nvCxnSpPr>
          <p:cNvPr id="23" name="Straight Connector 22"/>
          <p:cNvCxnSpPr/>
          <p:nvPr/>
        </p:nvCxnSpPr>
        <p:spPr>
          <a:xfrm>
            <a:off x="5712793" y="1740013"/>
            <a:ext cx="2237695" cy="0"/>
          </a:xfrm>
          <a:prstGeom prst="line">
            <a:avLst/>
          </a:prstGeom>
          <a:ln>
            <a:solidFill>
              <a:srgbClr val="C1BBBB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729103" y="2240482"/>
            <a:ext cx="2237695" cy="0"/>
          </a:xfrm>
          <a:prstGeom prst="line">
            <a:avLst/>
          </a:prstGeom>
          <a:ln>
            <a:solidFill>
              <a:srgbClr val="C1BBBB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727363" y="2837984"/>
            <a:ext cx="2237695" cy="0"/>
          </a:xfrm>
          <a:prstGeom prst="line">
            <a:avLst/>
          </a:prstGeom>
          <a:ln>
            <a:solidFill>
              <a:srgbClr val="C1BBBB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712793" y="3355019"/>
            <a:ext cx="2237695" cy="0"/>
          </a:xfrm>
          <a:prstGeom prst="line">
            <a:avLst/>
          </a:prstGeom>
          <a:ln>
            <a:solidFill>
              <a:srgbClr val="C1BBBB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692362" y="3860055"/>
            <a:ext cx="2237695" cy="0"/>
          </a:xfrm>
          <a:prstGeom prst="line">
            <a:avLst/>
          </a:prstGeom>
          <a:ln>
            <a:solidFill>
              <a:srgbClr val="C1BBBB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692362" y="4377719"/>
            <a:ext cx="2237695" cy="0"/>
          </a:xfrm>
          <a:prstGeom prst="line">
            <a:avLst/>
          </a:prstGeom>
          <a:ln>
            <a:solidFill>
              <a:srgbClr val="C1BBBB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762" y="2282536"/>
            <a:ext cx="457200" cy="457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465" y="3381394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36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Show report- course wise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4121237" y="794441"/>
            <a:ext cx="3966693" cy="59025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21237" y="794441"/>
            <a:ext cx="3966693" cy="44193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Reports			                :	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248621"/>
              </p:ext>
            </p:extLst>
          </p:nvPr>
        </p:nvGraphicFramePr>
        <p:xfrm>
          <a:off x="4666927" y="1854009"/>
          <a:ext cx="3061228" cy="3513136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509128"/>
                <a:gridCol w="1552100"/>
              </a:tblGrid>
              <a:tr h="701764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Student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Attendance</a:t>
                      </a:r>
                    </a:p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%Presence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685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915717457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5%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685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915717458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45%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685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915717459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59%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685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915717410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90%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685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915717454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100%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685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915717455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100%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5735005" y="6122253"/>
            <a:ext cx="857140" cy="45720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Export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32788" y="1339609"/>
            <a:ext cx="2227005" cy="385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schemeClr val="bg1"/>
                </a:solidFill>
              </a:rPr>
              <a:t>Course: CSC413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0568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Show report- student wise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4121237" y="794441"/>
            <a:ext cx="3966693" cy="59025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21237" y="794441"/>
            <a:ext cx="3966693" cy="44193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Reports			                :	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713604"/>
              </p:ext>
            </p:extLst>
          </p:nvPr>
        </p:nvGraphicFramePr>
        <p:xfrm>
          <a:off x="4121236" y="2297388"/>
          <a:ext cx="3966694" cy="246888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040699"/>
                <a:gridCol w="1312607"/>
                <a:gridCol w="1613388"/>
              </a:tblGrid>
              <a:tr h="427376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Subjects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Attendance</a:t>
                      </a:r>
                    </a:p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%Presence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Absent on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2737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CSC413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5%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09/04/2015, 09/05/2015,09/04/2015,09/05/2015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2737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CSC780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45%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09/04/2015,09/05/2015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5735005" y="5827285"/>
            <a:ext cx="857140" cy="45720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Export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32788" y="1339609"/>
            <a:ext cx="2227005" cy="385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schemeClr val="bg1"/>
                </a:solidFill>
              </a:rPr>
              <a:t>Student: 915717457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4565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Student Screens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28620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Home screen (after login)</a:t>
            </a:r>
            <a:endParaRPr lang="en-IN" dirty="0"/>
          </a:p>
        </p:txBody>
      </p:sp>
      <p:grpSp>
        <p:nvGrpSpPr>
          <p:cNvPr id="3" name="Group 2"/>
          <p:cNvGrpSpPr/>
          <p:nvPr/>
        </p:nvGrpSpPr>
        <p:grpSpPr>
          <a:xfrm>
            <a:off x="4121237" y="811066"/>
            <a:ext cx="3966693" cy="5902573"/>
            <a:chOff x="4121237" y="794441"/>
            <a:chExt cx="3966693" cy="5902573"/>
          </a:xfrm>
        </p:grpSpPr>
        <p:sp>
          <p:nvSpPr>
            <p:cNvPr id="4" name="Rectangle 3"/>
            <p:cNvSpPr/>
            <p:nvPr/>
          </p:nvSpPr>
          <p:spPr>
            <a:xfrm>
              <a:off x="4121237" y="794441"/>
              <a:ext cx="3966693" cy="590257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>
                <a:latin typeface="Calibri" panose="020F0502020204030204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4121237" y="794441"/>
              <a:ext cx="3966693" cy="441931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Attendance</a:t>
              </a:r>
              <a:r>
                <a:rPr lang="en-IN" dirty="0" smtClean="0">
                  <a:latin typeface="Calibri" panose="020F0502020204030204" pitchFamily="34" charset="0"/>
                </a:rPr>
                <a:t>		</a:t>
              </a:r>
              <a:r>
                <a:rPr lang="en-IN" dirty="0">
                  <a:latin typeface="Calibri" panose="020F0502020204030204" pitchFamily="34" charset="0"/>
                </a:rPr>
                <a:t> </a:t>
              </a:r>
              <a:r>
                <a:rPr lang="en-IN" dirty="0" smtClean="0">
                  <a:latin typeface="Calibri" panose="020F0502020204030204" pitchFamily="34" charset="0"/>
                </a:rPr>
                <a:t>             </a:t>
              </a:r>
              <a:r>
                <a:rPr lang="en-IN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:</a:t>
              </a:r>
              <a:r>
                <a:rPr lang="en-IN" dirty="0" smtClean="0">
                  <a:latin typeface="Calibri" panose="020F0502020204030204" pitchFamily="34" charset="0"/>
                </a:rPr>
                <a:t>	</a:t>
              </a:r>
              <a:endParaRPr lang="en-IN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224475" y="1325114"/>
            <a:ext cx="3783897" cy="2281548"/>
            <a:chOff x="4121238" y="1384106"/>
            <a:chExt cx="3967586" cy="2281548"/>
          </a:xfrm>
        </p:grpSpPr>
        <p:sp>
          <p:nvSpPr>
            <p:cNvPr id="9" name="Rectangle 8"/>
            <p:cNvSpPr/>
            <p:nvPr/>
          </p:nvSpPr>
          <p:spPr>
            <a:xfrm>
              <a:off x="4121238" y="1384106"/>
              <a:ext cx="3966692" cy="741848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IN" dirty="0" smtClean="0">
                  <a:latin typeface="Calibri" panose="020F0502020204030204" pitchFamily="34" charset="0"/>
                </a:rPr>
                <a:t>Fill attendance for this class</a:t>
              </a:r>
              <a:endParaRPr lang="en-IN" dirty="0">
                <a:latin typeface="Calibri" panose="020F0502020204030204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21238" y="2138875"/>
              <a:ext cx="3966692" cy="686828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IN" dirty="0" smtClean="0">
                  <a:latin typeface="Calibri" panose="020F0502020204030204" pitchFamily="34" charset="0"/>
                </a:rPr>
                <a:t>View reports</a:t>
              </a:r>
              <a:endParaRPr lang="en-IN" dirty="0">
                <a:latin typeface="Calibri" panose="020F0502020204030204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122132" y="2849182"/>
              <a:ext cx="3966692" cy="816472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IN" dirty="0" smtClean="0">
                  <a:latin typeface="Calibri" panose="020F0502020204030204" pitchFamily="34" charset="0"/>
                </a:rPr>
                <a:t>My courses</a:t>
              </a:r>
              <a:endParaRPr lang="en-IN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67477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Fill attendance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4121237" y="811066"/>
            <a:ext cx="3966693" cy="441931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Attendance</a:t>
            </a:r>
            <a:r>
              <a:rPr lang="en-IN" dirty="0" smtClean="0">
                <a:latin typeface="Calibri" panose="020F0502020204030204" pitchFamily="34" charset="0"/>
              </a:rPr>
              <a:t>		</a:t>
            </a:r>
            <a:r>
              <a:rPr lang="en-IN" dirty="0">
                <a:latin typeface="Calibri" panose="020F0502020204030204" pitchFamily="34" charset="0"/>
              </a:rPr>
              <a:t> </a:t>
            </a:r>
            <a:r>
              <a:rPr lang="en-IN" dirty="0" smtClean="0">
                <a:latin typeface="Calibri" panose="020F0502020204030204" pitchFamily="34" charset="0"/>
              </a:rPr>
              <a:t>             </a:t>
            </a:r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:</a:t>
            </a:r>
            <a:r>
              <a:rPr lang="en-IN" dirty="0" smtClean="0">
                <a:latin typeface="Calibri" panose="020F0502020204030204" pitchFamily="34" charset="0"/>
              </a:rPr>
              <a:t>	</a:t>
            </a:r>
            <a:endParaRPr lang="en-IN" dirty="0">
              <a:latin typeface="Calibri" panose="020F050202020403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121237" y="811066"/>
            <a:ext cx="3966693" cy="5902573"/>
            <a:chOff x="4121237" y="794441"/>
            <a:chExt cx="3966693" cy="5902573"/>
          </a:xfrm>
        </p:grpSpPr>
        <p:sp>
          <p:nvSpPr>
            <p:cNvPr id="5" name="Rectangle 4"/>
            <p:cNvSpPr/>
            <p:nvPr/>
          </p:nvSpPr>
          <p:spPr>
            <a:xfrm>
              <a:off x="4121237" y="794441"/>
              <a:ext cx="3966693" cy="590257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>
                <a:latin typeface="Calibri" panose="020F0502020204030204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121237" y="794441"/>
              <a:ext cx="3966693" cy="441931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Attendance</a:t>
              </a:r>
              <a:r>
                <a:rPr lang="en-IN" dirty="0" smtClean="0">
                  <a:latin typeface="Calibri" panose="020F0502020204030204" pitchFamily="34" charset="0"/>
                </a:rPr>
                <a:t>		</a:t>
              </a:r>
              <a:r>
                <a:rPr lang="en-IN" dirty="0">
                  <a:latin typeface="Calibri" panose="020F0502020204030204" pitchFamily="34" charset="0"/>
                </a:rPr>
                <a:t> </a:t>
              </a:r>
              <a:r>
                <a:rPr lang="en-IN" dirty="0" smtClean="0">
                  <a:latin typeface="Calibri" panose="020F0502020204030204" pitchFamily="34" charset="0"/>
                </a:rPr>
                <a:t>             </a:t>
              </a:r>
              <a:r>
                <a:rPr lang="en-IN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:</a:t>
              </a:r>
              <a:r>
                <a:rPr lang="en-IN" dirty="0" smtClean="0">
                  <a:latin typeface="Calibri" panose="020F0502020204030204" pitchFamily="34" charset="0"/>
                </a:rPr>
                <a:t>	</a:t>
              </a:r>
              <a:endParaRPr lang="en-IN" dirty="0">
                <a:latin typeface="Calibri" panose="020F0502020204030204" pitchFamily="34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4424516" y="2507226"/>
            <a:ext cx="3362632" cy="184354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IN" dirty="0" smtClean="0"/>
          </a:p>
          <a:p>
            <a:r>
              <a:rPr lang="en-IN" dirty="0" smtClean="0"/>
              <a:t>Enter code:</a:t>
            </a:r>
          </a:p>
        </p:txBody>
      </p:sp>
      <p:sp>
        <p:nvSpPr>
          <p:cNvPr id="8" name="Rectangle 7"/>
          <p:cNvSpPr/>
          <p:nvPr/>
        </p:nvSpPr>
        <p:spPr>
          <a:xfrm>
            <a:off x="5751870" y="2816943"/>
            <a:ext cx="1740310" cy="35396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ounded Rectangle 8"/>
          <p:cNvSpPr/>
          <p:nvPr/>
        </p:nvSpPr>
        <p:spPr>
          <a:xfrm>
            <a:off x="5176881" y="3731342"/>
            <a:ext cx="857140" cy="45720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Ok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414679" y="3731342"/>
            <a:ext cx="857140" cy="45720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Cancel</a:t>
            </a:r>
            <a:endParaRPr lang="en-IN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2301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Fill attendance – when entering wrong code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4121237" y="811066"/>
            <a:ext cx="3966693" cy="441931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Attendance</a:t>
            </a:r>
            <a:r>
              <a:rPr lang="en-IN" dirty="0" smtClean="0">
                <a:latin typeface="Calibri" panose="020F0502020204030204" pitchFamily="34" charset="0"/>
              </a:rPr>
              <a:t>		</a:t>
            </a:r>
            <a:r>
              <a:rPr lang="en-IN" dirty="0">
                <a:latin typeface="Calibri" panose="020F0502020204030204" pitchFamily="34" charset="0"/>
              </a:rPr>
              <a:t> </a:t>
            </a:r>
            <a:r>
              <a:rPr lang="en-IN" dirty="0" smtClean="0">
                <a:latin typeface="Calibri" panose="020F0502020204030204" pitchFamily="34" charset="0"/>
              </a:rPr>
              <a:t>             </a:t>
            </a:r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:</a:t>
            </a:r>
            <a:r>
              <a:rPr lang="en-IN" dirty="0" smtClean="0">
                <a:latin typeface="Calibri" panose="020F0502020204030204" pitchFamily="34" charset="0"/>
              </a:rPr>
              <a:t>	</a:t>
            </a:r>
            <a:endParaRPr lang="en-IN" dirty="0">
              <a:latin typeface="Calibri" panose="020F050202020403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121237" y="811066"/>
            <a:ext cx="3966693" cy="5902573"/>
            <a:chOff x="4121237" y="794441"/>
            <a:chExt cx="3966693" cy="5902573"/>
          </a:xfrm>
        </p:grpSpPr>
        <p:sp>
          <p:nvSpPr>
            <p:cNvPr id="5" name="Rectangle 4"/>
            <p:cNvSpPr/>
            <p:nvPr/>
          </p:nvSpPr>
          <p:spPr>
            <a:xfrm>
              <a:off x="4121237" y="794441"/>
              <a:ext cx="3966693" cy="590257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>
                <a:latin typeface="Calibri" panose="020F0502020204030204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121237" y="794441"/>
              <a:ext cx="3966693" cy="441931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Attendance</a:t>
              </a:r>
              <a:r>
                <a:rPr lang="en-IN" dirty="0" smtClean="0">
                  <a:latin typeface="Calibri" panose="020F0502020204030204" pitchFamily="34" charset="0"/>
                </a:rPr>
                <a:t>		</a:t>
              </a:r>
              <a:r>
                <a:rPr lang="en-IN" dirty="0">
                  <a:latin typeface="Calibri" panose="020F0502020204030204" pitchFamily="34" charset="0"/>
                </a:rPr>
                <a:t> </a:t>
              </a:r>
              <a:r>
                <a:rPr lang="en-IN" dirty="0" smtClean="0">
                  <a:latin typeface="Calibri" panose="020F0502020204030204" pitchFamily="34" charset="0"/>
                </a:rPr>
                <a:t>             </a:t>
              </a:r>
              <a:r>
                <a:rPr lang="en-IN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:</a:t>
              </a:r>
              <a:r>
                <a:rPr lang="en-IN" dirty="0" smtClean="0">
                  <a:latin typeface="Calibri" panose="020F0502020204030204" pitchFamily="34" charset="0"/>
                </a:rPr>
                <a:t>	</a:t>
              </a:r>
              <a:endParaRPr lang="en-IN" dirty="0">
                <a:latin typeface="Calibri" panose="020F0502020204030204" pitchFamily="34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4424516" y="2507226"/>
            <a:ext cx="3362632" cy="184354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IN" dirty="0" smtClean="0"/>
          </a:p>
          <a:p>
            <a:r>
              <a:rPr lang="en-IN" dirty="0" smtClean="0"/>
              <a:t>Enter code:</a:t>
            </a:r>
          </a:p>
          <a:p>
            <a:endParaRPr lang="en-IN" dirty="0"/>
          </a:p>
          <a:p>
            <a:r>
              <a:rPr lang="en-IN" dirty="0" smtClean="0"/>
              <a:t>	</a:t>
            </a:r>
            <a:r>
              <a:rPr lang="en-IN" sz="1600" dirty="0" smtClean="0">
                <a:solidFill>
                  <a:srgbClr val="FF0000"/>
                </a:solidFill>
              </a:rPr>
              <a:t>Invalid code </a:t>
            </a:r>
            <a:endParaRPr lang="en-IN" sz="16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51870" y="2816943"/>
            <a:ext cx="1740310" cy="35396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/>
              <a:t>1234</a:t>
            </a:r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5176881" y="3731342"/>
            <a:ext cx="857140" cy="45720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Ok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414679" y="3731342"/>
            <a:ext cx="857140" cy="45720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Cancel</a:t>
            </a:r>
            <a:endParaRPr lang="en-IN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8217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Fill attendance – when entering correct code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4121237" y="811066"/>
            <a:ext cx="3966693" cy="441931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Attendance</a:t>
            </a:r>
            <a:r>
              <a:rPr lang="en-IN" dirty="0" smtClean="0">
                <a:latin typeface="Calibri" panose="020F0502020204030204" pitchFamily="34" charset="0"/>
              </a:rPr>
              <a:t>		</a:t>
            </a:r>
            <a:r>
              <a:rPr lang="en-IN" dirty="0">
                <a:latin typeface="Calibri" panose="020F0502020204030204" pitchFamily="34" charset="0"/>
              </a:rPr>
              <a:t> </a:t>
            </a:r>
            <a:r>
              <a:rPr lang="en-IN" dirty="0" smtClean="0">
                <a:latin typeface="Calibri" panose="020F0502020204030204" pitchFamily="34" charset="0"/>
              </a:rPr>
              <a:t>             </a:t>
            </a:r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:</a:t>
            </a:r>
            <a:r>
              <a:rPr lang="en-IN" dirty="0" smtClean="0">
                <a:latin typeface="Calibri" panose="020F0502020204030204" pitchFamily="34" charset="0"/>
              </a:rPr>
              <a:t>	</a:t>
            </a:r>
            <a:endParaRPr lang="en-IN" dirty="0">
              <a:latin typeface="Calibri" panose="020F050202020403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121237" y="811066"/>
            <a:ext cx="3966693" cy="5902573"/>
            <a:chOff x="4121237" y="794441"/>
            <a:chExt cx="3966693" cy="5902573"/>
          </a:xfrm>
        </p:grpSpPr>
        <p:sp>
          <p:nvSpPr>
            <p:cNvPr id="5" name="Rectangle 4"/>
            <p:cNvSpPr/>
            <p:nvPr/>
          </p:nvSpPr>
          <p:spPr>
            <a:xfrm>
              <a:off x="4121237" y="794441"/>
              <a:ext cx="3966693" cy="590257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>
                <a:latin typeface="Calibri" panose="020F0502020204030204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121237" y="794441"/>
              <a:ext cx="3966693" cy="441931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Attendance</a:t>
              </a:r>
              <a:r>
                <a:rPr lang="en-IN" dirty="0" smtClean="0">
                  <a:latin typeface="Calibri" panose="020F0502020204030204" pitchFamily="34" charset="0"/>
                </a:rPr>
                <a:t>		</a:t>
              </a:r>
              <a:r>
                <a:rPr lang="en-IN" dirty="0">
                  <a:latin typeface="Calibri" panose="020F0502020204030204" pitchFamily="34" charset="0"/>
                </a:rPr>
                <a:t> </a:t>
              </a:r>
              <a:r>
                <a:rPr lang="en-IN" dirty="0" smtClean="0">
                  <a:latin typeface="Calibri" panose="020F0502020204030204" pitchFamily="34" charset="0"/>
                </a:rPr>
                <a:t>             </a:t>
              </a:r>
              <a:r>
                <a:rPr lang="en-IN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:</a:t>
              </a:r>
              <a:r>
                <a:rPr lang="en-IN" dirty="0" smtClean="0">
                  <a:latin typeface="Calibri" panose="020F0502020204030204" pitchFamily="34" charset="0"/>
                </a:rPr>
                <a:t>	</a:t>
              </a:r>
              <a:endParaRPr lang="en-IN" dirty="0">
                <a:latin typeface="Calibri" panose="020F0502020204030204" pitchFamily="34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4424516" y="2507226"/>
            <a:ext cx="3362632" cy="184354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IN" dirty="0" smtClean="0"/>
          </a:p>
          <a:p>
            <a:r>
              <a:rPr lang="en-IN" dirty="0" smtClean="0"/>
              <a:t>Enter code:</a:t>
            </a:r>
          </a:p>
          <a:p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5751870" y="2816943"/>
            <a:ext cx="1740310" cy="35396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/>
              <a:t>3456</a:t>
            </a:r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5176881" y="3731342"/>
            <a:ext cx="857140" cy="45720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Ok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414679" y="3731342"/>
            <a:ext cx="857140" cy="45720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Cancel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247538" y="5722373"/>
            <a:ext cx="3751903" cy="486697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Your attendance is successfully submitted.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5262324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My Courses</a:t>
            </a:r>
            <a:endParaRPr lang="en-IN" dirty="0"/>
          </a:p>
        </p:txBody>
      </p:sp>
      <p:grpSp>
        <p:nvGrpSpPr>
          <p:cNvPr id="3" name="Group 2"/>
          <p:cNvGrpSpPr/>
          <p:nvPr/>
        </p:nvGrpSpPr>
        <p:grpSpPr>
          <a:xfrm>
            <a:off x="4121237" y="811066"/>
            <a:ext cx="3966693" cy="5902573"/>
            <a:chOff x="4121237" y="794441"/>
            <a:chExt cx="3966693" cy="5902573"/>
          </a:xfrm>
        </p:grpSpPr>
        <p:sp>
          <p:nvSpPr>
            <p:cNvPr id="4" name="Rectangle 3"/>
            <p:cNvSpPr/>
            <p:nvPr/>
          </p:nvSpPr>
          <p:spPr>
            <a:xfrm>
              <a:off x="4121237" y="794441"/>
              <a:ext cx="3966693" cy="590257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>
                <a:latin typeface="Calibri" panose="020F0502020204030204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4121237" y="794441"/>
              <a:ext cx="3966693" cy="441931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My Courses</a:t>
              </a:r>
              <a:r>
                <a:rPr lang="en-IN" dirty="0" smtClean="0">
                  <a:latin typeface="Calibri" panose="020F0502020204030204" pitchFamily="34" charset="0"/>
                </a:rPr>
                <a:t>		</a:t>
              </a:r>
              <a:r>
                <a:rPr lang="en-IN" dirty="0">
                  <a:latin typeface="Calibri" panose="020F0502020204030204" pitchFamily="34" charset="0"/>
                </a:rPr>
                <a:t> </a:t>
              </a:r>
              <a:r>
                <a:rPr lang="en-IN" dirty="0" smtClean="0">
                  <a:latin typeface="Calibri" panose="020F0502020204030204" pitchFamily="34" charset="0"/>
                </a:rPr>
                <a:t>             </a:t>
              </a:r>
              <a:r>
                <a:rPr lang="en-IN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:</a:t>
              </a:r>
              <a:r>
                <a:rPr lang="en-IN" dirty="0" smtClean="0">
                  <a:latin typeface="Calibri" panose="020F0502020204030204" pitchFamily="34" charset="0"/>
                </a:rPr>
                <a:t>	</a:t>
              </a:r>
              <a:endParaRPr lang="en-IN" dirty="0">
                <a:latin typeface="Calibri" panose="020F0502020204030204" pitchFamily="34" charset="0"/>
              </a:endParaRPr>
            </a:p>
          </p:txBody>
        </p:sp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454555"/>
              </p:ext>
            </p:extLst>
          </p:nvPr>
        </p:nvGraphicFramePr>
        <p:xfrm>
          <a:off x="4121236" y="1693222"/>
          <a:ext cx="3966693" cy="1987440"/>
        </p:xfrm>
        <a:graphic>
          <a:graphicData uri="http://schemas.openxmlformats.org/drawingml/2006/table">
            <a:tbl>
              <a:tblPr bandRow="1">
                <a:tableStyleId>{17292A2E-F333-43FB-9621-5CBBE7FDCDCB}</a:tableStyleId>
              </a:tblPr>
              <a:tblGrid>
                <a:gridCol w="893216"/>
                <a:gridCol w="2227006"/>
                <a:gridCol w="846471"/>
              </a:tblGrid>
              <a:tr h="10730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CSC413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Software</a:t>
                      </a: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 Development, </a:t>
                      </a:r>
                    </a:p>
                    <a:p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Fri-5:00pm-7:00pm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751128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CSC848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Software </a:t>
                      </a:r>
                      <a:endParaRPr lang="en-IN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Engineering</a:t>
                      </a:r>
                      <a:endParaRPr lang="en-IN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Mon-3:00pm-7:00pm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Rounded Rectangle 19"/>
          <p:cNvSpPr/>
          <p:nvPr/>
        </p:nvSpPr>
        <p:spPr>
          <a:xfrm>
            <a:off x="5309414" y="5895178"/>
            <a:ext cx="1755058" cy="45720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Add course</a:t>
            </a:r>
            <a:endParaRPr lang="en-IN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4085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My </a:t>
            </a:r>
            <a:r>
              <a:rPr lang="en-IN" dirty="0" smtClean="0"/>
              <a:t>Courses – add course</a:t>
            </a:r>
            <a:endParaRPr lang="en-IN" dirty="0"/>
          </a:p>
        </p:txBody>
      </p:sp>
      <p:grpSp>
        <p:nvGrpSpPr>
          <p:cNvPr id="3" name="Group 2"/>
          <p:cNvGrpSpPr/>
          <p:nvPr/>
        </p:nvGrpSpPr>
        <p:grpSpPr>
          <a:xfrm>
            <a:off x="4121237" y="811066"/>
            <a:ext cx="3966693" cy="5902573"/>
            <a:chOff x="4121237" y="794441"/>
            <a:chExt cx="3966693" cy="5902573"/>
          </a:xfrm>
          <a:solidFill>
            <a:schemeClr val="tx1">
              <a:lumMod val="95000"/>
            </a:schemeClr>
          </a:solidFill>
        </p:grpSpPr>
        <p:sp>
          <p:nvSpPr>
            <p:cNvPr id="4" name="Rectangle 3"/>
            <p:cNvSpPr/>
            <p:nvPr/>
          </p:nvSpPr>
          <p:spPr>
            <a:xfrm>
              <a:off x="4121237" y="794441"/>
              <a:ext cx="3966693" cy="5902573"/>
            </a:xfrm>
            <a:prstGeom prst="rect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>
                <a:latin typeface="Calibri" panose="020F0502020204030204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4121237" y="794441"/>
              <a:ext cx="3966693" cy="441931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My Courses</a:t>
              </a:r>
              <a:r>
                <a:rPr lang="en-IN" dirty="0" smtClean="0">
                  <a:latin typeface="Calibri" panose="020F0502020204030204" pitchFamily="34" charset="0"/>
                </a:rPr>
                <a:t>		</a:t>
              </a:r>
              <a:r>
                <a:rPr lang="en-IN" dirty="0">
                  <a:latin typeface="Calibri" panose="020F0502020204030204" pitchFamily="34" charset="0"/>
                </a:rPr>
                <a:t> </a:t>
              </a:r>
              <a:r>
                <a:rPr lang="en-IN" dirty="0" smtClean="0">
                  <a:latin typeface="Calibri" panose="020F0502020204030204" pitchFamily="34" charset="0"/>
                </a:rPr>
                <a:t>             </a:t>
              </a:r>
              <a:r>
                <a:rPr lang="en-IN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:</a:t>
              </a:r>
              <a:r>
                <a:rPr lang="en-IN" dirty="0" smtClean="0">
                  <a:latin typeface="Calibri" panose="020F0502020204030204" pitchFamily="34" charset="0"/>
                </a:rPr>
                <a:t>	</a:t>
              </a:r>
              <a:endParaRPr lang="en-IN" dirty="0">
                <a:latin typeface="Calibri" panose="020F0502020204030204" pitchFamily="34" charset="0"/>
              </a:endParaRPr>
            </a:p>
          </p:txBody>
        </p:sp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454555"/>
              </p:ext>
            </p:extLst>
          </p:nvPr>
        </p:nvGraphicFramePr>
        <p:xfrm>
          <a:off x="4121236" y="1693222"/>
          <a:ext cx="3966693" cy="1987440"/>
        </p:xfrm>
        <a:graphic>
          <a:graphicData uri="http://schemas.openxmlformats.org/drawingml/2006/table">
            <a:tbl>
              <a:tblPr bandRow="1">
                <a:tableStyleId>{17292A2E-F333-43FB-9621-5CBBE7FDCDCB}</a:tableStyleId>
              </a:tblPr>
              <a:tblGrid>
                <a:gridCol w="893216"/>
                <a:gridCol w="2227006"/>
                <a:gridCol w="846471"/>
              </a:tblGrid>
              <a:tr h="10730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CSC413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Software</a:t>
                      </a: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 Development, </a:t>
                      </a:r>
                    </a:p>
                    <a:p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Fri-5:00pm-7:00pm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751128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CSC848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Software </a:t>
                      </a:r>
                      <a:endParaRPr lang="en-IN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Engineering</a:t>
                      </a:r>
                      <a:endParaRPr lang="en-IN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Mon-3:00pm-7:00pm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Rounded Rectangle 19"/>
          <p:cNvSpPr/>
          <p:nvPr/>
        </p:nvSpPr>
        <p:spPr>
          <a:xfrm>
            <a:off x="5309414" y="5895178"/>
            <a:ext cx="1755058" cy="45720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Add course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24516" y="2507226"/>
            <a:ext cx="3362632" cy="184354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IN" dirty="0" smtClean="0"/>
          </a:p>
          <a:p>
            <a:r>
              <a:rPr lang="en-IN" dirty="0" smtClean="0"/>
              <a:t>Course code</a:t>
            </a:r>
            <a:r>
              <a:rPr lang="en-IN" dirty="0" smtClean="0"/>
              <a:t>:</a:t>
            </a:r>
          </a:p>
          <a:p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5810862" y="2787447"/>
            <a:ext cx="1740310" cy="35396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/>
              <a:t>CSC412</a:t>
            </a:r>
            <a:endParaRPr lang="en-IN" dirty="0"/>
          </a:p>
        </p:txBody>
      </p:sp>
      <p:sp>
        <p:nvSpPr>
          <p:cNvPr id="10" name="Rounded Rectangle 9"/>
          <p:cNvSpPr/>
          <p:nvPr/>
        </p:nvSpPr>
        <p:spPr>
          <a:xfrm>
            <a:off x="5176881" y="3731342"/>
            <a:ext cx="857140" cy="45720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Ok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414679" y="3731342"/>
            <a:ext cx="857140" cy="45720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Cancel</a:t>
            </a:r>
            <a:endParaRPr lang="en-IN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3092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Show report- student wise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4121237" y="794441"/>
            <a:ext cx="3966693" cy="59025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21237" y="794441"/>
            <a:ext cx="3966693" cy="44193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Reports			                :	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75095"/>
              </p:ext>
            </p:extLst>
          </p:nvPr>
        </p:nvGraphicFramePr>
        <p:xfrm>
          <a:off x="4508737" y="3314933"/>
          <a:ext cx="3141406" cy="193016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389219"/>
                <a:gridCol w="1752187"/>
              </a:tblGrid>
              <a:tr h="642728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Subjects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Attendance</a:t>
                      </a:r>
                    </a:p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%Presence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2914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CSC413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5%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2914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CSC780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45%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2914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CSC720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60%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185634" y="1380261"/>
            <a:ext cx="873063" cy="4933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From: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36782" y="1404326"/>
            <a:ext cx="873063" cy="4933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To: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43493" y="1436827"/>
            <a:ext cx="1312609" cy="42831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09/10/2015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6545888" y="1434697"/>
            <a:ext cx="1312609" cy="42831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12/10/2015</a:t>
            </a:r>
            <a:endParaRPr lang="en-IN" dirty="0"/>
          </a:p>
        </p:txBody>
      </p:sp>
      <p:sp>
        <p:nvSpPr>
          <p:cNvPr id="12" name="Rounded Rectangle 11"/>
          <p:cNvSpPr/>
          <p:nvPr/>
        </p:nvSpPr>
        <p:spPr>
          <a:xfrm>
            <a:off x="5676013" y="2149091"/>
            <a:ext cx="857140" cy="45720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Show</a:t>
            </a:r>
            <a:endParaRPr lang="en-IN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915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Login prompt – home page without login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121237" y="794441"/>
            <a:ext cx="3966693" cy="59025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52300" y="2544903"/>
            <a:ext cx="2730325" cy="3090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mtClean="0">
                <a:latin typeface="Calibri" panose="020F0502020204030204" pitchFamily="34" charset="0"/>
              </a:rPr>
              <a:t>abc@gmail.com</a:t>
            </a:r>
            <a:endParaRPr lang="en-IN"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11505" y="2223301"/>
            <a:ext cx="1970468" cy="309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mtClean="0">
                <a:latin typeface="Calibri" panose="020F0502020204030204" pitchFamily="34" charset="0"/>
              </a:rPr>
              <a:t>Email id:</a:t>
            </a:r>
            <a:endParaRPr lang="en-IN">
              <a:latin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21237" y="794441"/>
            <a:ext cx="3966693" cy="44193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Attendance: Login			: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097887" y="4035871"/>
            <a:ext cx="811366" cy="42548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smtClean="0">
                <a:latin typeface="Calibri" panose="020F0502020204030204" pitchFamily="34" charset="0"/>
              </a:rPr>
              <a:t>Login</a:t>
            </a:r>
            <a:endParaRPr lang="en-IN" sz="1500">
              <a:latin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97374" y="3318924"/>
            <a:ext cx="2685251" cy="3090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mtClean="0">
                <a:latin typeface="Calibri" panose="020F0502020204030204" pitchFamily="34" charset="0"/>
              </a:rPr>
              <a:t>*******</a:t>
            </a:r>
            <a:endParaRPr lang="en-IN">
              <a:latin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30830" y="3009831"/>
            <a:ext cx="1970468" cy="309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mtClean="0">
                <a:latin typeface="Calibri" panose="020F0502020204030204" pitchFamily="34" charset="0"/>
              </a:rPr>
              <a:t>Password:</a:t>
            </a:r>
            <a:endParaRPr lang="en-IN">
              <a:latin typeface="Calibri" panose="020F050202020403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129270" y="4035871"/>
            <a:ext cx="811366" cy="42548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smtClean="0">
                <a:latin typeface="Calibri" panose="020F0502020204030204" pitchFamily="34" charset="0"/>
              </a:rPr>
              <a:t>Cancel</a:t>
            </a:r>
            <a:endParaRPr lang="en-IN" sz="1500">
              <a:latin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13798" y="4546242"/>
            <a:ext cx="22688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600" u="sng" dirty="0" smtClean="0">
              <a:solidFill>
                <a:srgbClr val="0070C0"/>
              </a:solidFill>
              <a:latin typeface="Calibri" panose="020F0502020204030204" pitchFamily="34" charset="0"/>
            </a:endParaRPr>
          </a:p>
          <a:p>
            <a:r>
              <a:rPr lang="en-IN" sz="1600" u="sng" dirty="0" smtClean="0">
                <a:solidFill>
                  <a:srgbClr val="0070C0"/>
                </a:solidFill>
                <a:latin typeface="Calibri" panose="020F0502020204030204" pitchFamily="34" charset="0"/>
              </a:rPr>
              <a:t>Forgot Password?</a:t>
            </a:r>
          </a:p>
          <a:p>
            <a:endParaRPr lang="en-IN" sz="1600" u="sng" dirty="0" smtClean="0">
              <a:solidFill>
                <a:srgbClr val="0070C0"/>
              </a:solidFill>
              <a:latin typeface="Calibri" panose="020F0502020204030204" pitchFamily="34" charset="0"/>
            </a:endParaRPr>
          </a:p>
          <a:p>
            <a:r>
              <a:rPr lang="en-IN" sz="1600" u="sng" dirty="0" smtClean="0">
                <a:solidFill>
                  <a:srgbClr val="0070C0"/>
                </a:solidFill>
                <a:latin typeface="Calibri" panose="020F0502020204030204" pitchFamily="34" charset="0"/>
              </a:rPr>
              <a:t>New User?</a:t>
            </a:r>
            <a:endParaRPr lang="en-IN" sz="1600" u="sng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482625" y="2544903"/>
            <a:ext cx="1493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131122" y="2244315"/>
            <a:ext cx="2717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mtClean="0"/>
              <a:t>Required field, email id format validation</a:t>
            </a:r>
            <a:endParaRPr lang="en-IN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482625" y="3427573"/>
            <a:ext cx="1493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131122" y="3164377"/>
            <a:ext cx="2717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mtClean="0"/>
              <a:t>Required field</a:t>
            </a:r>
            <a:endParaRPr lang="en-IN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940636" y="4289382"/>
            <a:ext cx="1493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589133" y="4026186"/>
            <a:ext cx="2717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mtClean="0"/>
              <a:t>Goes back to screen from which it came</a:t>
            </a:r>
            <a:endParaRPr lang="en-IN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3620034" y="4289382"/>
            <a:ext cx="1698941" cy="428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83778" y="4461358"/>
            <a:ext cx="27174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mtClean="0"/>
              <a:t>After login, it goes back to the screen from which it came here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24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Forgot password</a:t>
            </a:r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4121237" y="794441"/>
            <a:ext cx="3966693" cy="59025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52300" y="2585847"/>
            <a:ext cx="2730325" cy="3090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mtClean="0">
                <a:latin typeface="Calibri" panose="020F0502020204030204" pitchFamily="34" charset="0"/>
              </a:rPr>
              <a:t>abc@gmail.com</a:t>
            </a:r>
            <a:endParaRPr lang="en-IN"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11504" y="2030813"/>
            <a:ext cx="3149605" cy="5015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Email id to send </a:t>
            </a:r>
            <a:r>
              <a:rPr lang="en-IN" dirty="0" smtClean="0">
                <a:latin typeface="Calibri" panose="020F0502020204030204" pitchFamily="34" charset="0"/>
              </a:rPr>
              <a:t>code of to reset password: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21237" y="794441"/>
            <a:ext cx="3966693" cy="44193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Attendance: Forgot password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097887" y="4035871"/>
            <a:ext cx="811366" cy="42548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smtClean="0">
                <a:latin typeface="Calibri" panose="020F0502020204030204" pitchFamily="34" charset="0"/>
              </a:rPr>
              <a:t>Ok</a:t>
            </a:r>
            <a:endParaRPr lang="en-IN" sz="1500">
              <a:latin typeface="Calibri" panose="020F050202020403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129270" y="4035871"/>
            <a:ext cx="811366" cy="42548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smtClean="0">
                <a:latin typeface="Calibri" panose="020F0502020204030204" pitchFamily="34" charset="0"/>
              </a:rPr>
              <a:t>Cancel</a:t>
            </a:r>
            <a:endParaRPr lang="en-IN" sz="15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3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Forgot password-recovery, after </a:t>
            </a:r>
            <a:r>
              <a:rPr lang="en-IN" dirty="0" smtClean="0"/>
              <a:t>checking email code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121237" y="794441"/>
            <a:ext cx="3966693" cy="590257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52300" y="2585847"/>
            <a:ext cx="2730325" cy="3090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mtClean="0">
                <a:latin typeface="Calibri" panose="020F0502020204030204" pitchFamily="34" charset="0"/>
              </a:rPr>
              <a:t>******</a:t>
            </a:r>
            <a:endParaRPr lang="en-IN"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11504" y="2030813"/>
            <a:ext cx="3149605" cy="5015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mtClean="0">
                <a:latin typeface="Calibri" panose="020F0502020204030204" pitchFamily="34" charset="0"/>
              </a:rPr>
              <a:t>New password:</a:t>
            </a:r>
            <a:endParaRPr lang="en-IN">
              <a:latin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21237" y="794441"/>
            <a:ext cx="3966693" cy="44193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 Attendance: Password recovery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097887" y="4035871"/>
            <a:ext cx="811366" cy="42548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smtClean="0">
                <a:latin typeface="Calibri" panose="020F0502020204030204" pitchFamily="34" charset="0"/>
              </a:rPr>
              <a:t>Ok</a:t>
            </a:r>
            <a:endParaRPr lang="en-IN" sz="1500">
              <a:latin typeface="Calibri" panose="020F050202020403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129270" y="4035871"/>
            <a:ext cx="811366" cy="42548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smtClean="0">
                <a:latin typeface="Calibri" panose="020F0502020204030204" pitchFamily="34" charset="0"/>
              </a:rPr>
              <a:t>Cancel</a:t>
            </a:r>
            <a:endParaRPr lang="en-IN" sz="1500">
              <a:latin typeface="Calibri" panose="020F0502020204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795516" y="3502523"/>
            <a:ext cx="2730325" cy="3090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mtClean="0">
                <a:latin typeface="Calibri" panose="020F0502020204030204" pitchFamily="34" charset="0"/>
              </a:rPr>
              <a:t>******</a:t>
            </a:r>
            <a:endParaRPr lang="en-IN">
              <a:latin typeface="Calibri" panose="020F050202020403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54720" y="2947489"/>
            <a:ext cx="3149605" cy="5015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mtClean="0">
                <a:latin typeface="Calibri" panose="020F0502020204030204" pitchFamily="34" charset="0"/>
              </a:rPr>
              <a:t>Confirm password:</a:t>
            </a:r>
            <a:endParaRPr lang="en-IN">
              <a:latin typeface="Calibri" panose="020F050202020403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424516" y="2507226"/>
            <a:ext cx="3362632" cy="184354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IN" dirty="0" smtClean="0"/>
          </a:p>
          <a:p>
            <a:r>
              <a:rPr lang="en-IN" dirty="0" smtClean="0"/>
              <a:t>Enter code: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751870" y="2816943"/>
            <a:ext cx="1740310" cy="35396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ounded Rectangle 22"/>
          <p:cNvSpPr/>
          <p:nvPr/>
        </p:nvSpPr>
        <p:spPr>
          <a:xfrm>
            <a:off x="5176881" y="3731342"/>
            <a:ext cx="857140" cy="45720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Ok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414679" y="3731342"/>
            <a:ext cx="857140" cy="45720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Cancel</a:t>
            </a:r>
            <a:endParaRPr lang="en-IN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44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Forgot password-recovery, after </a:t>
            </a:r>
            <a:r>
              <a:rPr lang="en-IN" dirty="0" smtClean="0"/>
              <a:t>giving correct code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121237" y="794441"/>
            <a:ext cx="3966693" cy="59025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52300" y="2585847"/>
            <a:ext cx="2730325" cy="3090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mtClean="0">
                <a:latin typeface="Calibri" panose="020F0502020204030204" pitchFamily="34" charset="0"/>
              </a:rPr>
              <a:t>******</a:t>
            </a:r>
            <a:endParaRPr lang="en-IN"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11504" y="2030813"/>
            <a:ext cx="3149605" cy="5015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mtClean="0">
                <a:latin typeface="Calibri" panose="020F0502020204030204" pitchFamily="34" charset="0"/>
              </a:rPr>
              <a:t>New password:</a:t>
            </a:r>
            <a:endParaRPr lang="en-IN">
              <a:latin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21237" y="794441"/>
            <a:ext cx="3966693" cy="44193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 Attendance: Password recovery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097887" y="4035871"/>
            <a:ext cx="811366" cy="42548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smtClean="0">
                <a:latin typeface="Calibri" panose="020F0502020204030204" pitchFamily="34" charset="0"/>
              </a:rPr>
              <a:t>Ok</a:t>
            </a:r>
            <a:endParaRPr lang="en-IN" sz="1500">
              <a:latin typeface="Calibri" panose="020F050202020403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129270" y="4035871"/>
            <a:ext cx="811366" cy="42548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smtClean="0">
                <a:latin typeface="Calibri" panose="020F0502020204030204" pitchFamily="34" charset="0"/>
              </a:rPr>
              <a:t>Cancel</a:t>
            </a:r>
            <a:endParaRPr lang="en-IN" sz="1500">
              <a:latin typeface="Calibri" panose="020F0502020204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795516" y="3502523"/>
            <a:ext cx="2730325" cy="3090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mtClean="0">
                <a:latin typeface="Calibri" panose="020F0502020204030204" pitchFamily="34" charset="0"/>
              </a:rPr>
              <a:t>******</a:t>
            </a:r>
            <a:endParaRPr lang="en-IN">
              <a:latin typeface="Calibri" panose="020F050202020403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54720" y="2947489"/>
            <a:ext cx="3149605" cy="5015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mtClean="0">
                <a:latin typeface="Calibri" panose="020F0502020204030204" pitchFamily="34" charset="0"/>
              </a:rPr>
              <a:t>Confirm password:</a:t>
            </a:r>
            <a:endParaRPr lang="en-I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48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New user?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4121237" y="794441"/>
            <a:ext cx="3966693" cy="59025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46617" y="2581853"/>
            <a:ext cx="3367828" cy="3090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mtClean="0">
                <a:latin typeface="Calibri" panose="020F0502020204030204" pitchFamily="34" charset="0"/>
              </a:rPr>
              <a:t>abc@gmail.com</a:t>
            </a:r>
            <a:endParaRPr lang="en-IN">
              <a:latin typeface="Calibri" panose="020F0502020204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254322" y="2208636"/>
            <a:ext cx="1970468" cy="309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mtClean="0">
                <a:latin typeface="Calibri" panose="020F0502020204030204" pitchFamily="34" charset="0"/>
              </a:rPr>
              <a:t>Email id: </a:t>
            </a:r>
            <a:r>
              <a:rPr lang="en-IN" smtClean="0">
                <a:solidFill>
                  <a:srgbClr val="FF0000"/>
                </a:solidFill>
                <a:latin typeface="Calibri" panose="020F0502020204030204" pitchFamily="34" charset="0"/>
              </a:rPr>
              <a:t>*</a:t>
            </a:r>
            <a:endParaRPr lang="en-IN">
              <a:latin typeface="Calibri" panose="020F050202020403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21237" y="794441"/>
            <a:ext cx="3966693" cy="44193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Attendance: Register		: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943302" y="5863494"/>
            <a:ext cx="811366" cy="425487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smtClean="0">
                <a:latin typeface="Calibri" panose="020F0502020204030204" pitchFamily="34" charset="0"/>
              </a:rPr>
              <a:t>Ok</a:t>
            </a:r>
            <a:endParaRPr lang="en-IN" sz="1500">
              <a:latin typeface="Calibri" panose="020F050202020403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346616" y="3334619"/>
            <a:ext cx="3367829" cy="3090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mtClean="0">
                <a:latin typeface="Calibri" panose="020F0502020204030204" pitchFamily="34" charset="0"/>
              </a:rPr>
              <a:t>*******</a:t>
            </a:r>
            <a:endParaRPr lang="en-IN">
              <a:latin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254322" y="2955070"/>
            <a:ext cx="1970468" cy="309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mtClean="0">
                <a:latin typeface="Calibri" panose="020F0502020204030204" pitchFamily="34" charset="0"/>
              </a:rPr>
              <a:t>Password: </a:t>
            </a:r>
            <a:r>
              <a:rPr lang="en-IN" smtClean="0">
                <a:solidFill>
                  <a:srgbClr val="FF0000"/>
                </a:solidFill>
                <a:latin typeface="Calibri" panose="020F0502020204030204" pitchFamily="34" charset="0"/>
              </a:rPr>
              <a:t>*</a:t>
            </a:r>
            <a:endParaRPr lang="en-IN">
              <a:latin typeface="Calibri" panose="020F050202020403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370226" y="4066572"/>
            <a:ext cx="3344219" cy="3090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mtClean="0">
                <a:latin typeface="Calibri" panose="020F0502020204030204" pitchFamily="34" charset="0"/>
              </a:rPr>
              <a:t>*******</a:t>
            </a:r>
            <a:endParaRPr lang="en-IN">
              <a:latin typeface="Calibri" panose="020F050202020403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277931" y="3687023"/>
            <a:ext cx="2161505" cy="309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Confirm Password: </a:t>
            </a:r>
            <a:r>
              <a:rPr lang="en-IN" dirty="0" smtClean="0">
                <a:solidFill>
                  <a:srgbClr val="FF0000"/>
                </a:solidFill>
                <a:latin typeface="Calibri" panose="020F0502020204030204" pitchFamily="34" charset="0"/>
              </a:rPr>
              <a:t>*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344469" y="1877322"/>
            <a:ext cx="3367828" cy="3090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mtClean="0">
                <a:latin typeface="Calibri" panose="020F0502020204030204" pitchFamily="34" charset="0"/>
              </a:rPr>
              <a:t>abc</a:t>
            </a:r>
            <a:endParaRPr lang="en-IN">
              <a:latin typeface="Calibri" panose="020F050202020403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239295" y="1504105"/>
            <a:ext cx="1970468" cy="309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Name: </a:t>
            </a:r>
            <a:r>
              <a:rPr lang="en-IN" dirty="0" smtClean="0">
                <a:solidFill>
                  <a:srgbClr val="FF0000"/>
                </a:solidFill>
                <a:latin typeface="Calibri" panose="020F0502020204030204" pitchFamily="34" charset="0"/>
              </a:rPr>
              <a:t>*</a:t>
            </a:r>
            <a:endParaRPr lang="en-IN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3552419" y="5325415"/>
            <a:ext cx="942308" cy="195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801504" y="5000832"/>
            <a:ext cx="1311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Radio button</a:t>
            </a:r>
            <a:endParaRPr lang="en-IN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3953810" y="6124963"/>
            <a:ext cx="2989493" cy="59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28790" y="5863832"/>
            <a:ext cx="3825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mtClean="0"/>
              <a:t>If all is valid, new login is created after user’s email id is confirmed and user is directed back to login screen</a:t>
            </a:r>
            <a:endParaRPr lang="en-IN"/>
          </a:p>
        </p:txBody>
      </p:sp>
      <p:sp>
        <p:nvSpPr>
          <p:cNvPr id="46" name="Rectangle 45"/>
          <p:cNvSpPr/>
          <p:nvPr/>
        </p:nvSpPr>
        <p:spPr>
          <a:xfrm>
            <a:off x="4308566" y="4549342"/>
            <a:ext cx="1970468" cy="309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Login as: </a:t>
            </a:r>
            <a:r>
              <a:rPr lang="en-IN" dirty="0" smtClean="0">
                <a:solidFill>
                  <a:srgbClr val="FF0000"/>
                </a:solidFill>
                <a:latin typeface="Calibri" panose="020F0502020204030204" pitchFamily="34" charset="0"/>
              </a:rPr>
              <a:t>*</a:t>
            </a:r>
            <a:endParaRPr lang="en-IN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4572003" y="5070764"/>
            <a:ext cx="249382" cy="25465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Oval 46"/>
          <p:cNvSpPr/>
          <p:nvPr/>
        </p:nvSpPr>
        <p:spPr>
          <a:xfrm>
            <a:off x="6237319" y="5090164"/>
            <a:ext cx="249382" cy="25465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4931637" y="5032112"/>
            <a:ext cx="1111876" cy="3127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Facilitator/teacher</a:t>
            </a:r>
            <a:endParaRPr lang="en-IN" dirty="0"/>
          </a:p>
        </p:txBody>
      </p:sp>
      <p:sp>
        <p:nvSpPr>
          <p:cNvPr id="48" name="Rectangle 47"/>
          <p:cNvSpPr/>
          <p:nvPr/>
        </p:nvSpPr>
        <p:spPr>
          <a:xfrm>
            <a:off x="6497200" y="5034887"/>
            <a:ext cx="1111876" cy="3127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Attendee/student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040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On click of About/Help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121237" y="794441"/>
            <a:ext cx="3966693" cy="59025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50027" y="1803525"/>
            <a:ext cx="3734871" cy="44040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mtClean="0">
                <a:latin typeface="Calibri" panose="020F0502020204030204" pitchFamily="34" charset="0"/>
              </a:rPr>
              <a:t>Lorem ipsum Lorem ipsum </a:t>
            </a:r>
          </a:p>
          <a:p>
            <a:r>
              <a:rPr lang="en-IN" smtClean="0">
                <a:latin typeface="Calibri" panose="020F0502020204030204" pitchFamily="34" charset="0"/>
              </a:rPr>
              <a:t>Lorem ipsum Lorem ipsum </a:t>
            </a:r>
          </a:p>
          <a:p>
            <a:r>
              <a:rPr lang="en-IN" smtClean="0">
                <a:latin typeface="Calibri" panose="020F0502020204030204" pitchFamily="34" charset="0"/>
              </a:rPr>
              <a:t>Lorem ipsum Lorem ipsum </a:t>
            </a:r>
          </a:p>
          <a:p>
            <a:r>
              <a:rPr lang="en-IN" smtClean="0">
                <a:latin typeface="Calibri" panose="020F0502020204030204" pitchFamily="34" charset="0"/>
              </a:rPr>
              <a:t>Lorem ipsum Lorem ipsum </a:t>
            </a:r>
          </a:p>
          <a:p>
            <a:r>
              <a:rPr lang="en-IN" smtClean="0">
                <a:latin typeface="Calibri" panose="020F0502020204030204" pitchFamily="34" charset="0"/>
              </a:rPr>
              <a:t>Lorem ipsum Lorem ipsum </a:t>
            </a:r>
          </a:p>
          <a:p>
            <a:r>
              <a:rPr lang="en-IN" smtClean="0">
                <a:latin typeface="Calibri" panose="020F0502020204030204" pitchFamily="34" charset="0"/>
              </a:rPr>
              <a:t>Lorem ipsum Lorem ipsum </a:t>
            </a:r>
          </a:p>
          <a:p>
            <a:r>
              <a:rPr lang="en-IN" smtClean="0">
                <a:latin typeface="Calibri" panose="020F0502020204030204" pitchFamily="34" charset="0"/>
              </a:rPr>
              <a:t>Lorem ipsum Lorem ipsum </a:t>
            </a:r>
          </a:p>
          <a:p>
            <a:r>
              <a:rPr lang="en-IN" smtClean="0">
                <a:latin typeface="Calibri" panose="020F0502020204030204" pitchFamily="34" charset="0"/>
              </a:rPr>
              <a:t>Lorem ipsum Lorem ipsum </a:t>
            </a:r>
          </a:p>
          <a:p>
            <a:r>
              <a:rPr lang="en-IN" smtClean="0">
                <a:latin typeface="Calibri" panose="020F0502020204030204" pitchFamily="34" charset="0"/>
              </a:rPr>
              <a:t>Lorem ipsum Lorem ipsum </a:t>
            </a:r>
          </a:p>
          <a:p>
            <a:r>
              <a:rPr lang="en-IN" smtClean="0">
                <a:latin typeface="Calibri" panose="020F0502020204030204" pitchFamily="34" charset="0"/>
              </a:rPr>
              <a:t>Lorem ipsum Lorem ipsum </a:t>
            </a:r>
          </a:p>
          <a:p>
            <a:r>
              <a:rPr lang="en-IN" smtClean="0">
                <a:latin typeface="Calibri" panose="020F0502020204030204" pitchFamily="34" charset="0"/>
              </a:rPr>
              <a:t>Lorem ipsum Lorem ipsum </a:t>
            </a:r>
          </a:p>
          <a:p>
            <a:r>
              <a:rPr lang="en-IN" smtClean="0">
                <a:latin typeface="Calibri" panose="020F0502020204030204" pitchFamily="34" charset="0"/>
              </a:rPr>
              <a:t>Lorem ipsum Lorem ipsum </a:t>
            </a:r>
          </a:p>
          <a:p>
            <a:r>
              <a:rPr lang="en-IN" smtClean="0">
                <a:latin typeface="Calibri" panose="020F0502020204030204" pitchFamily="34" charset="0"/>
              </a:rPr>
              <a:t>Lorem ipsum Lorem ipsum </a:t>
            </a:r>
          </a:p>
          <a:p>
            <a:r>
              <a:rPr lang="en-IN" smtClean="0">
                <a:latin typeface="Calibri" panose="020F0502020204030204" pitchFamily="34" charset="0"/>
              </a:rPr>
              <a:t>Lorem ipsum Lorem ipsum </a:t>
            </a:r>
          </a:p>
          <a:p>
            <a:r>
              <a:rPr lang="en-IN" smtClean="0">
                <a:latin typeface="Calibri" panose="020F0502020204030204" pitchFamily="34" charset="0"/>
              </a:rPr>
              <a:t>Lorem ipsum Lorem ipsum </a:t>
            </a:r>
          </a:p>
          <a:p>
            <a:r>
              <a:rPr lang="en-IN" smtClean="0">
                <a:latin typeface="Calibri" panose="020F0502020204030204" pitchFamily="34" charset="0"/>
              </a:rPr>
              <a:t>Lorem ipsum Lorem ipsum </a:t>
            </a:r>
          </a:p>
        </p:txBody>
      </p:sp>
      <p:sp>
        <p:nvSpPr>
          <p:cNvPr id="6" name="Rectangle 5"/>
          <p:cNvSpPr/>
          <p:nvPr/>
        </p:nvSpPr>
        <p:spPr>
          <a:xfrm>
            <a:off x="4185634" y="1397600"/>
            <a:ext cx="1970468" cy="309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About/Help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21237" y="794441"/>
            <a:ext cx="3966693" cy="44193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Attendance: About/Help 	                :	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89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925</TotalTime>
  <Words>1112</Words>
  <Application>Microsoft Office PowerPoint</Application>
  <PresentationFormat>Widescreen</PresentationFormat>
  <Paragraphs>451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Calibri</vt:lpstr>
      <vt:lpstr>Trebuchet MS</vt:lpstr>
      <vt:lpstr>Wingdings 2</vt:lpstr>
      <vt:lpstr>Slate</vt:lpstr>
      <vt:lpstr>Attendance Wireframes</vt:lpstr>
      <vt:lpstr>Generic screens for both users</vt:lpstr>
      <vt:lpstr>: Menu</vt:lpstr>
      <vt:lpstr>Login prompt – home page without login</vt:lpstr>
      <vt:lpstr>Forgot password</vt:lpstr>
      <vt:lpstr>Forgot password-recovery, after checking email code</vt:lpstr>
      <vt:lpstr>Forgot password-recovery, after giving correct code</vt:lpstr>
      <vt:lpstr>New user?</vt:lpstr>
      <vt:lpstr>On click of About/Help</vt:lpstr>
      <vt:lpstr>Email id verfication</vt:lpstr>
      <vt:lpstr>For facilitators</vt:lpstr>
      <vt:lpstr>Home screen (after login)</vt:lpstr>
      <vt:lpstr>Start taking attendance for this class</vt:lpstr>
      <vt:lpstr>Fill attendance manually or Let students start of previous screen</vt:lpstr>
      <vt:lpstr>My timetable</vt:lpstr>
      <vt:lpstr>My timetable-&gt;Add course to my timetable</vt:lpstr>
      <vt:lpstr>My time table – on click of any date</vt:lpstr>
      <vt:lpstr>My timetable- select any date - Edit</vt:lpstr>
      <vt:lpstr>My time table – on click delete</vt:lpstr>
      <vt:lpstr>My Courses</vt:lpstr>
      <vt:lpstr>My courses - Add new course</vt:lpstr>
      <vt:lpstr>My courses – Edit course</vt:lpstr>
      <vt:lpstr>My courses – Delete</vt:lpstr>
      <vt:lpstr>My Course-&gt;Click on any course/Add students w/o upload</vt:lpstr>
      <vt:lpstr>My Course-&gt;Delete student from a course</vt:lpstr>
      <vt:lpstr>My courses – Add student</vt:lpstr>
      <vt:lpstr>My courses – Edit student</vt:lpstr>
      <vt:lpstr>My Courses – select any course – upload from csv</vt:lpstr>
      <vt:lpstr>On click of Reports</vt:lpstr>
      <vt:lpstr>Show report- course wise</vt:lpstr>
      <vt:lpstr>Show report- student wise</vt:lpstr>
      <vt:lpstr>Student Screens</vt:lpstr>
      <vt:lpstr>Home screen (after login)</vt:lpstr>
      <vt:lpstr>Fill attendance</vt:lpstr>
      <vt:lpstr>Fill attendance – when entering wrong code</vt:lpstr>
      <vt:lpstr>Fill attendance – when entering correct code</vt:lpstr>
      <vt:lpstr>My Courses</vt:lpstr>
      <vt:lpstr>My Courses – add course</vt:lpstr>
      <vt:lpstr>Show report- student wise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Inviks Wireframes</dc:title>
  <dc:creator>Rujoota Shah</dc:creator>
  <cp:lastModifiedBy>Rujoota Shah</cp:lastModifiedBy>
  <cp:revision>451</cp:revision>
  <dcterms:created xsi:type="dcterms:W3CDTF">2015-05-27T19:47:49Z</dcterms:created>
  <dcterms:modified xsi:type="dcterms:W3CDTF">2015-09-12T06:57:34Z</dcterms:modified>
</cp:coreProperties>
</file>