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9"/>
  </p:notesMasterIdLst>
  <p:sldIdLst>
    <p:sldId id="256" r:id="rId2"/>
    <p:sldId id="354" r:id="rId3"/>
    <p:sldId id="335" r:id="rId4"/>
    <p:sldId id="259" r:id="rId5"/>
    <p:sldId id="260" r:id="rId6"/>
    <p:sldId id="291" r:id="rId7"/>
    <p:sldId id="292" r:id="rId8"/>
    <p:sldId id="334" r:id="rId9"/>
    <p:sldId id="336" r:id="rId10"/>
    <p:sldId id="337" r:id="rId11"/>
    <p:sldId id="320" r:id="rId12"/>
    <p:sldId id="261" r:id="rId13"/>
    <p:sldId id="355" r:id="rId14"/>
    <p:sldId id="339" r:id="rId15"/>
    <p:sldId id="296" r:id="rId16"/>
    <p:sldId id="338" r:id="rId17"/>
    <p:sldId id="341" r:id="rId18"/>
    <p:sldId id="322" r:id="rId19"/>
    <p:sldId id="287" r:id="rId20"/>
    <p:sldId id="340" r:id="rId21"/>
    <p:sldId id="286" r:id="rId22"/>
    <p:sldId id="300" r:id="rId23"/>
    <p:sldId id="302" r:id="rId24"/>
    <p:sldId id="303" r:id="rId25"/>
    <p:sldId id="301" r:id="rId26"/>
    <p:sldId id="342" r:id="rId27"/>
    <p:sldId id="308" r:id="rId28"/>
    <p:sldId id="307" r:id="rId29"/>
    <p:sldId id="309" r:id="rId30"/>
    <p:sldId id="323" r:id="rId31"/>
    <p:sldId id="343" r:id="rId32"/>
    <p:sldId id="326" r:id="rId33"/>
    <p:sldId id="325" r:id="rId34"/>
    <p:sldId id="328" r:id="rId35"/>
    <p:sldId id="330" r:id="rId36"/>
    <p:sldId id="329" r:id="rId37"/>
    <p:sldId id="344" r:id="rId38"/>
    <p:sldId id="312" r:id="rId39"/>
    <p:sldId id="313" r:id="rId40"/>
    <p:sldId id="314" r:id="rId41"/>
    <p:sldId id="345" r:id="rId42"/>
    <p:sldId id="347" r:id="rId43"/>
    <p:sldId id="346" r:id="rId44"/>
    <p:sldId id="349" r:id="rId45"/>
    <p:sldId id="348" r:id="rId46"/>
    <p:sldId id="311" r:id="rId47"/>
    <p:sldId id="350" r:id="rId48"/>
    <p:sldId id="310" r:id="rId49"/>
    <p:sldId id="351" r:id="rId50"/>
    <p:sldId id="316" r:id="rId51"/>
    <p:sldId id="317" r:id="rId52"/>
    <p:sldId id="319" r:id="rId53"/>
    <p:sldId id="352" r:id="rId54"/>
    <p:sldId id="331" r:id="rId55"/>
    <p:sldId id="333" r:id="rId56"/>
    <p:sldId id="353" r:id="rId57"/>
    <p:sldId id="315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E3E"/>
    <a:srgbClr val="363636"/>
    <a:srgbClr val="FFFFFF"/>
    <a:srgbClr val="F9F9F9"/>
    <a:srgbClr val="F0F0F0"/>
    <a:srgbClr val="CCFFCC"/>
    <a:srgbClr val="FFFFCC"/>
    <a:srgbClr val="EEF16F"/>
    <a:srgbClr val="FFFF66"/>
    <a:srgbClr val="FFE6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7792" autoAdjust="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416ED-1B1D-4548-A703-720F853C47D5}" type="datetimeFigureOut">
              <a:rPr lang="en-IN" smtClean="0"/>
              <a:t>14-09-2015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B580D9-EF10-4222-B20C-E8713BC63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738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580D9-EF10-4222-B20C-E8713BC63561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976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>
              <a:defRPr sz="5400" b="1" cap="none" spc="0">
                <a:ln/>
                <a:solidFill>
                  <a:schemeClr val="accent3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04BC-213D-4ABC-9D24-2814C4B97E5D}" type="datetimeFigureOut">
              <a:rPr lang="en-IN" smtClean="0"/>
              <a:t>14-09-2015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DDA8-4CEA-4FF9-94C6-68D83A02F8F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1932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04BC-213D-4ABC-9D24-2814C4B97E5D}" type="datetimeFigureOut">
              <a:rPr lang="en-IN" smtClean="0"/>
              <a:t>14-09-2015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DDA8-4CEA-4FF9-94C6-68D83A02F8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35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04BC-213D-4ABC-9D24-2814C4B97E5D}" type="datetimeFigureOut">
              <a:rPr lang="en-IN" smtClean="0"/>
              <a:t>14-09-2015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DDA8-4CEA-4FF9-94C6-68D83A02F8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043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04BC-213D-4ABC-9D24-2814C4B97E5D}" type="datetimeFigureOut">
              <a:rPr lang="en-IN" smtClean="0"/>
              <a:t>14-09-2015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DDA8-4CEA-4FF9-94C6-68D83A02F8F5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0573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04BC-213D-4ABC-9D24-2814C4B97E5D}" type="datetimeFigureOut">
              <a:rPr lang="en-IN" smtClean="0"/>
              <a:t>14-09-2015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DDA8-4CEA-4FF9-94C6-68D83A02F8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279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04BC-213D-4ABC-9D24-2814C4B97E5D}" type="datetimeFigureOut">
              <a:rPr lang="en-IN" smtClean="0"/>
              <a:t>14-09-2015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DDA8-4CEA-4FF9-94C6-68D83A02F8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352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04BC-213D-4ABC-9D24-2814C4B97E5D}" type="datetimeFigureOut">
              <a:rPr lang="en-IN" smtClean="0"/>
              <a:t>14-09-2015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DDA8-4CEA-4FF9-94C6-68D83A02F8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423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04BC-213D-4ABC-9D24-2814C4B97E5D}" type="datetimeFigureOut">
              <a:rPr lang="en-IN" smtClean="0"/>
              <a:t>14-09-2015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DDA8-4CEA-4FF9-94C6-68D83A02F8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6588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04BC-213D-4ABC-9D24-2814C4B97E5D}" type="datetimeFigureOut">
              <a:rPr lang="en-IN" smtClean="0"/>
              <a:t>14-09-2015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DDA8-4CEA-4FF9-94C6-68D83A02F8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39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353762" cy="970450"/>
          </a:xfrm>
        </p:spPr>
        <p:txBody>
          <a:bodyPr/>
          <a:lstStyle>
            <a:lvl1pPr algn="l">
              <a:defRPr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58800" y="1384300"/>
            <a:ext cx="11353800" cy="4991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63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04BC-213D-4ABC-9D24-2814C4B97E5D}" type="datetimeFigureOut">
              <a:rPr lang="en-IN" smtClean="0"/>
              <a:t>14-09-2015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DDA8-4CEA-4FF9-94C6-68D83A02F8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981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04BC-213D-4ABC-9D24-2814C4B97E5D}" type="datetimeFigureOut">
              <a:rPr lang="en-IN" smtClean="0"/>
              <a:t>14-09-2015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DDA8-4CEA-4FF9-94C6-68D83A02F8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836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04BC-213D-4ABC-9D24-2814C4B97E5D}" type="datetimeFigureOut">
              <a:rPr lang="en-IN" smtClean="0"/>
              <a:t>14-09-2015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DDA8-4CEA-4FF9-94C6-68D83A02F8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476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587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04BC-213D-4ABC-9D24-2814C4B97E5D}" type="datetimeFigureOut">
              <a:rPr lang="en-IN" smtClean="0"/>
              <a:t>14-09-2015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DDA8-4CEA-4FF9-94C6-68D83A02F8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013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04BC-213D-4ABC-9D24-2814C4B97E5D}" type="datetimeFigureOut">
              <a:rPr lang="en-IN" smtClean="0"/>
              <a:t>14-09-2015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DDA8-4CEA-4FF9-94C6-68D83A02F8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073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04BC-213D-4ABC-9D24-2814C4B97E5D}" type="datetimeFigureOut">
              <a:rPr lang="en-IN" smtClean="0"/>
              <a:t>14-09-2015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DDA8-4CEA-4FF9-94C6-68D83A02F8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989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>
            <a:spLocks/>
          </p:cNvSpPr>
          <p:nvPr userDrawn="1"/>
        </p:nvSpPr>
        <p:spPr bwMode="auto">
          <a:xfrm>
            <a:off x="2855911" y="5791200"/>
            <a:ext cx="6858000" cy="914400"/>
          </a:xfrm>
          <a:custGeom>
            <a:avLst/>
            <a:gdLst/>
            <a:ahLst/>
            <a:cxnLst>
              <a:cxn ang="0">
                <a:pos x="17264" y="180"/>
              </a:cxn>
              <a:cxn ang="0">
                <a:pos x="16706" y="689"/>
              </a:cxn>
              <a:cxn ang="0">
                <a:pos x="15959" y="1141"/>
              </a:cxn>
              <a:cxn ang="0">
                <a:pos x="15050" y="1535"/>
              </a:cxn>
              <a:cxn ang="0">
                <a:pos x="14003" y="1871"/>
              </a:cxn>
              <a:cxn ang="0">
                <a:pos x="12844" y="2151"/>
              </a:cxn>
              <a:cxn ang="0">
                <a:pos x="11599" y="2374"/>
              </a:cxn>
              <a:cxn ang="0">
                <a:pos x="10294" y="2540"/>
              </a:cxn>
              <a:cxn ang="0">
                <a:pos x="8951" y="2649"/>
              </a:cxn>
              <a:cxn ang="0">
                <a:pos x="7599" y="2704"/>
              </a:cxn>
              <a:cxn ang="0">
                <a:pos x="6264" y="2702"/>
              </a:cxn>
              <a:cxn ang="0">
                <a:pos x="4968" y="2645"/>
              </a:cxn>
              <a:cxn ang="0">
                <a:pos x="3740" y="2534"/>
              </a:cxn>
              <a:cxn ang="0">
                <a:pos x="2603" y="2367"/>
              </a:cxn>
              <a:cxn ang="0">
                <a:pos x="1584" y="2147"/>
              </a:cxn>
              <a:cxn ang="0">
                <a:pos x="708" y="1871"/>
              </a:cxn>
              <a:cxn ang="0">
                <a:pos x="0" y="1543"/>
              </a:cxn>
              <a:cxn ang="0">
                <a:pos x="341" y="1635"/>
              </a:cxn>
              <a:cxn ang="0">
                <a:pos x="1155" y="1920"/>
              </a:cxn>
              <a:cxn ang="0">
                <a:pos x="2121" y="2151"/>
              </a:cxn>
              <a:cxn ang="0">
                <a:pos x="3215" y="2331"/>
              </a:cxn>
              <a:cxn ang="0">
                <a:pos x="4413" y="2457"/>
              </a:cxn>
              <a:cxn ang="0">
                <a:pos x="5686" y="2531"/>
              </a:cxn>
              <a:cxn ang="0">
                <a:pos x="7011" y="2550"/>
              </a:cxn>
              <a:cxn ang="0">
                <a:pos x="8361" y="2515"/>
              </a:cxn>
              <a:cxn ang="0">
                <a:pos x="9712" y="2426"/>
              </a:cxn>
              <a:cxn ang="0">
                <a:pos x="11037" y="2283"/>
              </a:cxn>
              <a:cxn ang="0">
                <a:pos x="12311" y="2084"/>
              </a:cxn>
              <a:cxn ang="0">
                <a:pos x="13509" y="1831"/>
              </a:cxn>
              <a:cxn ang="0">
                <a:pos x="14604" y="1522"/>
              </a:cxn>
              <a:cxn ang="0">
                <a:pos x="15571" y="1158"/>
              </a:cxn>
              <a:cxn ang="0">
                <a:pos x="16386" y="737"/>
              </a:cxn>
              <a:cxn ang="0">
                <a:pos x="17021" y="260"/>
              </a:cxn>
            </a:cxnLst>
            <a:rect l="0" t="0" r="r" b="b"/>
            <a:pathLst>
              <a:path w="17264" h="2710">
                <a:moveTo>
                  <a:pt x="17264" y="0"/>
                </a:moveTo>
                <a:lnTo>
                  <a:pt x="17264" y="180"/>
                </a:lnTo>
                <a:lnTo>
                  <a:pt x="17010" y="442"/>
                </a:lnTo>
                <a:lnTo>
                  <a:pt x="16706" y="689"/>
                </a:lnTo>
                <a:lnTo>
                  <a:pt x="16354" y="923"/>
                </a:lnTo>
                <a:lnTo>
                  <a:pt x="15959" y="1141"/>
                </a:lnTo>
                <a:lnTo>
                  <a:pt x="15524" y="1345"/>
                </a:lnTo>
                <a:lnTo>
                  <a:pt x="15050" y="1535"/>
                </a:lnTo>
                <a:lnTo>
                  <a:pt x="14543" y="1710"/>
                </a:lnTo>
                <a:lnTo>
                  <a:pt x="14003" y="1871"/>
                </a:lnTo>
                <a:lnTo>
                  <a:pt x="13437" y="2018"/>
                </a:lnTo>
                <a:lnTo>
                  <a:pt x="12844" y="2151"/>
                </a:lnTo>
                <a:lnTo>
                  <a:pt x="12232" y="2269"/>
                </a:lnTo>
                <a:lnTo>
                  <a:pt x="11599" y="2374"/>
                </a:lnTo>
                <a:lnTo>
                  <a:pt x="10952" y="2464"/>
                </a:lnTo>
                <a:lnTo>
                  <a:pt x="10294" y="2540"/>
                </a:lnTo>
                <a:lnTo>
                  <a:pt x="9625" y="2602"/>
                </a:lnTo>
                <a:lnTo>
                  <a:pt x="8951" y="2649"/>
                </a:lnTo>
                <a:lnTo>
                  <a:pt x="8275" y="2684"/>
                </a:lnTo>
                <a:lnTo>
                  <a:pt x="7599" y="2704"/>
                </a:lnTo>
                <a:lnTo>
                  <a:pt x="6928" y="2710"/>
                </a:lnTo>
                <a:lnTo>
                  <a:pt x="6264" y="2702"/>
                </a:lnTo>
                <a:lnTo>
                  <a:pt x="5609" y="2681"/>
                </a:lnTo>
                <a:lnTo>
                  <a:pt x="4968" y="2645"/>
                </a:lnTo>
                <a:lnTo>
                  <a:pt x="4344" y="2597"/>
                </a:lnTo>
                <a:lnTo>
                  <a:pt x="3740" y="2534"/>
                </a:lnTo>
                <a:lnTo>
                  <a:pt x="3158" y="2457"/>
                </a:lnTo>
                <a:lnTo>
                  <a:pt x="2603" y="2367"/>
                </a:lnTo>
                <a:lnTo>
                  <a:pt x="2077" y="2264"/>
                </a:lnTo>
                <a:lnTo>
                  <a:pt x="1584" y="2147"/>
                </a:lnTo>
                <a:lnTo>
                  <a:pt x="1126" y="2016"/>
                </a:lnTo>
                <a:lnTo>
                  <a:pt x="708" y="1871"/>
                </a:lnTo>
                <a:lnTo>
                  <a:pt x="331" y="1714"/>
                </a:lnTo>
                <a:lnTo>
                  <a:pt x="0" y="1543"/>
                </a:lnTo>
                <a:lnTo>
                  <a:pt x="0" y="1474"/>
                </a:lnTo>
                <a:lnTo>
                  <a:pt x="341" y="1635"/>
                </a:lnTo>
                <a:lnTo>
                  <a:pt x="727" y="1784"/>
                </a:lnTo>
                <a:lnTo>
                  <a:pt x="1155" y="1920"/>
                </a:lnTo>
                <a:lnTo>
                  <a:pt x="1621" y="2042"/>
                </a:lnTo>
                <a:lnTo>
                  <a:pt x="2121" y="2151"/>
                </a:lnTo>
                <a:lnTo>
                  <a:pt x="2654" y="2249"/>
                </a:lnTo>
                <a:lnTo>
                  <a:pt x="3215" y="2331"/>
                </a:lnTo>
                <a:lnTo>
                  <a:pt x="3803" y="2401"/>
                </a:lnTo>
                <a:lnTo>
                  <a:pt x="4413" y="2457"/>
                </a:lnTo>
                <a:lnTo>
                  <a:pt x="5041" y="2500"/>
                </a:lnTo>
                <a:lnTo>
                  <a:pt x="5686" y="2531"/>
                </a:lnTo>
                <a:lnTo>
                  <a:pt x="6343" y="2547"/>
                </a:lnTo>
                <a:lnTo>
                  <a:pt x="7011" y="2550"/>
                </a:lnTo>
                <a:lnTo>
                  <a:pt x="7685" y="2539"/>
                </a:lnTo>
                <a:lnTo>
                  <a:pt x="8361" y="2515"/>
                </a:lnTo>
                <a:lnTo>
                  <a:pt x="9039" y="2478"/>
                </a:lnTo>
                <a:lnTo>
                  <a:pt x="9712" y="2426"/>
                </a:lnTo>
                <a:lnTo>
                  <a:pt x="10379" y="2361"/>
                </a:lnTo>
                <a:lnTo>
                  <a:pt x="11037" y="2283"/>
                </a:lnTo>
                <a:lnTo>
                  <a:pt x="11682" y="2190"/>
                </a:lnTo>
                <a:lnTo>
                  <a:pt x="12311" y="2084"/>
                </a:lnTo>
                <a:lnTo>
                  <a:pt x="12921" y="1964"/>
                </a:lnTo>
                <a:lnTo>
                  <a:pt x="13509" y="1831"/>
                </a:lnTo>
                <a:lnTo>
                  <a:pt x="14070" y="1683"/>
                </a:lnTo>
                <a:lnTo>
                  <a:pt x="14604" y="1522"/>
                </a:lnTo>
                <a:lnTo>
                  <a:pt x="15105" y="1347"/>
                </a:lnTo>
                <a:lnTo>
                  <a:pt x="15571" y="1158"/>
                </a:lnTo>
                <a:lnTo>
                  <a:pt x="15999" y="954"/>
                </a:lnTo>
                <a:lnTo>
                  <a:pt x="16386" y="737"/>
                </a:lnTo>
                <a:lnTo>
                  <a:pt x="16728" y="506"/>
                </a:lnTo>
                <a:lnTo>
                  <a:pt x="17021" y="260"/>
                </a:lnTo>
                <a:lnTo>
                  <a:pt x="17264" y="0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alpha val="30000"/>
                </a:sysClr>
              </a:gs>
              <a:gs pos="50000">
                <a:srgbClr val="9CB084"/>
              </a:gs>
              <a:gs pos="100000">
                <a:sysClr val="window" lastClr="FFFFFF">
                  <a:alpha val="30000"/>
                </a:sysClr>
              </a:gs>
            </a:gsLst>
            <a:lin ang="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19F04BC-213D-4ABC-9D24-2814C4B97E5D}" type="datetimeFigureOut">
              <a:rPr lang="en-IN" smtClean="0"/>
              <a:t>14-09-2015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63EDDA8-4CEA-4FF9-94C6-68D83A02F8F5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reeform 6"/>
          <p:cNvSpPr>
            <a:spLocks/>
          </p:cNvSpPr>
          <p:nvPr userDrawn="1"/>
        </p:nvSpPr>
        <p:spPr bwMode="auto">
          <a:xfrm>
            <a:off x="11102975" y="0"/>
            <a:ext cx="1089025" cy="266316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2" y="0"/>
              </a:cxn>
              <a:cxn ang="0">
                <a:pos x="1432" y="3492"/>
              </a:cxn>
              <a:cxn ang="0">
                <a:pos x="1419" y="3252"/>
              </a:cxn>
              <a:cxn ang="0">
                <a:pos x="1406" y="3024"/>
              </a:cxn>
              <a:cxn ang="0">
                <a:pos x="1393" y="2807"/>
              </a:cxn>
              <a:cxn ang="0">
                <a:pos x="1379" y="2601"/>
              </a:cxn>
              <a:cxn ang="0">
                <a:pos x="1364" y="2407"/>
              </a:cxn>
              <a:cxn ang="0">
                <a:pos x="1348" y="2222"/>
              </a:cxn>
              <a:cxn ang="0">
                <a:pos x="1330" y="2047"/>
              </a:cxn>
              <a:cxn ang="0">
                <a:pos x="1311" y="1881"/>
              </a:cxn>
              <a:cxn ang="0">
                <a:pos x="1291" y="1726"/>
              </a:cxn>
              <a:cxn ang="0">
                <a:pos x="1268" y="1580"/>
              </a:cxn>
              <a:cxn ang="0">
                <a:pos x="1245" y="1442"/>
              </a:cxn>
              <a:cxn ang="0">
                <a:pos x="1218" y="1313"/>
              </a:cxn>
              <a:cxn ang="0">
                <a:pos x="1190" y="1192"/>
              </a:cxn>
              <a:cxn ang="0">
                <a:pos x="1158" y="1078"/>
              </a:cxn>
              <a:cxn ang="0">
                <a:pos x="1125" y="973"/>
              </a:cxn>
              <a:cxn ang="0">
                <a:pos x="1089" y="873"/>
              </a:cxn>
              <a:cxn ang="0">
                <a:pos x="1049" y="781"/>
              </a:cxn>
              <a:cxn ang="0">
                <a:pos x="1007" y="696"/>
              </a:cxn>
              <a:cxn ang="0">
                <a:pos x="962" y="617"/>
              </a:cxn>
              <a:cxn ang="0">
                <a:pos x="913" y="544"/>
              </a:cxn>
              <a:cxn ang="0">
                <a:pos x="860" y="475"/>
              </a:cxn>
              <a:cxn ang="0">
                <a:pos x="804" y="413"/>
              </a:cxn>
              <a:cxn ang="0">
                <a:pos x="744" y="354"/>
              </a:cxn>
              <a:cxn ang="0">
                <a:pos x="680" y="301"/>
              </a:cxn>
              <a:cxn ang="0">
                <a:pos x="611" y="252"/>
              </a:cxn>
              <a:cxn ang="0">
                <a:pos x="539" y="206"/>
              </a:cxn>
              <a:cxn ang="0">
                <a:pos x="461" y="165"/>
              </a:cxn>
              <a:cxn ang="0">
                <a:pos x="379" y="128"/>
              </a:cxn>
              <a:cxn ang="0">
                <a:pos x="292" y="92"/>
              </a:cxn>
              <a:cxn ang="0">
                <a:pos x="200" y="59"/>
              </a:cxn>
              <a:cxn ang="0">
                <a:pos x="103" y="28"/>
              </a:cxn>
              <a:cxn ang="0">
                <a:pos x="0" y="0"/>
              </a:cxn>
            </a:cxnLst>
            <a:rect l="0" t="0" r="r" b="b"/>
            <a:pathLst>
              <a:path w="1432" h="3492">
                <a:moveTo>
                  <a:pt x="0" y="0"/>
                </a:moveTo>
                <a:lnTo>
                  <a:pt x="1432" y="0"/>
                </a:lnTo>
                <a:lnTo>
                  <a:pt x="1432" y="3492"/>
                </a:lnTo>
                <a:lnTo>
                  <a:pt x="1419" y="3252"/>
                </a:lnTo>
                <a:lnTo>
                  <a:pt x="1406" y="3024"/>
                </a:lnTo>
                <a:lnTo>
                  <a:pt x="1393" y="2807"/>
                </a:lnTo>
                <a:lnTo>
                  <a:pt x="1379" y="2601"/>
                </a:lnTo>
                <a:lnTo>
                  <a:pt x="1364" y="2407"/>
                </a:lnTo>
                <a:lnTo>
                  <a:pt x="1348" y="2222"/>
                </a:lnTo>
                <a:lnTo>
                  <a:pt x="1330" y="2047"/>
                </a:lnTo>
                <a:lnTo>
                  <a:pt x="1311" y="1881"/>
                </a:lnTo>
                <a:lnTo>
                  <a:pt x="1291" y="1726"/>
                </a:lnTo>
                <a:lnTo>
                  <a:pt x="1268" y="1580"/>
                </a:lnTo>
                <a:lnTo>
                  <a:pt x="1245" y="1442"/>
                </a:lnTo>
                <a:lnTo>
                  <a:pt x="1218" y="1313"/>
                </a:lnTo>
                <a:lnTo>
                  <a:pt x="1190" y="1192"/>
                </a:lnTo>
                <a:lnTo>
                  <a:pt x="1158" y="1078"/>
                </a:lnTo>
                <a:lnTo>
                  <a:pt x="1125" y="973"/>
                </a:lnTo>
                <a:lnTo>
                  <a:pt x="1089" y="873"/>
                </a:lnTo>
                <a:lnTo>
                  <a:pt x="1049" y="781"/>
                </a:lnTo>
                <a:lnTo>
                  <a:pt x="1007" y="696"/>
                </a:lnTo>
                <a:lnTo>
                  <a:pt x="962" y="617"/>
                </a:lnTo>
                <a:lnTo>
                  <a:pt x="913" y="544"/>
                </a:lnTo>
                <a:lnTo>
                  <a:pt x="860" y="475"/>
                </a:lnTo>
                <a:lnTo>
                  <a:pt x="804" y="413"/>
                </a:lnTo>
                <a:lnTo>
                  <a:pt x="744" y="354"/>
                </a:lnTo>
                <a:lnTo>
                  <a:pt x="680" y="301"/>
                </a:lnTo>
                <a:lnTo>
                  <a:pt x="611" y="252"/>
                </a:lnTo>
                <a:lnTo>
                  <a:pt x="539" y="206"/>
                </a:lnTo>
                <a:lnTo>
                  <a:pt x="461" y="165"/>
                </a:lnTo>
                <a:lnTo>
                  <a:pt x="379" y="128"/>
                </a:lnTo>
                <a:lnTo>
                  <a:pt x="292" y="92"/>
                </a:lnTo>
                <a:lnTo>
                  <a:pt x="200" y="59"/>
                </a:lnTo>
                <a:lnTo>
                  <a:pt x="103" y="28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170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b="1" kern="1200" cap="none" spc="50">
          <a:ln w="0"/>
          <a:solidFill>
            <a:schemeClr val="bg2"/>
          </a:solidFill>
          <a:effectLst>
            <a:innerShdw blurRad="63500" dist="50800" dir="13500000">
              <a:srgbClr val="000000">
                <a:alpha val="50000"/>
              </a:srgbClr>
            </a:inn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b="0" kern="1200" cap="none" spc="0">
          <a:ln>
            <a:noFill/>
          </a:ln>
          <a:solidFill>
            <a:srgbClr val="363636"/>
          </a:solidFill>
          <a:effectLst/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b="0" kern="1200" cap="none" spc="0">
          <a:ln>
            <a:noFill/>
          </a:ln>
          <a:solidFill>
            <a:srgbClr val="363636"/>
          </a:solidFill>
          <a:effectLst/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b="0" kern="1200" cap="none" spc="0">
          <a:ln>
            <a:noFill/>
          </a:ln>
          <a:solidFill>
            <a:srgbClr val="363636"/>
          </a:solidFill>
          <a:effectLst/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b="0" kern="1200" cap="none" spc="0">
          <a:ln>
            <a:noFill/>
          </a:ln>
          <a:solidFill>
            <a:srgbClr val="363636"/>
          </a:solidFill>
          <a:effectLst/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b="0" kern="1200" cap="none" spc="0">
          <a:ln>
            <a:noFill/>
          </a:ln>
          <a:solidFill>
            <a:srgbClr val="363636"/>
          </a:solidFill>
          <a:effectLst/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mailto:rajan@mail.sfsu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IN" sz="7200" dirty="0" smtClean="0"/>
              <a:t>CSC 780 Attendance App</a:t>
            </a:r>
            <a:endParaRPr lang="en-IN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Rujoota Shah</a:t>
            </a:r>
          </a:p>
          <a:p>
            <a:r>
              <a:rPr lang="en-IN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Student id - 915717457</a:t>
            </a:r>
            <a:endParaRPr lang="en-IN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911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Menu </a:t>
            </a:r>
            <a:r>
              <a:rPr lang="en-IN" dirty="0" smtClean="0"/>
              <a:t>related user stories</a:t>
            </a: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1600200"/>
            <a:ext cx="10795819" cy="45259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b="1" kern="1200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b="1" kern="1200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b="1" kern="1200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b="1" kern="1200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b="1" kern="1200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0" spc="0" dirty="0" smtClean="0">
                <a:ln>
                  <a:noFill/>
                </a:ln>
                <a:solidFill>
                  <a:srgbClr val="363636"/>
                </a:solidFill>
                <a:effectLst/>
                <a:latin typeface="+mj-lt"/>
              </a:rPr>
              <a:t>As a user, I should be able to go back to home from any screen.</a:t>
            </a:r>
          </a:p>
          <a:p>
            <a:r>
              <a:rPr lang="en-US" sz="2800" b="0" spc="0" dirty="0" smtClean="0">
                <a:ln>
                  <a:noFill/>
                </a:ln>
                <a:solidFill>
                  <a:srgbClr val="363636"/>
                </a:solidFill>
                <a:effectLst/>
                <a:latin typeface="+mj-lt"/>
              </a:rPr>
              <a:t>As a user, I should be able to sign out from any </a:t>
            </a:r>
            <a:r>
              <a:rPr lang="en-US" sz="2800" b="0" spc="0" dirty="0" smtClean="0">
                <a:ln>
                  <a:noFill/>
                </a:ln>
                <a:solidFill>
                  <a:srgbClr val="363636"/>
                </a:solidFill>
                <a:effectLst/>
                <a:latin typeface="+mj-lt"/>
              </a:rPr>
              <a:t>screen.</a:t>
            </a:r>
            <a:endParaRPr lang="en-US" sz="2800" b="0" spc="0" dirty="0" smtClean="0">
              <a:ln>
                <a:noFill/>
              </a:ln>
              <a:solidFill>
                <a:srgbClr val="363636"/>
              </a:solidFill>
              <a:effectLst/>
              <a:latin typeface="+mj-lt"/>
            </a:endParaRPr>
          </a:p>
          <a:p>
            <a:r>
              <a:rPr lang="en-US" sz="2800" b="0" spc="0" dirty="0" smtClean="0">
                <a:ln>
                  <a:noFill/>
                </a:ln>
                <a:solidFill>
                  <a:srgbClr val="363636"/>
                </a:solidFill>
                <a:effectLst/>
                <a:latin typeface="+mj-lt"/>
              </a:rPr>
              <a:t>As a user, I should be able to read help and about page from any screen. </a:t>
            </a:r>
          </a:p>
          <a:p>
            <a:r>
              <a:rPr lang="en-US" sz="2800" b="0" spc="0" dirty="0" smtClean="0">
                <a:ln>
                  <a:noFill/>
                </a:ln>
                <a:solidFill>
                  <a:srgbClr val="363636"/>
                </a:solidFill>
                <a:effectLst/>
                <a:latin typeface="+mj-lt"/>
              </a:rPr>
              <a:t>As a user, I should be able to share this app with anyone</a:t>
            </a:r>
            <a:r>
              <a:rPr lang="en-US" sz="2800" b="0" spc="0" dirty="0" smtClean="0">
                <a:ln>
                  <a:noFill/>
                </a:ln>
                <a:solidFill>
                  <a:srgbClr val="363636"/>
                </a:solidFill>
                <a:effectLst/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120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: Menu</a:t>
            </a:r>
            <a:endParaRPr lang="en-IN" dirty="0"/>
          </a:p>
        </p:txBody>
      </p:sp>
      <p:grpSp>
        <p:nvGrpSpPr>
          <p:cNvPr id="14" name="Group 13"/>
          <p:cNvGrpSpPr/>
          <p:nvPr/>
        </p:nvGrpSpPr>
        <p:grpSpPr>
          <a:xfrm>
            <a:off x="4121237" y="794441"/>
            <a:ext cx="3966693" cy="5902573"/>
            <a:chOff x="4121237" y="794441"/>
            <a:chExt cx="3966693" cy="5902573"/>
          </a:xfrm>
        </p:grpSpPr>
        <p:sp>
          <p:nvSpPr>
            <p:cNvPr id="4" name="Rectangle 3"/>
            <p:cNvSpPr/>
            <p:nvPr/>
          </p:nvSpPr>
          <p:spPr>
            <a:xfrm>
              <a:off x="4121237" y="794441"/>
              <a:ext cx="3966693" cy="590257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latin typeface="Calibri" panose="020F050202020403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121237" y="794441"/>
              <a:ext cx="3966693" cy="441931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Attendance</a:t>
              </a:r>
              <a:r>
                <a:rPr lang="en-IN" dirty="0" smtClean="0">
                  <a:latin typeface="Calibri" panose="020F0502020204030204" pitchFamily="34" charset="0"/>
                </a:rPr>
                <a:t>		</a:t>
              </a:r>
              <a:r>
                <a:rPr lang="en-IN" dirty="0">
                  <a:latin typeface="Calibri" panose="020F0502020204030204" pitchFamily="34" charset="0"/>
                </a:rPr>
                <a:t> </a:t>
              </a:r>
              <a:r>
                <a:rPr lang="en-IN" dirty="0" smtClean="0">
                  <a:latin typeface="Calibri" panose="020F0502020204030204" pitchFamily="34" charset="0"/>
                </a:rPr>
                <a:t>             </a:t>
              </a:r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:	</a:t>
              </a:r>
              <a:endParaRPr lang="en-IN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5658201" y="1236374"/>
            <a:ext cx="2375097" cy="31413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dirty="0" smtClean="0"/>
              <a:t>       Home</a:t>
            </a:r>
          </a:p>
          <a:p>
            <a:endParaRPr lang="en-IN" dirty="0"/>
          </a:p>
          <a:p>
            <a:r>
              <a:rPr lang="en-IN" dirty="0" smtClean="0"/>
              <a:t>         Share</a:t>
            </a:r>
          </a:p>
          <a:p>
            <a:endParaRPr lang="en-IN" dirty="0" smtClean="0"/>
          </a:p>
          <a:p>
            <a:r>
              <a:rPr lang="en-IN" dirty="0" smtClean="0"/>
              <a:t>        Rate</a:t>
            </a:r>
          </a:p>
          <a:p>
            <a:endParaRPr lang="en-IN" dirty="0" smtClean="0"/>
          </a:p>
          <a:p>
            <a:r>
              <a:rPr lang="en-IN" dirty="0" smtClean="0"/>
              <a:t>        About</a:t>
            </a:r>
          </a:p>
          <a:p>
            <a:endParaRPr lang="en-IN" dirty="0" smtClean="0"/>
          </a:p>
          <a:p>
            <a:r>
              <a:rPr lang="en-IN" dirty="0" smtClean="0"/>
              <a:t>        Help</a:t>
            </a:r>
          </a:p>
          <a:p>
            <a:endParaRPr lang="en-IN" dirty="0" smtClean="0"/>
          </a:p>
          <a:p>
            <a:r>
              <a:rPr lang="en-IN" dirty="0" smtClean="0"/>
              <a:t>        Sign out</a:t>
            </a:r>
          </a:p>
          <a:p>
            <a:endParaRPr lang="en-IN" dirty="0" smtClean="0"/>
          </a:p>
          <a:p>
            <a:endParaRPr lang="en-IN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762" y="1328252"/>
            <a:ext cx="355229" cy="3286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5" t="13881" r="10618" b="15671"/>
          <a:stretch/>
        </p:blipFill>
        <p:spPr>
          <a:xfrm>
            <a:off x="5697463" y="1817409"/>
            <a:ext cx="430252" cy="405293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>
            <a:off x="5712793" y="1740013"/>
            <a:ext cx="2237695" cy="0"/>
          </a:xfrm>
          <a:prstGeom prst="line">
            <a:avLst/>
          </a:prstGeom>
          <a:ln>
            <a:solidFill>
              <a:srgbClr val="C1BBBB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729103" y="2240482"/>
            <a:ext cx="2237695" cy="0"/>
          </a:xfrm>
          <a:prstGeom prst="line">
            <a:avLst/>
          </a:prstGeom>
          <a:ln>
            <a:solidFill>
              <a:srgbClr val="C1BBBB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27363" y="2837984"/>
            <a:ext cx="2237695" cy="0"/>
          </a:xfrm>
          <a:prstGeom prst="line">
            <a:avLst/>
          </a:prstGeom>
          <a:ln>
            <a:solidFill>
              <a:srgbClr val="C1BBBB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712793" y="3355019"/>
            <a:ext cx="2237695" cy="0"/>
          </a:xfrm>
          <a:prstGeom prst="line">
            <a:avLst/>
          </a:prstGeom>
          <a:ln>
            <a:solidFill>
              <a:srgbClr val="C1BBBB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692362" y="3860055"/>
            <a:ext cx="2237695" cy="0"/>
          </a:xfrm>
          <a:prstGeom prst="line">
            <a:avLst/>
          </a:prstGeom>
          <a:ln>
            <a:solidFill>
              <a:srgbClr val="C1BBBB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692362" y="4377719"/>
            <a:ext cx="2237695" cy="0"/>
          </a:xfrm>
          <a:prstGeom prst="line">
            <a:avLst/>
          </a:prstGeom>
          <a:ln>
            <a:solidFill>
              <a:srgbClr val="C1BBBB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762" y="2282536"/>
            <a:ext cx="457200" cy="457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383" y="2867588"/>
            <a:ext cx="457200" cy="45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362" y="3416264"/>
            <a:ext cx="457200" cy="457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667" y="389583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36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On click of About/Help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121237" y="794441"/>
            <a:ext cx="3966693" cy="59025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50027" y="1803525"/>
            <a:ext cx="3734871" cy="44040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mtClean="0">
                <a:latin typeface="Calibri" panose="020F0502020204030204" pitchFamily="34" charset="0"/>
              </a:rPr>
              <a:t>Lorem ipsum Lorem ipsum </a:t>
            </a:r>
          </a:p>
          <a:p>
            <a:r>
              <a:rPr lang="en-IN" smtClean="0">
                <a:latin typeface="Calibri" panose="020F0502020204030204" pitchFamily="34" charset="0"/>
              </a:rPr>
              <a:t>Lorem ipsum Lorem ipsum </a:t>
            </a:r>
          </a:p>
          <a:p>
            <a:r>
              <a:rPr lang="en-IN" smtClean="0">
                <a:latin typeface="Calibri" panose="020F0502020204030204" pitchFamily="34" charset="0"/>
              </a:rPr>
              <a:t>Lorem ipsum Lorem ipsum </a:t>
            </a:r>
          </a:p>
          <a:p>
            <a:r>
              <a:rPr lang="en-IN" smtClean="0">
                <a:latin typeface="Calibri" panose="020F0502020204030204" pitchFamily="34" charset="0"/>
              </a:rPr>
              <a:t>Lorem ipsum Lorem ipsum </a:t>
            </a:r>
          </a:p>
          <a:p>
            <a:r>
              <a:rPr lang="en-IN" smtClean="0">
                <a:latin typeface="Calibri" panose="020F0502020204030204" pitchFamily="34" charset="0"/>
              </a:rPr>
              <a:t>Lorem ipsum Lorem ipsum </a:t>
            </a:r>
          </a:p>
          <a:p>
            <a:r>
              <a:rPr lang="en-IN" smtClean="0">
                <a:latin typeface="Calibri" panose="020F0502020204030204" pitchFamily="34" charset="0"/>
              </a:rPr>
              <a:t>Lorem ipsum Lorem ipsum </a:t>
            </a:r>
          </a:p>
          <a:p>
            <a:r>
              <a:rPr lang="en-IN" smtClean="0">
                <a:latin typeface="Calibri" panose="020F0502020204030204" pitchFamily="34" charset="0"/>
              </a:rPr>
              <a:t>Lorem ipsum Lorem ipsum </a:t>
            </a:r>
          </a:p>
          <a:p>
            <a:r>
              <a:rPr lang="en-IN" smtClean="0">
                <a:latin typeface="Calibri" panose="020F0502020204030204" pitchFamily="34" charset="0"/>
              </a:rPr>
              <a:t>Lorem ipsum Lorem ipsum </a:t>
            </a:r>
          </a:p>
          <a:p>
            <a:r>
              <a:rPr lang="en-IN" smtClean="0">
                <a:latin typeface="Calibri" panose="020F0502020204030204" pitchFamily="34" charset="0"/>
              </a:rPr>
              <a:t>Lorem ipsum Lorem ipsum </a:t>
            </a:r>
          </a:p>
          <a:p>
            <a:r>
              <a:rPr lang="en-IN" smtClean="0">
                <a:latin typeface="Calibri" panose="020F0502020204030204" pitchFamily="34" charset="0"/>
              </a:rPr>
              <a:t>Lorem ipsum Lorem ipsum </a:t>
            </a:r>
          </a:p>
          <a:p>
            <a:r>
              <a:rPr lang="en-IN" smtClean="0">
                <a:latin typeface="Calibri" panose="020F0502020204030204" pitchFamily="34" charset="0"/>
              </a:rPr>
              <a:t>Lorem ipsum Lorem ipsum </a:t>
            </a:r>
          </a:p>
          <a:p>
            <a:r>
              <a:rPr lang="en-IN" smtClean="0">
                <a:latin typeface="Calibri" panose="020F0502020204030204" pitchFamily="34" charset="0"/>
              </a:rPr>
              <a:t>Lorem ipsum Lorem ipsum </a:t>
            </a:r>
          </a:p>
          <a:p>
            <a:r>
              <a:rPr lang="en-IN" smtClean="0">
                <a:latin typeface="Calibri" panose="020F0502020204030204" pitchFamily="34" charset="0"/>
              </a:rPr>
              <a:t>Lorem ipsum Lorem ipsum </a:t>
            </a:r>
          </a:p>
          <a:p>
            <a:r>
              <a:rPr lang="en-IN" smtClean="0">
                <a:latin typeface="Calibri" panose="020F0502020204030204" pitchFamily="34" charset="0"/>
              </a:rPr>
              <a:t>Lorem ipsum Lorem ipsum </a:t>
            </a:r>
          </a:p>
          <a:p>
            <a:r>
              <a:rPr lang="en-IN" smtClean="0">
                <a:latin typeface="Calibri" panose="020F0502020204030204" pitchFamily="34" charset="0"/>
              </a:rPr>
              <a:t>Lorem ipsum Lorem ipsum </a:t>
            </a:r>
          </a:p>
          <a:p>
            <a:r>
              <a:rPr lang="en-IN" smtClean="0">
                <a:latin typeface="Calibri" panose="020F0502020204030204" pitchFamily="34" charset="0"/>
              </a:rPr>
              <a:t>Lorem ipsum Lorem ipsum </a:t>
            </a:r>
          </a:p>
        </p:txBody>
      </p:sp>
      <p:sp>
        <p:nvSpPr>
          <p:cNvPr id="6" name="Rectangle 5"/>
          <p:cNvSpPr/>
          <p:nvPr/>
        </p:nvSpPr>
        <p:spPr>
          <a:xfrm>
            <a:off x="4185634" y="1397600"/>
            <a:ext cx="1970468" cy="309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About/Help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21237" y="794441"/>
            <a:ext cx="3966693" cy="44193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Attendance: About/Help 	                :	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89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Facilitator related user stories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6470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Facilitator </a:t>
            </a:r>
            <a:r>
              <a:rPr lang="en-IN" dirty="0" smtClean="0"/>
              <a:t>Home Screen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As a facilitator, I should be able to login in app and get a home screen with options to manage attendance, timetable, courses and reports.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1139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Home screen (after login)</a:t>
            </a:r>
            <a:endParaRPr lang="en-IN" dirty="0"/>
          </a:p>
        </p:txBody>
      </p:sp>
      <p:grpSp>
        <p:nvGrpSpPr>
          <p:cNvPr id="3" name="Group 2"/>
          <p:cNvGrpSpPr/>
          <p:nvPr/>
        </p:nvGrpSpPr>
        <p:grpSpPr>
          <a:xfrm>
            <a:off x="4121237" y="811066"/>
            <a:ext cx="3966693" cy="5902573"/>
            <a:chOff x="4121237" y="794441"/>
            <a:chExt cx="3966693" cy="5902573"/>
          </a:xfrm>
        </p:grpSpPr>
        <p:sp>
          <p:nvSpPr>
            <p:cNvPr id="4" name="Rectangle 3"/>
            <p:cNvSpPr/>
            <p:nvPr/>
          </p:nvSpPr>
          <p:spPr>
            <a:xfrm>
              <a:off x="4121237" y="794441"/>
              <a:ext cx="3966693" cy="590257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latin typeface="Calibri" panose="020F050202020403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121237" y="794441"/>
              <a:ext cx="3966693" cy="441931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Attendance</a:t>
              </a:r>
              <a:r>
                <a:rPr lang="en-IN" dirty="0" smtClean="0">
                  <a:latin typeface="Calibri" panose="020F0502020204030204" pitchFamily="34" charset="0"/>
                </a:rPr>
                <a:t>		</a:t>
              </a:r>
              <a:r>
                <a:rPr lang="en-IN" dirty="0">
                  <a:latin typeface="Calibri" panose="020F0502020204030204" pitchFamily="34" charset="0"/>
                </a:rPr>
                <a:t> </a:t>
              </a:r>
              <a:r>
                <a:rPr lang="en-IN" dirty="0" smtClean="0">
                  <a:latin typeface="Calibri" panose="020F0502020204030204" pitchFamily="34" charset="0"/>
                </a:rPr>
                <a:t>             </a:t>
              </a:r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:</a:t>
              </a:r>
              <a:r>
                <a:rPr lang="en-IN" dirty="0" smtClean="0">
                  <a:latin typeface="Calibri" panose="020F0502020204030204" pitchFamily="34" charset="0"/>
                </a:rPr>
                <a:t>	</a:t>
              </a:r>
              <a:endParaRPr lang="en-IN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248931" y="1295618"/>
            <a:ext cx="3744700" cy="3861512"/>
            <a:chOff x="4116190" y="1384106"/>
            <a:chExt cx="3972634" cy="3861512"/>
          </a:xfrm>
        </p:grpSpPr>
        <p:sp>
          <p:nvSpPr>
            <p:cNvPr id="9" name="Rectangle 8"/>
            <p:cNvSpPr/>
            <p:nvPr/>
          </p:nvSpPr>
          <p:spPr>
            <a:xfrm>
              <a:off x="4121238" y="1384106"/>
              <a:ext cx="3966692" cy="7418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IN" dirty="0" smtClean="0">
                  <a:latin typeface="Calibri" panose="020F0502020204030204" pitchFamily="34" charset="0"/>
                </a:rPr>
                <a:t>Start taking attendance </a:t>
              </a:r>
              <a:r>
                <a:rPr lang="en-IN" dirty="0" smtClean="0">
                  <a:latin typeface="Calibri" panose="020F0502020204030204" pitchFamily="34" charset="0"/>
                </a:rPr>
                <a:t>now</a:t>
              </a:r>
              <a:endParaRPr lang="en-IN" dirty="0">
                <a:latin typeface="Calibri" panose="020F050202020403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2132" y="2141038"/>
              <a:ext cx="3966692" cy="729120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IN" dirty="0" smtClean="0">
                  <a:latin typeface="Calibri" panose="020F0502020204030204" pitchFamily="34" charset="0"/>
                </a:rPr>
                <a:t>Fill attendance </a:t>
              </a:r>
              <a:r>
                <a:rPr lang="en-IN" dirty="0" smtClean="0">
                  <a:latin typeface="Calibri" panose="020F0502020204030204" pitchFamily="34" charset="0"/>
                </a:rPr>
                <a:t>manually</a:t>
              </a:r>
              <a:endParaRPr lang="en-IN" dirty="0">
                <a:latin typeface="Calibri" panose="020F050202020403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21238" y="2891041"/>
              <a:ext cx="3966692" cy="68682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IN" dirty="0" smtClean="0">
                  <a:latin typeface="Calibri" panose="020F0502020204030204" pitchFamily="34" charset="0"/>
                </a:rPr>
                <a:t>View reports</a:t>
              </a:r>
              <a:endParaRPr lang="en-IN" dirty="0">
                <a:latin typeface="Calibri" panose="020F050202020403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122132" y="3601348"/>
              <a:ext cx="3966692" cy="816472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IN" dirty="0" smtClean="0">
                  <a:latin typeface="Calibri" panose="020F0502020204030204" pitchFamily="34" charset="0"/>
                </a:rPr>
                <a:t>My courses</a:t>
              </a:r>
              <a:endParaRPr lang="en-IN" dirty="0">
                <a:latin typeface="Calibri" panose="020F0502020204030204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116190" y="4436078"/>
              <a:ext cx="3966692" cy="809540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IN" dirty="0" smtClean="0">
                  <a:latin typeface="Calibri" panose="020F0502020204030204" pitchFamily="34" charset="0"/>
                </a:rPr>
                <a:t>My time table</a:t>
              </a:r>
              <a:endParaRPr lang="en-IN" dirty="0">
                <a:latin typeface="Calibri" panose="020F0502020204030204" pitchFamily="34" charset="0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4248931" y="5172793"/>
            <a:ext cx="3739099" cy="80954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Add </a:t>
            </a:r>
            <a:r>
              <a:rPr lang="en-IN" dirty="0" smtClean="0">
                <a:latin typeface="Calibri" panose="020F0502020204030204" pitchFamily="34" charset="0"/>
              </a:rPr>
              <a:t>attendees </a:t>
            </a:r>
            <a:r>
              <a:rPr lang="en-IN" dirty="0" smtClean="0">
                <a:latin typeface="Calibri" panose="020F0502020204030204" pitchFamily="34" charset="0"/>
              </a:rPr>
              <a:t>to a course</a:t>
            </a:r>
            <a:endParaRPr lang="en-IN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86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Fill attendance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As a facilitator, I should be able to login in app to take attendance from </a:t>
            </a:r>
            <a:r>
              <a:rPr lang="en-IN" sz="2400" dirty="0" smtClean="0"/>
              <a:t>attendees </a:t>
            </a:r>
            <a:r>
              <a:rPr lang="en-IN" sz="2400" dirty="0" smtClean="0"/>
              <a:t>by giving them randomly generated code.</a:t>
            </a:r>
          </a:p>
          <a:p>
            <a:r>
              <a:rPr lang="en-IN" sz="2400" dirty="0" smtClean="0"/>
              <a:t>As a facilitator, I should be able to manually add or change the attendance supplied by </a:t>
            </a:r>
            <a:r>
              <a:rPr lang="en-IN" sz="2400" dirty="0" smtClean="0"/>
              <a:t>attendees.</a:t>
            </a:r>
            <a:endParaRPr lang="en-IN" sz="2400" dirty="0" smtClean="0"/>
          </a:p>
          <a:p>
            <a:r>
              <a:rPr lang="en-IN" sz="2400" dirty="0" smtClean="0"/>
              <a:t>As a facilitator, I should be able to receive notification reminder to take attendance.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4037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Reminder notification</a:t>
            </a:r>
            <a:endParaRPr lang="en-IN" dirty="0"/>
          </a:p>
        </p:txBody>
      </p:sp>
      <p:grpSp>
        <p:nvGrpSpPr>
          <p:cNvPr id="3" name="Group 2"/>
          <p:cNvGrpSpPr/>
          <p:nvPr/>
        </p:nvGrpSpPr>
        <p:grpSpPr>
          <a:xfrm>
            <a:off x="4095009" y="970450"/>
            <a:ext cx="3515159" cy="5803929"/>
            <a:chOff x="245680" y="1054071"/>
            <a:chExt cx="3515159" cy="5803929"/>
          </a:xfrm>
        </p:grpSpPr>
        <p:pic>
          <p:nvPicPr>
            <p:cNvPr id="16" name="Picture 15"/>
            <p:cNvPicPr/>
            <p:nvPr/>
          </p:nvPicPr>
          <p:blipFill rotWithShape="1">
            <a:blip r:embed="rId2"/>
            <a:srcRect l="35730" t="5024" r="36185" b="6010"/>
            <a:stretch/>
          </p:blipFill>
          <p:spPr bwMode="auto">
            <a:xfrm>
              <a:off x="245680" y="1054071"/>
              <a:ext cx="3515159" cy="5803929"/>
            </a:xfrm>
            <a:prstGeom prst="rect">
              <a:avLst/>
            </a:prstGeom>
            <a:ln>
              <a:solidFill>
                <a:schemeClr val="bg1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>
              <a:off x="289923" y="4629775"/>
              <a:ext cx="3411924" cy="841876"/>
            </a:xfrm>
            <a:prstGeom prst="rect">
              <a:avLst/>
            </a:prstGeom>
            <a:solidFill>
              <a:srgbClr val="2E3E3E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IN" dirty="0" smtClean="0"/>
            </a:p>
            <a:p>
              <a:r>
                <a:rPr lang="en-IN" dirty="0" smtClean="0"/>
                <a:t> Take attendance for this class</a:t>
              </a:r>
              <a:endParaRPr lang="en-IN" dirty="0" smtClean="0"/>
            </a:p>
          </p:txBody>
        </p:sp>
      </p:grpSp>
      <p:cxnSp>
        <p:nvCxnSpPr>
          <p:cNvPr id="6" name="Straight Arrow Connector 5"/>
          <p:cNvCxnSpPr>
            <a:stCxn id="15" idx="3"/>
          </p:cNvCxnSpPr>
          <p:nvPr/>
        </p:nvCxnSpPr>
        <p:spPr>
          <a:xfrm flipV="1">
            <a:off x="7551176" y="4822723"/>
            <a:ext cx="1135624" cy="144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686800" y="4546154"/>
            <a:ext cx="3220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On click of this, it will go to screen of ‘Start taking attendance now’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90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Start taking attendance </a:t>
            </a:r>
            <a:r>
              <a:rPr lang="en-IN" dirty="0" smtClean="0"/>
              <a:t>now</a:t>
            </a:r>
            <a:endParaRPr lang="en-IN" dirty="0"/>
          </a:p>
        </p:txBody>
      </p:sp>
      <p:grpSp>
        <p:nvGrpSpPr>
          <p:cNvPr id="3" name="Group 2"/>
          <p:cNvGrpSpPr/>
          <p:nvPr/>
        </p:nvGrpSpPr>
        <p:grpSpPr>
          <a:xfrm>
            <a:off x="4121237" y="811066"/>
            <a:ext cx="3966693" cy="5902573"/>
            <a:chOff x="4121237" y="794441"/>
            <a:chExt cx="3966693" cy="5902573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4" name="Rectangle 3"/>
            <p:cNvSpPr/>
            <p:nvPr/>
          </p:nvSpPr>
          <p:spPr>
            <a:xfrm>
              <a:off x="4121237" y="794441"/>
              <a:ext cx="3966693" cy="5902573"/>
            </a:xfrm>
            <a:prstGeom prst="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latin typeface="Calibri" panose="020F050202020403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121237" y="794441"/>
              <a:ext cx="3966693" cy="441931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Attendance</a:t>
              </a:r>
              <a:r>
                <a:rPr lang="en-IN" dirty="0" smtClean="0">
                  <a:latin typeface="Calibri" panose="020F0502020204030204" pitchFamily="34" charset="0"/>
                </a:rPr>
                <a:t>		</a:t>
              </a:r>
              <a:r>
                <a:rPr lang="en-IN" dirty="0">
                  <a:latin typeface="Calibri" panose="020F0502020204030204" pitchFamily="34" charset="0"/>
                </a:rPr>
                <a:t> </a:t>
              </a:r>
              <a:r>
                <a:rPr lang="en-IN" dirty="0" smtClean="0">
                  <a:latin typeface="Calibri" panose="020F0502020204030204" pitchFamily="34" charset="0"/>
                </a:rPr>
                <a:t>             </a:t>
              </a:r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:</a:t>
              </a:r>
              <a:r>
                <a:rPr lang="en-IN" dirty="0" smtClean="0">
                  <a:latin typeface="Calibri" panose="020F0502020204030204" pitchFamily="34" charset="0"/>
                </a:rPr>
                <a:t>	</a:t>
              </a:r>
              <a:endParaRPr lang="en-IN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248931" y="1295618"/>
            <a:ext cx="3744700" cy="3861512"/>
            <a:chOff x="4116190" y="1384106"/>
            <a:chExt cx="3972634" cy="3861512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9" name="Rectangle 8"/>
            <p:cNvSpPr/>
            <p:nvPr/>
          </p:nvSpPr>
          <p:spPr>
            <a:xfrm>
              <a:off x="4121238" y="1384106"/>
              <a:ext cx="3966692" cy="741848"/>
            </a:xfrm>
            <a:prstGeom prst="rect">
              <a:avLst/>
            </a:prstGeom>
            <a:grp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IN" dirty="0" smtClean="0">
                  <a:latin typeface="Calibri" panose="020F0502020204030204" pitchFamily="34" charset="0"/>
                </a:rPr>
                <a:t>Start taking attendance </a:t>
              </a:r>
              <a:r>
                <a:rPr lang="en-IN" dirty="0" smtClean="0">
                  <a:latin typeface="Calibri" panose="020F0502020204030204" pitchFamily="34" charset="0"/>
                </a:rPr>
                <a:t>now</a:t>
              </a:r>
              <a:endParaRPr lang="en-IN" dirty="0">
                <a:latin typeface="Calibri" panose="020F050202020403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2132" y="2141038"/>
              <a:ext cx="3966692" cy="729120"/>
            </a:xfrm>
            <a:prstGeom prst="rect">
              <a:avLst/>
            </a:prstGeom>
            <a:grp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IN" dirty="0" smtClean="0">
                  <a:latin typeface="Calibri" panose="020F0502020204030204" pitchFamily="34" charset="0"/>
                </a:rPr>
                <a:t>Fill attendance </a:t>
              </a:r>
              <a:r>
                <a:rPr lang="en-IN" dirty="0" smtClean="0">
                  <a:latin typeface="Calibri" panose="020F0502020204030204" pitchFamily="34" charset="0"/>
                </a:rPr>
                <a:t>manually</a:t>
              </a:r>
              <a:endParaRPr lang="en-IN" dirty="0">
                <a:latin typeface="Calibri" panose="020F050202020403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21238" y="2891041"/>
              <a:ext cx="3966692" cy="686828"/>
            </a:xfrm>
            <a:prstGeom prst="rect">
              <a:avLst/>
            </a:prstGeom>
            <a:grp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IN" dirty="0" smtClean="0">
                  <a:latin typeface="Calibri" panose="020F0502020204030204" pitchFamily="34" charset="0"/>
                </a:rPr>
                <a:t>View reports</a:t>
              </a:r>
              <a:endParaRPr lang="en-IN" dirty="0">
                <a:latin typeface="Calibri" panose="020F050202020403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122132" y="3601348"/>
              <a:ext cx="3966692" cy="816472"/>
            </a:xfrm>
            <a:prstGeom prst="rect">
              <a:avLst/>
            </a:prstGeom>
            <a:grp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IN" dirty="0" smtClean="0">
                  <a:latin typeface="Calibri" panose="020F0502020204030204" pitchFamily="34" charset="0"/>
                </a:rPr>
                <a:t>My courses</a:t>
              </a:r>
              <a:endParaRPr lang="en-IN" dirty="0">
                <a:latin typeface="Calibri" panose="020F0502020204030204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116190" y="4436078"/>
              <a:ext cx="3966692" cy="809540"/>
            </a:xfrm>
            <a:prstGeom prst="rect">
              <a:avLst/>
            </a:prstGeom>
            <a:grp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IN" dirty="0" smtClean="0">
                  <a:latin typeface="Calibri" panose="020F0502020204030204" pitchFamily="34" charset="0"/>
                </a:rPr>
                <a:t>My time table</a:t>
              </a:r>
              <a:endParaRPr lang="en-IN" dirty="0">
                <a:latin typeface="Calibri" panose="020F0502020204030204" pitchFamily="34" charset="0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4248931" y="5172793"/>
            <a:ext cx="3739099" cy="8095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Add </a:t>
            </a:r>
            <a:r>
              <a:rPr lang="en-IN" dirty="0" smtClean="0">
                <a:latin typeface="Calibri" panose="020F0502020204030204" pitchFamily="34" charset="0"/>
              </a:rPr>
              <a:t>attendees </a:t>
            </a:r>
            <a:r>
              <a:rPr lang="en-IN" dirty="0" smtClean="0">
                <a:latin typeface="Calibri" panose="020F0502020204030204" pitchFamily="34" charset="0"/>
              </a:rPr>
              <a:t>to a course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424516" y="2507226"/>
            <a:ext cx="3362632" cy="15780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IN" dirty="0" smtClean="0"/>
          </a:p>
          <a:p>
            <a:r>
              <a:rPr lang="en-IN" dirty="0" smtClean="0"/>
              <a:t>	Code: 3456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161934" y="3352623"/>
            <a:ext cx="2064775" cy="4572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Let </a:t>
            </a:r>
            <a:r>
              <a:rPr lang="en-IN" dirty="0" smtClean="0">
                <a:latin typeface="Calibri" panose="020F0502020204030204" pitchFamily="34" charset="0"/>
              </a:rPr>
              <a:t>attendees </a:t>
            </a:r>
            <a:r>
              <a:rPr lang="en-IN" dirty="0" smtClean="0">
                <a:latin typeface="Calibri" panose="020F0502020204030204" pitchFamily="34" charset="0"/>
              </a:rPr>
              <a:t>start</a:t>
            </a:r>
            <a:endParaRPr lang="en-IN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55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975690" cy="970450"/>
          </a:xfrm>
        </p:spPr>
        <p:txBody>
          <a:bodyPr>
            <a:noAutofit/>
          </a:bodyPr>
          <a:lstStyle/>
          <a:p>
            <a:r>
              <a:rPr lang="en-IN" sz="3400" dirty="0" smtClean="0"/>
              <a:t>Fill attendance manually </a:t>
            </a:r>
            <a:r>
              <a:rPr lang="en-IN" sz="3400" dirty="0" smtClean="0"/>
              <a:t>or after attendees have submitted their attendance</a:t>
            </a:r>
            <a:endParaRPr lang="en-IN" sz="3400" dirty="0"/>
          </a:p>
        </p:txBody>
      </p:sp>
      <p:sp>
        <p:nvSpPr>
          <p:cNvPr id="3" name="Rectangle 2"/>
          <p:cNvSpPr/>
          <p:nvPr/>
        </p:nvSpPr>
        <p:spPr>
          <a:xfrm>
            <a:off x="4121237" y="794441"/>
            <a:ext cx="3966693" cy="59025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IN" dirty="0" smtClean="0">
              <a:latin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</a:rPr>
              <a:t>CSC 413 – Software Development</a:t>
            </a:r>
          </a:p>
          <a:p>
            <a:r>
              <a:rPr lang="en-IN" dirty="0">
                <a:latin typeface="Calibri" panose="020F0502020204030204" pitchFamily="34" charset="0"/>
              </a:rPr>
              <a:t>Friday : 5:00pm – 7:00pm</a:t>
            </a:r>
          </a:p>
          <a:p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21237" y="794441"/>
            <a:ext cx="3966693" cy="44193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=  CSC413, 5:00pm-7:00pm     	: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467198" y="2003802"/>
            <a:ext cx="1419366" cy="42548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All present</a:t>
            </a:r>
            <a:endParaRPr lang="en-IN" dirty="0">
              <a:latin typeface="Calibri" panose="020F0502020204030204" pitchFamily="34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900110"/>
              </p:ext>
            </p:extLst>
          </p:nvPr>
        </p:nvGraphicFramePr>
        <p:xfrm>
          <a:off x="4121237" y="2669080"/>
          <a:ext cx="3966693" cy="3335935"/>
        </p:xfrm>
        <a:graphic>
          <a:graphicData uri="http://schemas.openxmlformats.org/drawingml/2006/table">
            <a:tbl>
              <a:tblPr bandRow="1">
                <a:tableStyleId>{17292A2E-F333-43FB-9621-5CBBE7FDCDCB}</a:tableStyleId>
              </a:tblPr>
              <a:tblGrid>
                <a:gridCol w="3966693"/>
              </a:tblGrid>
              <a:tr h="797451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         915717457</a:t>
                      </a:r>
                    </a:p>
                    <a:p>
                      <a:r>
                        <a:rPr lang="en-IN" b="0" dirty="0" smtClean="0">
                          <a:solidFill>
                            <a:schemeClr val="bg1"/>
                          </a:solidFill>
                        </a:rPr>
                        <a:t>         Rujoota</a:t>
                      </a:r>
                      <a:r>
                        <a:rPr lang="en-IN" b="0" baseline="0" dirty="0" smtClean="0">
                          <a:solidFill>
                            <a:schemeClr val="bg1"/>
                          </a:solidFill>
                        </a:rPr>
                        <a:t> Shah</a:t>
                      </a:r>
                      <a:endParaRPr lang="en-IN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764275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         915717458</a:t>
                      </a:r>
                    </a:p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         Rajan Jethva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900752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873457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6796587" y="2893325"/>
            <a:ext cx="272955" cy="232012"/>
            <a:chOff x="5977719" y="2893325"/>
            <a:chExt cx="272955" cy="232012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5977719" y="2975212"/>
              <a:ext cx="81887" cy="150125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6086901" y="2893325"/>
              <a:ext cx="163773" cy="218365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9" name="Multiply 28"/>
          <p:cNvSpPr/>
          <p:nvPr/>
        </p:nvSpPr>
        <p:spPr>
          <a:xfrm>
            <a:off x="7165075" y="2825085"/>
            <a:ext cx="409433" cy="40726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2" name="Group 31"/>
          <p:cNvGrpSpPr/>
          <p:nvPr/>
        </p:nvGrpSpPr>
        <p:grpSpPr>
          <a:xfrm>
            <a:off x="6812507" y="3618937"/>
            <a:ext cx="272955" cy="232012"/>
            <a:chOff x="5977719" y="2893325"/>
            <a:chExt cx="272955" cy="232012"/>
          </a:xfrm>
          <a:effectLst>
            <a:glow rad="101600">
              <a:srgbClr val="FFFF00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33" name="Straight Connector 32"/>
            <p:cNvCxnSpPr/>
            <p:nvPr/>
          </p:nvCxnSpPr>
          <p:spPr>
            <a:xfrm>
              <a:off x="5977719" y="2975212"/>
              <a:ext cx="81887" cy="150125"/>
            </a:xfrm>
            <a:prstGeom prst="line">
              <a:avLst/>
            </a:prstGeom>
            <a:ln w="28575">
              <a:solidFill>
                <a:srgbClr val="00B05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6086901" y="2893325"/>
              <a:ext cx="163773" cy="218365"/>
            </a:xfrm>
            <a:prstGeom prst="line">
              <a:avLst/>
            </a:prstGeom>
            <a:ln w="28575">
              <a:solidFill>
                <a:srgbClr val="00B05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5" name="Multiply 34"/>
          <p:cNvSpPr/>
          <p:nvPr/>
        </p:nvSpPr>
        <p:spPr>
          <a:xfrm>
            <a:off x="7180995" y="3550697"/>
            <a:ext cx="409433" cy="40726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TextBox 42"/>
          <p:cNvSpPr txBox="1"/>
          <p:nvPr/>
        </p:nvSpPr>
        <p:spPr>
          <a:xfrm>
            <a:off x="8679978" y="2723079"/>
            <a:ext cx="2705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Add notes for this student-it maybe on leave or late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7970290" y="3042367"/>
            <a:ext cx="709688" cy="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514183" y="1058007"/>
            <a:ext cx="3236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Add special notes for this class like </a:t>
            </a:r>
            <a:r>
              <a:rPr lang="en-IN" dirty="0" smtClean="0">
                <a:solidFill>
                  <a:schemeClr val="bg1"/>
                </a:solidFill>
              </a:rPr>
              <a:t>class </a:t>
            </a:r>
            <a:r>
              <a:rPr lang="en-IN" dirty="0" smtClean="0">
                <a:solidFill>
                  <a:schemeClr val="bg1"/>
                </a:solidFill>
              </a:rPr>
              <a:t>topic etc.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48" name="Straight Arrow Connector 47"/>
          <p:cNvCxnSpPr>
            <a:stCxn id="25" idx="3"/>
            <a:endCxn id="46" idx="1"/>
          </p:cNvCxnSpPr>
          <p:nvPr/>
        </p:nvCxnSpPr>
        <p:spPr>
          <a:xfrm flipV="1">
            <a:off x="7966023" y="1381173"/>
            <a:ext cx="548160" cy="22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6550924" y="6188316"/>
            <a:ext cx="1419366" cy="42548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Save</a:t>
            </a:r>
            <a:endParaRPr lang="en-IN" dirty="0">
              <a:latin typeface="Calibri" panose="020F050202020403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921689" y="3997029"/>
            <a:ext cx="2371940" cy="678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293629" y="4405745"/>
            <a:ext cx="2457273" cy="953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These buttons will glow when attendance is filled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619" y="2817644"/>
            <a:ext cx="457200" cy="457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566" y="3539829"/>
            <a:ext cx="457200" cy="457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823" y="1376552"/>
            <a:ext cx="457200" cy="457200"/>
          </a:xfrm>
          <a:prstGeom prst="rect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6411853" y="2001049"/>
            <a:ext cx="1419366" cy="42548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All </a:t>
            </a:r>
            <a:r>
              <a:rPr lang="en-IN" dirty="0" smtClean="0">
                <a:latin typeface="Calibri" panose="020F0502020204030204" pitchFamily="34" charset="0"/>
              </a:rPr>
              <a:t>absent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414506" y="2124457"/>
            <a:ext cx="3236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Mark all attendees as absent.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/>
          <p:cNvCxnSpPr>
            <a:stCxn id="27" idx="3"/>
            <a:endCxn id="31" idx="1"/>
          </p:cNvCxnSpPr>
          <p:nvPr/>
        </p:nvCxnSpPr>
        <p:spPr>
          <a:xfrm>
            <a:off x="7831219" y="2213793"/>
            <a:ext cx="583287" cy="95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25560" y="2124869"/>
            <a:ext cx="1803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Mark all attendees as present.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/>
          <p:cNvCxnSpPr>
            <a:endCxn id="37" idx="3"/>
          </p:cNvCxnSpPr>
          <p:nvPr/>
        </p:nvCxnSpPr>
        <p:spPr>
          <a:xfrm flipH="1">
            <a:off x="3529189" y="2309123"/>
            <a:ext cx="938010" cy="277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04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 smtClean="0"/>
              <a:t>Student – can be a attendee attending courses at university or any attendee of a seminar. In either cases, id number and email id should be assigned.</a:t>
            </a:r>
          </a:p>
          <a:p>
            <a:r>
              <a:rPr lang="en-IN" dirty="0" smtClean="0"/>
              <a:t>Facilitator – can be a teacher at university or person managing attendance of an event. Need to signup as facilitator with email id.</a:t>
            </a:r>
          </a:p>
          <a:p>
            <a:r>
              <a:rPr lang="en-IN" dirty="0" smtClean="0"/>
              <a:t>Course – can be a course at university or any other event/seminar.</a:t>
            </a:r>
          </a:p>
          <a:p>
            <a:r>
              <a:rPr lang="en-IN" dirty="0" smtClean="0"/>
              <a:t>Class – course occurring at a specific time.</a:t>
            </a:r>
          </a:p>
          <a:p>
            <a:r>
              <a:rPr lang="en-IN" dirty="0" smtClean="0"/>
              <a:t>Time table – calendar entries of when a course is occurring. </a:t>
            </a:r>
            <a:endParaRPr lang="en-IN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Glossary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32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My time table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As a facilitator, I should be able to view my time table and make changes to it.</a:t>
            </a:r>
          </a:p>
          <a:p>
            <a:pPr lvl="1"/>
            <a:r>
              <a:rPr lang="en-IN" sz="2200" dirty="0" smtClean="0"/>
              <a:t>I should be able to add courses in my time table.</a:t>
            </a:r>
          </a:p>
          <a:p>
            <a:pPr lvl="1"/>
            <a:r>
              <a:rPr lang="en-IN" sz="2200" dirty="0" smtClean="0"/>
              <a:t>I should be able to delete or update already added courses in my time table.</a:t>
            </a:r>
          </a:p>
          <a:p>
            <a:r>
              <a:rPr lang="en-IN" sz="2400" dirty="0" smtClean="0"/>
              <a:t>As a facilitator, I should be able to view holidays when I do not need to take attendance</a:t>
            </a:r>
            <a:r>
              <a:rPr lang="en-IN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021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My timetable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121237" y="794441"/>
            <a:ext cx="3966693" cy="59025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21237" y="794441"/>
            <a:ext cx="3966693" cy="44193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 Attendance: timetable		: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55406" y="3940713"/>
            <a:ext cx="21333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Today’s date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On click of each button, you will see courses on that day with timings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084893" y="3440415"/>
            <a:ext cx="3596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Attendance filled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701770" y="4440372"/>
            <a:ext cx="235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Attendance not filled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055168" y="5184036"/>
            <a:ext cx="235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Holiday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5" t="32903" r="7500" b="24301"/>
          <a:stretch/>
        </p:blipFill>
        <p:spPr>
          <a:xfrm>
            <a:off x="4144293" y="2241755"/>
            <a:ext cx="3941307" cy="2934930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8" name="Chevron 7"/>
          <p:cNvSpPr/>
          <p:nvPr/>
        </p:nvSpPr>
        <p:spPr>
          <a:xfrm>
            <a:off x="7718765" y="2315495"/>
            <a:ext cx="245362" cy="265471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9" name="Chevron 28"/>
          <p:cNvSpPr/>
          <p:nvPr/>
        </p:nvSpPr>
        <p:spPr>
          <a:xfrm flipH="1">
            <a:off x="4213570" y="2335163"/>
            <a:ext cx="245362" cy="265471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049729" y="3116473"/>
            <a:ext cx="412955" cy="3693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/>
          <p:cNvSpPr/>
          <p:nvPr/>
        </p:nvSpPr>
        <p:spPr>
          <a:xfrm>
            <a:off x="4844262" y="3515301"/>
            <a:ext cx="412955" cy="369332"/>
          </a:xfrm>
          <a:prstGeom prst="ellipse">
            <a:avLst/>
          </a:prstGeom>
          <a:noFill/>
          <a:ln>
            <a:solidFill>
              <a:srgbClr val="FFC0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/>
          <p:cNvSpPr/>
          <p:nvPr/>
        </p:nvSpPr>
        <p:spPr>
          <a:xfrm>
            <a:off x="5919025" y="3519605"/>
            <a:ext cx="412955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/>
          <p:cNvSpPr/>
          <p:nvPr/>
        </p:nvSpPr>
        <p:spPr>
          <a:xfrm>
            <a:off x="7010402" y="4316005"/>
            <a:ext cx="412955" cy="36933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438108" y="4498258"/>
            <a:ext cx="1869665" cy="685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346362" y="3625081"/>
            <a:ext cx="1444442" cy="315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402841" y="3372793"/>
            <a:ext cx="1682052" cy="379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305688" y="3783240"/>
            <a:ext cx="2357372" cy="805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985826" y="3539262"/>
            <a:ext cx="412955" cy="3693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ounded Rectangle 39"/>
          <p:cNvSpPr/>
          <p:nvPr/>
        </p:nvSpPr>
        <p:spPr>
          <a:xfrm>
            <a:off x="4645742" y="6062459"/>
            <a:ext cx="3073023" cy="42548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Add course to my timetable</a:t>
            </a:r>
            <a:endParaRPr lang="en-IN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51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My time table – on click of any date</a:t>
            </a:r>
            <a:endParaRPr lang="en-IN" dirty="0"/>
          </a:p>
        </p:txBody>
      </p:sp>
      <p:grpSp>
        <p:nvGrpSpPr>
          <p:cNvPr id="3" name="Group 2"/>
          <p:cNvGrpSpPr/>
          <p:nvPr/>
        </p:nvGrpSpPr>
        <p:grpSpPr>
          <a:xfrm>
            <a:off x="4121237" y="811066"/>
            <a:ext cx="3966693" cy="5902573"/>
            <a:chOff x="4121237" y="794441"/>
            <a:chExt cx="3966693" cy="5902573"/>
          </a:xfrm>
        </p:grpSpPr>
        <p:sp>
          <p:nvSpPr>
            <p:cNvPr id="4" name="Rectangle 3"/>
            <p:cNvSpPr/>
            <p:nvPr/>
          </p:nvSpPr>
          <p:spPr>
            <a:xfrm>
              <a:off x="4121237" y="794441"/>
              <a:ext cx="3966693" cy="590257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latin typeface="Calibri" panose="020F050202020403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121237" y="794441"/>
              <a:ext cx="3966693" cy="441931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Timetable: Friday</a:t>
              </a:r>
              <a:r>
                <a:rPr lang="en-IN" dirty="0" smtClean="0">
                  <a:latin typeface="Calibri" panose="020F0502020204030204" pitchFamily="34" charset="0"/>
                </a:rPr>
                <a:t>		</a:t>
              </a:r>
              <a:r>
                <a:rPr lang="en-IN" dirty="0">
                  <a:latin typeface="Calibri" panose="020F0502020204030204" pitchFamily="34" charset="0"/>
                </a:rPr>
                <a:t> </a:t>
              </a:r>
              <a:r>
                <a:rPr lang="en-IN" dirty="0" smtClean="0">
                  <a:latin typeface="Calibri" panose="020F0502020204030204" pitchFamily="34" charset="0"/>
                </a:rPr>
                <a:t>             </a:t>
              </a:r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:</a:t>
              </a:r>
              <a:r>
                <a:rPr lang="en-IN" dirty="0" smtClean="0">
                  <a:latin typeface="Calibri" panose="020F0502020204030204" pitchFamily="34" charset="0"/>
                </a:rPr>
                <a:t>	</a:t>
              </a:r>
              <a:endParaRPr lang="en-IN" dirty="0">
                <a:latin typeface="Calibri" panose="020F0502020204030204" pitchFamily="34" charset="0"/>
              </a:endParaRPr>
            </a:p>
          </p:txBody>
        </p:sp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384153"/>
              </p:ext>
            </p:extLst>
          </p:nvPr>
        </p:nvGraphicFramePr>
        <p:xfrm>
          <a:off x="4121236" y="1693222"/>
          <a:ext cx="3966693" cy="1824168"/>
        </p:xfrm>
        <a:graphic>
          <a:graphicData uri="http://schemas.openxmlformats.org/drawingml/2006/table">
            <a:tbl>
              <a:tblPr bandRow="1">
                <a:tableStyleId>{17292A2E-F333-43FB-9621-5CBBE7FDCDCB}</a:tableStyleId>
              </a:tblPr>
              <a:tblGrid>
                <a:gridCol w="893216"/>
                <a:gridCol w="2227006"/>
                <a:gridCol w="846471"/>
              </a:tblGrid>
              <a:tr h="10730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CSC413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Software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 Development, </a:t>
                      </a:r>
                    </a:p>
                    <a:p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5:00pm-7:00pm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751128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CSC867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bg1"/>
                          </a:solidFill>
                        </a:rPr>
                        <a:t>Adv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 Internet App, </a:t>
                      </a:r>
                    </a:p>
                    <a:p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2:00pm-5:00pm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452" y="1965703"/>
            <a:ext cx="457200" cy="457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452" y="2917075"/>
            <a:ext cx="457200" cy="457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30" y="1962597"/>
            <a:ext cx="457200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30" y="2913969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1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My </a:t>
            </a:r>
            <a:r>
              <a:rPr lang="en-IN" dirty="0" smtClean="0"/>
              <a:t>timetable - Add </a:t>
            </a:r>
            <a:r>
              <a:rPr lang="en-IN" dirty="0" smtClean="0"/>
              <a:t>course to my timetable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121237" y="811066"/>
            <a:ext cx="3966693" cy="59025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IN" dirty="0" smtClean="0">
              <a:latin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</a:endParaRPr>
          </a:p>
          <a:p>
            <a:r>
              <a:rPr lang="en-IN" dirty="0" smtClean="0">
                <a:latin typeface="Calibri" panose="020F0502020204030204" pitchFamily="34" charset="0"/>
              </a:rPr>
              <a:t>Course:</a:t>
            </a:r>
          </a:p>
          <a:p>
            <a:endParaRPr lang="en-IN" dirty="0" smtClean="0">
              <a:latin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</a:rPr>
              <a:t> </a:t>
            </a:r>
            <a:r>
              <a:rPr lang="en-IN" dirty="0" smtClean="0">
                <a:latin typeface="Calibri" panose="020F0502020204030204" pitchFamily="34" charset="0"/>
              </a:rPr>
              <a:t>        One time only		</a:t>
            </a:r>
            <a:r>
              <a:rPr lang="en-IN" b="1" dirty="0" smtClean="0">
                <a:latin typeface="Calibri" panose="020F0502020204030204" pitchFamily="34" charset="0"/>
              </a:rPr>
              <a:t>OR</a:t>
            </a:r>
          </a:p>
          <a:p>
            <a:r>
              <a:rPr lang="en-IN" b="1" dirty="0">
                <a:latin typeface="Calibri" panose="020F0502020204030204" pitchFamily="34" charset="0"/>
              </a:rPr>
              <a:t>	</a:t>
            </a:r>
            <a:endParaRPr lang="en-IN" b="1" dirty="0" smtClean="0">
              <a:latin typeface="Calibri" panose="020F0502020204030204" pitchFamily="34" charset="0"/>
            </a:endParaRPr>
          </a:p>
          <a:p>
            <a:r>
              <a:rPr lang="en-IN" b="1" dirty="0">
                <a:latin typeface="Calibri" panose="020F0502020204030204" pitchFamily="34" charset="0"/>
              </a:rPr>
              <a:t>  </a:t>
            </a:r>
            <a:r>
              <a:rPr lang="en-IN" b="1" dirty="0" smtClean="0">
                <a:latin typeface="Calibri" panose="020F0502020204030204" pitchFamily="34" charset="0"/>
              </a:rPr>
              <a:t>       </a:t>
            </a:r>
            <a:r>
              <a:rPr lang="en-IN" dirty="0" smtClean="0">
                <a:latin typeface="Calibri" panose="020F0502020204030204" pitchFamily="34" charset="0"/>
              </a:rPr>
              <a:t>Occurs on every</a:t>
            </a:r>
          </a:p>
          <a:p>
            <a:endParaRPr lang="en-IN" dirty="0">
              <a:latin typeface="Calibri" panose="020F0502020204030204" pitchFamily="34" charset="0"/>
            </a:endParaRPr>
          </a:p>
          <a:p>
            <a:endParaRPr lang="en-IN" dirty="0" smtClean="0">
              <a:latin typeface="Calibri" panose="020F0502020204030204" pitchFamily="34" charset="0"/>
            </a:endParaRPr>
          </a:p>
          <a:p>
            <a:endParaRPr lang="en-IN" dirty="0" smtClean="0">
              <a:latin typeface="Calibri" panose="020F0502020204030204" pitchFamily="34" charset="0"/>
            </a:endParaRPr>
          </a:p>
          <a:p>
            <a:r>
              <a:rPr lang="en-IN" dirty="0" smtClean="0">
                <a:latin typeface="Calibri" panose="020F0502020204030204" pitchFamily="34" charset="0"/>
              </a:rPr>
              <a:t>From : 		    to:</a:t>
            </a:r>
          </a:p>
          <a:p>
            <a:endParaRPr lang="en-IN" dirty="0">
              <a:latin typeface="Calibri" panose="020F0502020204030204" pitchFamily="34" charset="0"/>
            </a:endParaRPr>
          </a:p>
          <a:p>
            <a:endParaRPr lang="en-IN" dirty="0" smtClean="0">
              <a:latin typeface="Calibri" panose="020F0502020204030204" pitchFamily="34" charset="0"/>
            </a:endParaRPr>
          </a:p>
          <a:p>
            <a:r>
              <a:rPr lang="en-IN" dirty="0" smtClean="0">
                <a:latin typeface="Calibri" panose="020F0502020204030204" pitchFamily="34" charset="0"/>
              </a:rPr>
              <a:t>From date:</a:t>
            </a:r>
          </a:p>
          <a:p>
            <a:endParaRPr lang="en-IN" dirty="0">
              <a:latin typeface="Calibri" panose="020F0502020204030204" pitchFamily="34" charset="0"/>
            </a:endParaRPr>
          </a:p>
          <a:p>
            <a:r>
              <a:rPr lang="en-IN" dirty="0" smtClean="0">
                <a:latin typeface="Calibri" panose="020F0502020204030204" pitchFamily="34" charset="0"/>
              </a:rPr>
              <a:t>To date:</a:t>
            </a:r>
          </a:p>
          <a:p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21237" y="811066"/>
            <a:ext cx="3966693" cy="44193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Timetable: New</a:t>
            </a:r>
            <a:r>
              <a:rPr lang="en-IN" dirty="0" smtClean="0">
                <a:latin typeface="Calibri" panose="020F0502020204030204" pitchFamily="34" charset="0"/>
              </a:rPr>
              <a:t>		</a:t>
            </a:r>
            <a:r>
              <a:rPr lang="en-IN" dirty="0">
                <a:latin typeface="Calibri" panose="020F0502020204030204" pitchFamily="34" charset="0"/>
              </a:rPr>
              <a:t> </a:t>
            </a:r>
            <a:r>
              <a:rPr lang="en-IN" dirty="0" smtClean="0">
                <a:latin typeface="Calibri" panose="020F0502020204030204" pitchFamily="34" charset="0"/>
              </a:rPr>
              <a:t>             </a:t>
            </a: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:</a:t>
            </a:r>
            <a:r>
              <a:rPr lang="en-IN" dirty="0" smtClean="0">
                <a:latin typeface="Calibri" panose="020F0502020204030204" pitchFamily="34" charset="0"/>
              </a:rPr>
              <a:t>	</a:t>
            </a:r>
            <a:endParaRPr lang="en-IN" dirty="0">
              <a:latin typeface="Calibri" panose="020F0502020204030204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247535" y="2895597"/>
            <a:ext cx="3362633" cy="437543"/>
            <a:chOff x="4247535" y="2556388"/>
            <a:chExt cx="3362633" cy="437543"/>
          </a:xfrm>
        </p:grpSpPr>
        <p:sp>
          <p:nvSpPr>
            <p:cNvPr id="5" name="Oval 4"/>
            <p:cNvSpPr/>
            <p:nvPr/>
          </p:nvSpPr>
          <p:spPr>
            <a:xfrm>
              <a:off x="4247535" y="2566219"/>
              <a:ext cx="412955" cy="41295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M</a:t>
              </a:r>
              <a:endParaRPr lang="en-IN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709650" y="2571139"/>
              <a:ext cx="412955" cy="41295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T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5166853" y="2571139"/>
              <a:ext cx="412955" cy="41295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W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653548" y="2556388"/>
              <a:ext cx="412955" cy="41295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T</a:t>
              </a:r>
              <a:endParaRPr lang="en-IN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6115663" y="2561308"/>
              <a:ext cx="412955" cy="41295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F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6617110" y="2561308"/>
              <a:ext cx="490703" cy="4326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S</a:t>
              </a:r>
              <a:endParaRPr lang="en-IN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7167710" y="2580976"/>
              <a:ext cx="442458" cy="41295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S</a:t>
              </a:r>
              <a:endParaRPr lang="en-IN" dirty="0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5122605" y="1386348"/>
            <a:ext cx="2295834" cy="3687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Isosceles Triangle 16"/>
          <p:cNvSpPr/>
          <p:nvPr/>
        </p:nvSpPr>
        <p:spPr>
          <a:xfrm flipV="1">
            <a:off x="7107813" y="1489587"/>
            <a:ext cx="236884" cy="20647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4921042" y="3559889"/>
            <a:ext cx="1120878" cy="3244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2:30pm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6622024" y="3564809"/>
            <a:ext cx="1120878" cy="3244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  <a:r>
              <a:rPr lang="en-IN" dirty="0" smtClean="0"/>
              <a:t>:30pm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5309414" y="4316363"/>
            <a:ext cx="1312609" cy="4283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09/10/2015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5309413" y="4928112"/>
            <a:ext cx="1312609" cy="4283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12/10/2015</a:t>
            </a:r>
            <a:endParaRPr lang="en-IN" dirty="0"/>
          </a:p>
        </p:txBody>
      </p:sp>
      <p:sp>
        <p:nvSpPr>
          <p:cNvPr id="22" name="Rounded Rectangle 21"/>
          <p:cNvSpPr/>
          <p:nvPr/>
        </p:nvSpPr>
        <p:spPr>
          <a:xfrm>
            <a:off x="6786411" y="6085546"/>
            <a:ext cx="1116572" cy="42548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Ok</a:t>
            </a:r>
            <a:endParaRPr lang="en-IN" dirty="0">
              <a:latin typeface="Calibri" panose="020F0502020204030204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7610168" y="3353414"/>
            <a:ext cx="1710813" cy="171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350481" y="3176436"/>
            <a:ext cx="218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Opens time selector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622023" y="4530521"/>
            <a:ext cx="2802198" cy="214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434056" y="4319129"/>
            <a:ext cx="260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This opens </a:t>
            </a:r>
            <a:r>
              <a:rPr lang="en-IN" dirty="0" smtClean="0">
                <a:solidFill>
                  <a:schemeClr val="bg1"/>
                </a:solidFill>
              </a:rPr>
              <a:t>date selector</a:t>
            </a:r>
          </a:p>
        </p:txBody>
      </p:sp>
      <p:cxnSp>
        <p:nvCxnSpPr>
          <p:cNvPr id="32" name="Straight Arrow Connector 31"/>
          <p:cNvCxnSpPr>
            <a:stCxn id="15" idx="6"/>
          </p:cNvCxnSpPr>
          <p:nvPr/>
        </p:nvCxnSpPr>
        <p:spPr>
          <a:xfrm flipV="1">
            <a:off x="7610168" y="2654706"/>
            <a:ext cx="1283109" cy="471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080988" y="2300748"/>
            <a:ext cx="2136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Multi-select buttons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35" name="Straight Arrow Connector 34"/>
          <p:cNvCxnSpPr>
            <a:stCxn id="17" idx="4"/>
          </p:cNvCxnSpPr>
          <p:nvPr/>
        </p:nvCxnSpPr>
        <p:spPr>
          <a:xfrm flipV="1">
            <a:off x="7344697" y="1252997"/>
            <a:ext cx="1548580" cy="23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33505" y="1061270"/>
            <a:ext cx="2688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Courses as defined by </a:t>
            </a:r>
            <a:r>
              <a:rPr lang="en-IN" dirty="0" smtClean="0">
                <a:solidFill>
                  <a:schemeClr val="bg1"/>
                </a:solidFill>
              </a:rPr>
              <a:t>facilitator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4439262" y="1940356"/>
            <a:ext cx="191731" cy="2424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Oval 38"/>
          <p:cNvSpPr/>
          <p:nvPr/>
        </p:nvSpPr>
        <p:spPr>
          <a:xfrm>
            <a:off x="4444182" y="2505708"/>
            <a:ext cx="191731" cy="2424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1" name="Straight Arrow Connector 40"/>
          <p:cNvCxnSpPr>
            <a:stCxn id="37" idx="3"/>
          </p:cNvCxnSpPr>
          <p:nvPr/>
        </p:nvCxnSpPr>
        <p:spPr>
          <a:xfrm flipH="1">
            <a:off x="3259394" y="2147262"/>
            <a:ext cx="1207946" cy="3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784555" y="2074606"/>
            <a:ext cx="1495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Radio buttons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4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282516" cy="97045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My timetable- select any date </a:t>
            </a:r>
            <a:r>
              <a:rPr lang="en-IN" dirty="0" smtClean="0"/>
              <a:t>– edit course occurrence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121237" y="811065"/>
            <a:ext cx="3966693" cy="59025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IN" dirty="0" smtClean="0">
              <a:latin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</a:endParaRPr>
          </a:p>
          <a:p>
            <a:r>
              <a:rPr lang="en-IN" dirty="0" smtClean="0">
                <a:latin typeface="Calibri" panose="020F0502020204030204" pitchFamily="34" charset="0"/>
              </a:rPr>
              <a:t>Course:</a:t>
            </a:r>
          </a:p>
          <a:p>
            <a:endParaRPr lang="en-IN" dirty="0" smtClean="0">
              <a:latin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</a:rPr>
              <a:t> </a:t>
            </a:r>
            <a:r>
              <a:rPr lang="en-IN" dirty="0" smtClean="0">
                <a:latin typeface="Calibri" panose="020F0502020204030204" pitchFamily="34" charset="0"/>
              </a:rPr>
              <a:t>        One time only		</a:t>
            </a:r>
            <a:r>
              <a:rPr lang="en-IN" b="1" dirty="0" smtClean="0">
                <a:latin typeface="Calibri" panose="020F0502020204030204" pitchFamily="34" charset="0"/>
              </a:rPr>
              <a:t>OR</a:t>
            </a:r>
          </a:p>
          <a:p>
            <a:r>
              <a:rPr lang="en-IN" b="1" dirty="0">
                <a:latin typeface="Calibri" panose="020F0502020204030204" pitchFamily="34" charset="0"/>
              </a:rPr>
              <a:t>	</a:t>
            </a:r>
            <a:endParaRPr lang="en-IN" b="1" dirty="0" smtClean="0">
              <a:latin typeface="Calibri" panose="020F0502020204030204" pitchFamily="34" charset="0"/>
            </a:endParaRPr>
          </a:p>
          <a:p>
            <a:r>
              <a:rPr lang="en-IN" b="1" dirty="0">
                <a:latin typeface="Calibri" panose="020F0502020204030204" pitchFamily="34" charset="0"/>
              </a:rPr>
              <a:t>  </a:t>
            </a:r>
            <a:r>
              <a:rPr lang="en-IN" b="1" dirty="0" smtClean="0">
                <a:latin typeface="Calibri" panose="020F0502020204030204" pitchFamily="34" charset="0"/>
              </a:rPr>
              <a:t>       </a:t>
            </a:r>
            <a:r>
              <a:rPr lang="en-IN" dirty="0" smtClean="0">
                <a:latin typeface="Calibri" panose="020F0502020204030204" pitchFamily="34" charset="0"/>
              </a:rPr>
              <a:t>Occurs on every</a:t>
            </a:r>
          </a:p>
          <a:p>
            <a:endParaRPr lang="en-IN" dirty="0">
              <a:latin typeface="Calibri" panose="020F0502020204030204" pitchFamily="34" charset="0"/>
            </a:endParaRPr>
          </a:p>
          <a:p>
            <a:endParaRPr lang="en-IN" dirty="0" smtClean="0">
              <a:latin typeface="Calibri" panose="020F0502020204030204" pitchFamily="34" charset="0"/>
            </a:endParaRPr>
          </a:p>
          <a:p>
            <a:endParaRPr lang="en-IN" dirty="0" smtClean="0">
              <a:latin typeface="Calibri" panose="020F0502020204030204" pitchFamily="34" charset="0"/>
            </a:endParaRPr>
          </a:p>
          <a:p>
            <a:r>
              <a:rPr lang="en-IN" dirty="0" smtClean="0">
                <a:latin typeface="Calibri" panose="020F0502020204030204" pitchFamily="34" charset="0"/>
              </a:rPr>
              <a:t>From : 		    to:</a:t>
            </a:r>
          </a:p>
          <a:p>
            <a:endParaRPr lang="en-IN" dirty="0" smtClean="0">
              <a:latin typeface="Calibri" panose="020F0502020204030204" pitchFamily="34" charset="0"/>
            </a:endParaRPr>
          </a:p>
          <a:p>
            <a:r>
              <a:rPr lang="en-IN" dirty="0" smtClean="0">
                <a:latin typeface="Calibri" panose="020F0502020204030204" pitchFamily="34" charset="0"/>
              </a:rPr>
              <a:t>From date:</a:t>
            </a:r>
          </a:p>
          <a:p>
            <a:endParaRPr lang="en-IN" dirty="0">
              <a:latin typeface="Calibri" panose="020F0502020204030204" pitchFamily="34" charset="0"/>
            </a:endParaRPr>
          </a:p>
          <a:p>
            <a:r>
              <a:rPr lang="en-IN" dirty="0" smtClean="0">
                <a:latin typeface="Calibri" panose="020F0502020204030204" pitchFamily="34" charset="0"/>
              </a:rPr>
              <a:t>To date:</a:t>
            </a:r>
          </a:p>
          <a:p>
            <a:endParaRPr lang="en-IN" dirty="0" smtClean="0">
              <a:latin typeface="Calibri" panose="020F0502020204030204" pitchFamily="34" charset="0"/>
            </a:endParaRPr>
          </a:p>
          <a:p>
            <a:r>
              <a:rPr lang="en-IN" dirty="0" smtClean="0">
                <a:latin typeface="Calibri" panose="020F0502020204030204" pitchFamily="34" charset="0"/>
              </a:rPr>
              <a:t>Notes:	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21237" y="811066"/>
            <a:ext cx="3966693" cy="44193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Timetable: Edit</a:t>
            </a:r>
            <a:r>
              <a:rPr lang="en-IN" dirty="0" smtClean="0">
                <a:latin typeface="Calibri" panose="020F0502020204030204" pitchFamily="34" charset="0"/>
              </a:rPr>
              <a:t>		</a:t>
            </a:r>
            <a:r>
              <a:rPr lang="en-IN" dirty="0">
                <a:latin typeface="Calibri" panose="020F0502020204030204" pitchFamily="34" charset="0"/>
              </a:rPr>
              <a:t> </a:t>
            </a:r>
            <a:r>
              <a:rPr lang="en-IN" dirty="0" smtClean="0">
                <a:latin typeface="Calibri" panose="020F0502020204030204" pitchFamily="34" charset="0"/>
              </a:rPr>
              <a:t>             </a:t>
            </a: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:</a:t>
            </a:r>
            <a:r>
              <a:rPr lang="en-IN" dirty="0" smtClean="0">
                <a:latin typeface="Calibri" panose="020F0502020204030204" pitchFamily="34" charset="0"/>
              </a:rPr>
              <a:t>	</a:t>
            </a:r>
            <a:endParaRPr lang="en-IN" dirty="0">
              <a:latin typeface="Calibri" panose="020F0502020204030204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247535" y="2895597"/>
            <a:ext cx="3362633" cy="437543"/>
            <a:chOff x="4247535" y="2556388"/>
            <a:chExt cx="3362633" cy="437543"/>
          </a:xfrm>
        </p:grpSpPr>
        <p:sp>
          <p:nvSpPr>
            <p:cNvPr id="5" name="Oval 4"/>
            <p:cNvSpPr/>
            <p:nvPr/>
          </p:nvSpPr>
          <p:spPr>
            <a:xfrm>
              <a:off x="4247535" y="2566219"/>
              <a:ext cx="412955" cy="41295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M</a:t>
              </a:r>
              <a:endParaRPr lang="en-IN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709650" y="2571139"/>
              <a:ext cx="412955" cy="41295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T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5166853" y="2571139"/>
              <a:ext cx="412955" cy="41295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W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653548" y="2556388"/>
              <a:ext cx="412955" cy="41295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T</a:t>
              </a:r>
              <a:endParaRPr lang="en-IN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6115663" y="2561308"/>
              <a:ext cx="412955" cy="412955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F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6617110" y="2561308"/>
              <a:ext cx="490703" cy="4326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S</a:t>
              </a:r>
              <a:endParaRPr lang="en-IN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7167710" y="2580976"/>
              <a:ext cx="442458" cy="41295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S</a:t>
              </a:r>
              <a:endParaRPr lang="en-IN" dirty="0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5122605" y="1386348"/>
            <a:ext cx="2295834" cy="3687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/>
              <a:t>CSC413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4921042" y="3559889"/>
            <a:ext cx="1120878" cy="3244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2:30pm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6622024" y="3564809"/>
            <a:ext cx="1120878" cy="3244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  <a:r>
              <a:rPr lang="en-IN" dirty="0" smtClean="0"/>
              <a:t>:30pm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5309414" y="4095139"/>
            <a:ext cx="1312609" cy="4283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09/10/2015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5309413" y="4647896"/>
            <a:ext cx="1312609" cy="4283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12/10/2015</a:t>
            </a:r>
            <a:endParaRPr lang="en-IN" dirty="0"/>
          </a:p>
        </p:txBody>
      </p:sp>
      <p:sp>
        <p:nvSpPr>
          <p:cNvPr id="22" name="Rounded Rectangle 21"/>
          <p:cNvSpPr/>
          <p:nvPr/>
        </p:nvSpPr>
        <p:spPr>
          <a:xfrm>
            <a:off x="6667969" y="6124716"/>
            <a:ext cx="1116572" cy="42548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Done</a:t>
            </a:r>
            <a:endParaRPr lang="en-IN" dirty="0">
              <a:latin typeface="Calibri" panose="020F0502020204030204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7344697" y="1252997"/>
            <a:ext cx="1548580" cy="23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33505" y="1061270"/>
            <a:ext cx="2688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Selected course to edit, rest fields are pre populated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4439262" y="1940356"/>
            <a:ext cx="191731" cy="2424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Isosceles Triangle 33"/>
          <p:cNvSpPr/>
          <p:nvPr/>
        </p:nvSpPr>
        <p:spPr>
          <a:xfrm flipV="1">
            <a:off x="7107813" y="1489587"/>
            <a:ext cx="236884" cy="20647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/>
          <p:cNvSpPr/>
          <p:nvPr/>
        </p:nvSpPr>
        <p:spPr>
          <a:xfrm>
            <a:off x="4399934" y="2505704"/>
            <a:ext cx="191731" cy="242405"/>
          </a:xfrm>
          <a:prstGeom prst="ellips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/>
          <p:cNvSpPr/>
          <p:nvPr/>
        </p:nvSpPr>
        <p:spPr>
          <a:xfrm>
            <a:off x="5304495" y="5190827"/>
            <a:ext cx="2438407" cy="6741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414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975690" cy="97045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My time table – </a:t>
            </a:r>
            <a:r>
              <a:rPr lang="en-IN" dirty="0" smtClean="0"/>
              <a:t>select any date – delete course occurrence</a:t>
            </a:r>
            <a:endParaRPr lang="en-IN" dirty="0"/>
          </a:p>
        </p:txBody>
      </p:sp>
      <p:grpSp>
        <p:nvGrpSpPr>
          <p:cNvPr id="3" name="Group 2"/>
          <p:cNvGrpSpPr/>
          <p:nvPr/>
        </p:nvGrpSpPr>
        <p:grpSpPr>
          <a:xfrm>
            <a:off x="4121237" y="811066"/>
            <a:ext cx="3966693" cy="5902573"/>
            <a:chOff x="4121237" y="794441"/>
            <a:chExt cx="3966693" cy="5902573"/>
          </a:xfrm>
          <a:solidFill>
            <a:schemeClr val="tx1">
              <a:lumMod val="85000"/>
            </a:schemeClr>
          </a:solidFill>
        </p:grpSpPr>
        <p:sp>
          <p:nvSpPr>
            <p:cNvPr id="4" name="Rectangle 3"/>
            <p:cNvSpPr/>
            <p:nvPr/>
          </p:nvSpPr>
          <p:spPr>
            <a:xfrm>
              <a:off x="4121237" y="794441"/>
              <a:ext cx="3966693" cy="5902573"/>
            </a:xfrm>
            <a:prstGeom prst="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latin typeface="Calibri" panose="020F050202020403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121237" y="794441"/>
              <a:ext cx="3966693" cy="441931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Timetable: Friday</a:t>
              </a:r>
              <a:r>
                <a:rPr lang="en-IN" dirty="0" smtClean="0">
                  <a:latin typeface="Calibri" panose="020F0502020204030204" pitchFamily="34" charset="0"/>
                </a:rPr>
                <a:t>		</a:t>
              </a:r>
              <a:r>
                <a:rPr lang="en-IN" dirty="0">
                  <a:latin typeface="Calibri" panose="020F0502020204030204" pitchFamily="34" charset="0"/>
                </a:rPr>
                <a:t> </a:t>
              </a:r>
              <a:r>
                <a:rPr lang="en-IN" dirty="0" smtClean="0">
                  <a:latin typeface="Calibri" panose="020F0502020204030204" pitchFamily="34" charset="0"/>
                </a:rPr>
                <a:t>             </a:t>
              </a:r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:</a:t>
              </a:r>
              <a:r>
                <a:rPr lang="en-IN" dirty="0" smtClean="0">
                  <a:latin typeface="Calibri" panose="020F0502020204030204" pitchFamily="34" charset="0"/>
                </a:rPr>
                <a:t>	</a:t>
              </a:r>
              <a:endParaRPr lang="en-IN" dirty="0">
                <a:latin typeface="Calibri" panose="020F0502020204030204" pitchFamily="34" charset="0"/>
              </a:endParaRPr>
            </a:p>
          </p:txBody>
        </p:sp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090860"/>
              </p:ext>
            </p:extLst>
          </p:nvPr>
        </p:nvGraphicFramePr>
        <p:xfrm>
          <a:off x="4121236" y="1693222"/>
          <a:ext cx="3966693" cy="225934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93216"/>
                <a:gridCol w="2227006"/>
                <a:gridCol w="846471"/>
              </a:tblGrid>
              <a:tr h="435177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Class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10730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CSC413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Software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 Development, </a:t>
                      </a:r>
                    </a:p>
                    <a:p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5:00pm-7:00pm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751128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CSC867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bg1"/>
                          </a:solidFill>
                        </a:rPr>
                        <a:t>Adv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 Internet App, </a:t>
                      </a:r>
                    </a:p>
                    <a:p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5:00pm-7:00pm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Diagonal Stripe 9"/>
          <p:cNvSpPr/>
          <p:nvPr/>
        </p:nvSpPr>
        <p:spPr>
          <a:xfrm>
            <a:off x="7334861" y="3425843"/>
            <a:ext cx="324462" cy="363259"/>
          </a:xfrm>
          <a:prstGeom prst="diagStrip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37471" y="2934929"/>
            <a:ext cx="2920668" cy="1846659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Are you sure you want to delete only this occurrence?</a:t>
            </a:r>
          </a:p>
          <a:p>
            <a:endParaRPr lang="en-IN" sz="1400" dirty="0" smtClean="0">
              <a:solidFill>
                <a:schemeClr val="bg1"/>
              </a:solidFill>
            </a:endParaRPr>
          </a:p>
          <a:p>
            <a:r>
              <a:rPr lang="en-IN" sz="1400" dirty="0" smtClean="0">
                <a:solidFill>
                  <a:schemeClr val="bg1"/>
                </a:solidFill>
              </a:rPr>
              <a:t>This will </a:t>
            </a:r>
            <a:r>
              <a:rPr lang="en-IN" sz="1400" b="1" u="sng" dirty="0" smtClean="0">
                <a:solidFill>
                  <a:schemeClr val="bg1"/>
                </a:solidFill>
              </a:rPr>
              <a:t>NOT</a:t>
            </a:r>
            <a:r>
              <a:rPr lang="en-IN" sz="1400" dirty="0" smtClean="0">
                <a:solidFill>
                  <a:schemeClr val="bg1"/>
                </a:solidFill>
              </a:rPr>
              <a:t> delete the course or any other occurrence.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077749" y="4267351"/>
            <a:ext cx="1116572" cy="42548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Yes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395274" y="4272267"/>
            <a:ext cx="1116572" cy="42548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No</a:t>
            </a:r>
            <a:endParaRPr lang="en-IN" dirty="0">
              <a:latin typeface="Calibri" panose="020F050202020403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765" y="2300796"/>
            <a:ext cx="457200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30" y="2300796"/>
            <a:ext cx="457200" cy="457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143" y="329385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51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My Courses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As a facilitator, I should be able to view my </a:t>
            </a:r>
            <a:r>
              <a:rPr lang="en-IN" sz="2400" dirty="0" smtClean="0"/>
              <a:t>courses </a:t>
            </a:r>
            <a:r>
              <a:rPr lang="en-IN" sz="2400" dirty="0" smtClean="0"/>
              <a:t>and make changes to it.</a:t>
            </a:r>
          </a:p>
          <a:p>
            <a:pPr lvl="1"/>
            <a:r>
              <a:rPr lang="en-IN" sz="2200" dirty="0" smtClean="0"/>
              <a:t>I should be able to add </a:t>
            </a:r>
            <a:r>
              <a:rPr lang="en-IN" sz="2200" dirty="0" smtClean="0"/>
              <a:t>new courses’ information.</a:t>
            </a:r>
            <a:endParaRPr lang="en-IN" sz="2200" dirty="0" smtClean="0"/>
          </a:p>
          <a:p>
            <a:pPr lvl="1"/>
            <a:r>
              <a:rPr lang="en-IN" sz="2200" dirty="0" smtClean="0"/>
              <a:t>I should be able to delete or update already added </a:t>
            </a:r>
            <a:r>
              <a:rPr lang="en-IN" sz="2200" dirty="0" smtClean="0"/>
              <a:t>courses.</a:t>
            </a:r>
          </a:p>
        </p:txBody>
      </p:sp>
    </p:spTree>
    <p:extLst>
      <p:ext uri="{BB962C8B-B14F-4D97-AF65-F5344CB8AC3E}">
        <p14:creationId xmlns:p14="http://schemas.microsoft.com/office/powerpoint/2010/main" val="255456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My Courses</a:t>
            </a:r>
            <a:endParaRPr lang="en-IN" dirty="0"/>
          </a:p>
        </p:txBody>
      </p:sp>
      <p:grpSp>
        <p:nvGrpSpPr>
          <p:cNvPr id="3" name="Group 2"/>
          <p:cNvGrpSpPr/>
          <p:nvPr/>
        </p:nvGrpSpPr>
        <p:grpSpPr>
          <a:xfrm>
            <a:off x="4121237" y="811066"/>
            <a:ext cx="3966693" cy="5902573"/>
            <a:chOff x="4121237" y="794441"/>
            <a:chExt cx="3966693" cy="5902573"/>
          </a:xfrm>
        </p:grpSpPr>
        <p:sp>
          <p:nvSpPr>
            <p:cNvPr id="4" name="Rectangle 3"/>
            <p:cNvSpPr/>
            <p:nvPr/>
          </p:nvSpPr>
          <p:spPr>
            <a:xfrm>
              <a:off x="4121237" y="794441"/>
              <a:ext cx="3966693" cy="590257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latin typeface="Calibri" panose="020F050202020403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121237" y="794441"/>
              <a:ext cx="3966693" cy="441931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My Courses</a:t>
              </a:r>
              <a:r>
                <a:rPr lang="en-IN" dirty="0" smtClean="0">
                  <a:latin typeface="Calibri" panose="020F0502020204030204" pitchFamily="34" charset="0"/>
                </a:rPr>
                <a:t>		</a:t>
              </a:r>
              <a:r>
                <a:rPr lang="en-IN" dirty="0">
                  <a:latin typeface="Calibri" panose="020F0502020204030204" pitchFamily="34" charset="0"/>
                </a:rPr>
                <a:t> </a:t>
              </a:r>
              <a:r>
                <a:rPr lang="en-IN" dirty="0" smtClean="0">
                  <a:latin typeface="Calibri" panose="020F0502020204030204" pitchFamily="34" charset="0"/>
                </a:rPr>
                <a:t>             </a:t>
              </a:r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:</a:t>
              </a:r>
              <a:r>
                <a:rPr lang="en-IN" dirty="0" smtClean="0">
                  <a:latin typeface="Calibri" panose="020F0502020204030204" pitchFamily="34" charset="0"/>
                </a:rPr>
                <a:t>	</a:t>
              </a:r>
              <a:endParaRPr lang="en-IN" dirty="0">
                <a:latin typeface="Calibri" panose="020F0502020204030204" pitchFamily="34" charset="0"/>
              </a:endParaRPr>
            </a:p>
          </p:txBody>
        </p:sp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161561"/>
              </p:ext>
            </p:extLst>
          </p:nvPr>
        </p:nvGraphicFramePr>
        <p:xfrm>
          <a:off x="4121236" y="1693222"/>
          <a:ext cx="3966693" cy="2738568"/>
        </p:xfrm>
        <a:graphic>
          <a:graphicData uri="http://schemas.openxmlformats.org/drawingml/2006/table">
            <a:tbl>
              <a:tblPr bandRow="1">
                <a:tableStyleId>{17292A2E-F333-43FB-9621-5CBBE7FDCDCB}</a:tableStyleId>
              </a:tblPr>
              <a:tblGrid>
                <a:gridCol w="893216"/>
                <a:gridCol w="2227006"/>
                <a:gridCol w="846471"/>
              </a:tblGrid>
              <a:tr h="10730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CSC413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Software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 Development, </a:t>
                      </a:r>
                    </a:p>
                    <a:p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Fri-5:00pm-7:00pm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751128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CSC867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bg1"/>
                          </a:solidFill>
                        </a:rPr>
                        <a:t>Adv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 Internet App, </a:t>
                      </a:r>
                    </a:p>
                    <a:p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Fri-2:00pm-5:00pm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751128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CSC848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Software </a:t>
                      </a:r>
                    </a:p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Engineering</a:t>
                      </a:r>
                    </a:p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Mon-3:00pm-7:00pm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5855988" y="5937851"/>
            <a:ext cx="648052" cy="6198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 smtClean="0"/>
              <a:t>+</a:t>
            </a:r>
            <a:endParaRPr lang="en-IN" sz="5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485" y="1768826"/>
            <a:ext cx="457200" cy="457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400" y="2835622"/>
            <a:ext cx="457200" cy="457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150" y="3528800"/>
            <a:ext cx="457200" cy="457200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endCxn id="19" idx="3"/>
          </p:cNvCxnSpPr>
          <p:nvPr/>
        </p:nvCxnSpPr>
        <p:spPr>
          <a:xfrm flipH="1" flipV="1">
            <a:off x="3451124" y="2342116"/>
            <a:ext cx="1047134" cy="268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3846" y="1880451"/>
            <a:ext cx="28472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363636"/>
                </a:solidFill>
              </a:rPr>
              <a:t>Clickable, on click of this, it will </a:t>
            </a:r>
            <a:r>
              <a:rPr lang="en-IN" dirty="0" smtClean="0">
                <a:solidFill>
                  <a:srgbClr val="363636"/>
                </a:solidFill>
              </a:rPr>
              <a:t>go to </a:t>
            </a:r>
            <a:r>
              <a:rPr lang="en-IN" dirty="0" smtClean="0">
                <a:solidFill>
                  <a:srgbClr val="363636"/>
                </a:solidFill>
              </a:rPr>
              <a:t>add </a:t>
            </a:r>
            <a:r>
              <a:rPr lang="en-IN" dirty="0" smtClean="0">
                <a:solidFill>
                  <a:srgbClr val="363636"/>
                </a:solidFill>
              </a:rPr>
              <a:t>attendees </a:t>
            </a:r>
            <a:r>
              <a:rPr lang="en-IN" dirty="0" smtClean="0">
                <a:solidFill>
                  <a:srgbClr val="363636"/>
                </a:solidFill>
              </a:rPr>
              <a:t>screen</a:t>
            </a:r>
            <a:endParaRPr lang="en-IN" dirty="0">
              <a:solidFill>
                <a:srgbClr val="363636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41" y="1835463"/>
            <a:ext cx="457200" cy="457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732" y="2844147"/>
            <a:ext cx="457200" cy="457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732" y="3597177"/>
            <a:ext cx="457200" cy="457200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stCxn id="17" idx="2"/>
            <a:endCxn id="21" idx="3"/>
          </p:cNvCxnSpPr>
          <p:nvPr/>
        </p:nvCxnSpPr>
        <p:spPr>
          <a:xfrm flipH="1" flipV="1">
            <a:off x="3908781" y="5609970"/>
            <a:ext cx="1947207" cy="637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55404" y="5425304"/>
            <a:ext cx="2053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363636"/>
                </a:solidFill>
              </a:rPr>
              <a:t>To add new course</a:t>
            </a:r>
            <a:endParaRPr lang="en-IN" dirty="0">
              <a:solidFill>
                <a:srgbClr val="363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48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My courses - Add new course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4121237" y="794441"/>
            <a:ext cx="3966693" cy="59025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46617" y="2581853"/>
            <a:ext cx="3367828" cy="309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54322" y="2208636"/>
            <a:ext cx="1970468" cy="309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Course name: </a:t>
            </a:r>
            <a:r>
              <a:rPr lang="en-IN" dirty="0" smtClean="0">
                <a:solidFill>
                  <a:srgbClr val="FF0000"/>
                </a:solidFill>
                <a:latin typeface="Calibri" panose="020F0502020204030204" pitchFamily="34" charset="0"/>
              </a:rPr>
              <a:t>*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21237" y="794441"/>
            <a:ext cx="3966693" cy="44193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Attendance: Add new course		: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900931" y="6069894"/>
            <a:ext cx="811366" cy="42548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 smtClean="0">
                <a:latin typeface="Calibri" panose="020F0502020204030204" pitchFamily="34" charset="0"/>
              </a:rPr>
              <a:t>Add</a:t>
            </a:r>
            <a:endParaRPr lang="en-IN" sz="1500" dirty="0">
              <a:latin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46616" y="3334619"/>
            <a:ext cx="3367829" cy="8743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254322" y="2955070"/>
            <a:ext cx="1970468" cy="309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Description: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344469" y="1877322"/>
            <a:ext cx="3367828" cy="309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239294" y="1433649"/>
            <a:ext cx="2898925" cy="379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Course code/short name: </a:t>
            </a:r>
            <a:r>
              <a:rPr lang="en-IN" dirty="0" smtClean="0">
                <a:solidFill>
                  <a:srgbClr val="FF0000"/>
                </a:solidFill>
                <a:latin typeface="Calibri" panose="020F0502020204030204" pitchFamily="34" charset="0"/>
              </a:rPr>
              <a:t>*</a:t>
            </a:r>
            <a:endParaRPr lang="en-IN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64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My courses – </a:t>
            </a:r>
            <a:r>
              <a:rPr lang="en-IN" dirty="0" smtClean="0"/>
              <a:t>Delete course</a:t>
            </a:r>
            <a:endParaRPr lang="en-IN" dirty="0"/>
          </a:p>
        </p:txBody>
      </p:sp>
      <p:grpSp>
        <p:nvGrpSpPr>
          <p:cNvPr id="3" name="Group 2"/>
          <p:cNvGrpSpPr/>
          <p:nvPr/>
        </p:nvGrpSpPr>
        <p:grpSpPr>
          <a:xfrm>
            <a:off x="4121237" y="811066"/>
            <a:ext cx="3966693" cy="5902573"/>
            <a:chOff x="4121237" y="794441"/>
            <a:chExt cx="3966693" cy="5902573"/>
          </a:xfrm>
          <a:solidFill>
            <a:schemeClr val="tx1">
              <a:lumMod val="85000"/>
            </a:schemeClr>
          </a:solidFill>
        </p:grpSpPr>
        <p:sp>
          <p:nvSpPr>
            <p:cNvPr id="4" name="Rectangle 3"/>
            <p:cNvSpPr/>
            <p:nvPr/>
          </p:nvSpPr>
          <p:spPr>
            <a:xfrm>
              <a:off x="4121237" y="794441"/>
              <a:ext cx="3966693" cy="5902573"/>
            </a:xfrm>
            <a:prstGeom prst="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latin typeface="Calibri" panose="020F050202020403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121237" y="794441"/>
              <a:ext cx="3966693" cy="441931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Timetable: Friday</a:t>
              </a:r>
              <a:r>
                <a:rPr lang="en-IN" dirty="0" smtClean="0">
                  <a:latin typeface="Calibri" panose="020F0502020204030204" pitchFamily="34" charset="0"/>
                </a:rPr>
                <a:t>		</a:t>
              </a:r>
              <a:r>
                <a:rPr lang="en-IN" dirty="0">
                  <a:latin typeface="Calibri" panose="020F0502020204030204" pitchFamily="34" charset="0"/>
                </a:rPr>
                <a:t> </a:t>
              </a:r>
              <a:r>
                <a:rPr lang="en-IN" dirty="0" smtClean="0">
                  <a:latin typeface="Calibri" panose="020F0502020204030204" pitchFamily="34" charset="0"/>
                </a:rPr>
                <a:t>             </a:t>
              </a:r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:</a:t>
              </a:r>
              <a:r>
                <a:rPr lang="en-IN" dirty="0" smtClean="0">
                  <a:latin typeface="Calibri" panose="020F0502020204030204" pitchFamily="34" charset="0"/>
                </a:rPr>
                <a:t>	</a:t>
              </a:r>
              <a:endParaRPr lang="en-IN" dirty="0">
                <a:latin typeface="Calibri" panose="020F0502020204030204" pitchFamily="34" charset="0"/>
              </a:endParaRPr>
            </a:p>
          </p:txBody>
        </p:sp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090860"/>
              </p:ext>
            </p:extLst>
          </p:nvPr>
        </p:nvGraphicFramePr>
        <p:xfrm>
          <a:off x="4121236" y="1693222"/>
          <a:ext cx="3966693" cy="225934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93216"/>
                <a:gridCol w="2227006"/>
                <a:gridCol w="846471"/>
              </a:tblGrid>
              <a:tr h="435177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Class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10730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CSC413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Software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 Development, </a:t>
                      </a:r>
                    </a:p>
                    <a:p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5:00pm-7:00pm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751128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CSC867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bg1"/>
                          </a:solidFill>
                        </a:rPr>
                        <a:t>Adv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 Internet App, </a:t>
                      </a:r>
                    </a:p>
                    <a:p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5:00pm-7:00pm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Diagonal Stripe 9"/>
          <p:cNvSpPr/>
          <p:nvPr/>
        </p:nvSpPr>
        <p:spPr>
          <a:xfrm>
            <a:off x="7334861" y="3425843"/>
            <a:ext cx="324462" cy="363259"/>
          </a:xfrm>
          <a:prstGeom prst="diagStrip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37471" y="2934929"/>
            <a:ext cx="2920668" cy="1846659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Are you sure you want to delete this course?</a:t>
            </a:r>
          </a:p>
          <a:p>
            <a:endParaRPr lang="en-IN" sz="1400" dirty="0" smtClean="0">
              <a:solidFill>
                <a:schemeClr val="bg1"/>
              </a:solidFill>
            </a:endParaRPr>
          </a:p>
          <a:p>
            <a:r>
              <a:rPr lang="en-IN" sz="1400" dirty="0" smtClean="0">
                <a:solidFill>
                  <a:schemeClr val="bg1"/>
                </a:solidFill>
              </a:rPr>
              <a:t>This will delete the course completely from timetable.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077749" y="4267351"/>
            <a:ext cx="1116572" cy="42548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Yes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395274" y="4272267"/>
            <a:ext cx="1116572" cy="42548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No</a:t>
            </a:r>
            <a:endParaRPr lang="en-IN" dirty="0">
              <a:latin typeface="Calibri" panose="020F050202020403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765" y="2300796"/>
            <a:ext cx="457200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30" y="2300796"/>
            <a:ext cx="457200" cy="457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143" y="329385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69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199" y="442452"/>
            <a:ext cx="10353762" cy="970450"/>
          </a:xfrm>
        </p:spPr>
        <p:txBody>
          <a:bodyPr>
            <a:normAutofit/>
          </a:bodyPr>
          <a:lstStyle/>
          <a:p>
            <a:r>
              <a:rPr lang="en-IN" dirty="0" smtClean="0"/>
              <a:t>Login related user stories</a:t>
            </a:r>
            <a:endParaRPr lang="en-IN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199" y="1600200"/>
            <a:ext cx="10795819" cy="45259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b="1" kern="1200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b="1" kern="1200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b="1" kern="1200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b="1" kern="1200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b="1" kern="1200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0" spc="0" dirty="0" smtClean="0">
                <a:ln>
                  <a:noFill/>
                </a:ln>
                <a:solidFill>
                  <a:srgbClr val="363636"/>
                </a:solidFill>
                <a:effectLst/>
                <a:latin typeface="+mj-lt"/>
              </a:rPr>
              <a:t>As a user, I should be able to create login in app as </a:t>
            </a:r>
            <a:r>
              <a:rPr lang="en-US" sz="2800" b="0" spc="0" dirty="0" smtClean="0">
                <a:ln>
                  <a:noFill/>
                </a:ln>
                <a:solidFill>
                  <a:srgbClr val="363636"/>
                </a:solidFill>
                <a:effectLst/>
                <a:latin typeface="+mj-lt"/>
              </a:rPr>
              <a:t>facilitator </a:t>
            </a:r>
            <a:r>
              <a:rPr lang="en-US" sz="2800" b="0" spc="0" dirty="0" smtClean="0">
                <a:ln>
                  <a:noFill/>
                </a:ln>
                <a:solidFill>
                  <a:srgbClr val="363636"/>
                </a:solidFill>
                <a:effectLst/>
                <a:latin typeface="+mj-lt"/>
              </a:rPr>
              <a:t>or as </a:t>
            </a:r>
            <a:r>
              <a:rPr lang="en-US" sz="2800" b="0" spc="0" dirty="0" smtClean="0">
                <a:ln>
                  <a:noFill/>
                </a:ln>
                <a:solidFill>
                  <a:srgbClr val="363636"/>
                </a:solidFill>
                <a:effectLst/>
                <a:latin typeface="+mj-lt"/>
              </a:rPr>
              <a:t>attendee.</a:t>
            </a:r>
            <a:endParaRPr lang="en-US" sz="2800" b="0" spc="0" dirty="0" smtClean="0">
              <a:ln>
                <a:noFill/>
              </a:ln>
              <a:solidFill>
                <a:srgbClr val="363636"/>
              </a:solidFill>
              <a:effectLst/>
              <a:latin typeface="+mj-lt"/>
            </a:endParaRPr>
          </a:p>
          <a:p>
            <a:r>
              <a:rPr lang="en-US" sz="2800" b="0" spc="0" dirty="0" smtClean="0">
                <a:ln>
                  <a:noFill/>
                </a:ln>
                <a:solidFill>
                  <a:srgbClr val="363636"/>
                </a:solidFill>
                <a:effectLst/>
                <a:latin typeface="+mj-lt"/>
              </a:rPr>
              <a:t>As a user, I should be able to login in the app as either </a:t>
            </a:r>
            <a:r>
              <a:rPr lang="en-US" sz="2800" b="0" spc="0" dirty="0" smtClean="0">
                <a:ln>
                  <a:noFill/>
                </a:ln>
                <a:solidFill>
                  <a:srgbClr val="363636"/>
                </a:solidFill>
                <a:effectLst/>
                <a:latin typeface="+mj-lt"/>
              </a:rPr>
              <a:t>facilitator </a:t>
            </a:r>
            <a:r>
              <a:rPr lang="en-US" sz="2800" b="0" spc="0" dirty="0" smtClean="0">
                <a:ln>
                  <a:noFill/>
                </a:ln>
                <a:solidFill>
                  <a:srgbClr val="363636"/>
                </a:solidFill>
                <a:effectLst/>
                <a:latin typeface="+mj-lt"/>
              </a:rPr>
              <a:t>or as </a:t>
            </a:r>
            <a:r>
              <a:rPr lang="en-US" sz="2800" b="0" spc="0" dirty="0" smtClean="0">
                <a:ln>
                  <a:noFill/>
                </a:ln>
                <a:solidFill>
                  <a:srgbClr val="363636"/>
                </a:solidFill>
                <a:effectLst/>
                <a:latin typeface="+mj-lt"/>
              </a:rPr>
              <a:t>attendee.</a:t>
            </a:r>
            <a:endParaRPr lang="en-US" sz="2800" b="0" spc="0" dirty="0" smtClean="0">
              <a:ln>
                <a:noFill/>
              </a:ln>
              <a:solidFill>
                <a:srgbClr val="363636"/>
              </a:solidFill>
              <a:effectLst/>
              <a:latin typeface="+mj-lt"/>
            </a:endParaRPr>
          </a:p>
          <a:p>
            <a:r>
              <a:rPr lang="en-US" sz="2800" b="0" spc="0" dirty="0" smtClean="0">
                <a:ln>
                  <a:noFill/>
                </a:ln>
                <a:solidFill>
                  <a:srgbClr val="363636"/>
                </a:solidFill>
                <a:effectLst/>
                <a:latin typeface="+mj-lt"/>
              </a:rPr>
              <a:t>As a user, I should be able to retrieve my forgotten password.</a:t>
            </a:r>
          </a:p>
          <a:p>
            <a:r>
              <a:rPr lang="en-US" sz="2800" b="0" spc="0" dirty="0" smtClean="0">
                <a:ln>
                  <a:noFill/>
                </a:ln>
                <a:solidFill>
                  <a:srgbClr val="363636"/>
                </a:solidFill>
                <a:effectLst/>
                <a:latin typeface="+mj-lt"/>
              </a:rPr>
              <a:t>As a user, I should be able to change my password.</a:t>
            </a:r>
          </a:p>
        </p:txBody>
      </p:sp>
    </p:spTree>
    <p:extLst>
      <p:ext uri="{BB962C8B-B14F-4D97-AF65-F5344CB8AC3E}">
        <p14:creationId xmlns:p14="http://schemas.microsoft.com/office/powerpoint/2010/main" val="83553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My courses – Edit course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4121237" y="794441"/>
            <a:ext cx="3966693" cy="59025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46617" y="2581853"/>
            <a:ext cx="3367828" cy="309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Adv. Operating Sys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54322" y="2208636"/>
            <a:ext cx="1970468" cy="309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Course name: </a:t>
            </a:r>
            <a:r>
              <a:rPr lang="en-IN" dirty="0" smtClean="0">
                <a:solidFill>
                  <a:srgbClr val="FF0000"/>
                </a:solidFill>
                <a:latin typeface="Calibri" panose="020F0502020204030204" pitchFamily="34" charset="0"/>
              </a:rPr>
              <a:t>*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21237" y="794441"/>
            <a:ext cx="3966693" cy="44193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Attendance: Add new course		: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900931" y="6069894"/>
            <a:ext cx="811366" cy="42548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 smtClean="0">
                <a:latin typeface="Calibri" panose="020F0502020204030204" pitchFamily="34" charset="0"/>
              </a:rPr>
              <a:t>Ok</a:t>
            </a:r>
            <a:endParaRPr lang="en-IN" sz="1500" dirty="0">
              <a:latin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46616" y="3334619"/>
            <a:ext cx="3367829" cy="8743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254322" y="2955070"/>
            <a:ext cx="1970468" cy="309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Description: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344469" y="1877322"/>
            <a:ext cx="3367828" cy="309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CSC720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239294" y="1433649"/>
            <a:ext cx="2898925" cy="379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Course code/short name: </a:t>
            </a:r>
            <a:r>
              <a:rPr lang="en-IN" dirty="0" smtClean="0">
                <a:solidFill>
                  <a:srgbClr val="FF0000"/>
                </a:solidFill>
                <a:latin typeface="Calibri" panose="020F0502020204030204" pitchFamily="34" charset="0"/>
              </a:rPr>
              <a:t>*</a:t>
            </a:r>
            <a:endParaRPr lang="en-IN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44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Manage attendees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As a facilitator, I should be able to manage attendees for a course.</a:t>
            </a:r>
          </a:p>
          <a:p>
            <a:pPr lvl="1"/>
            <a:r>
              <a:rPr lang="en-IN" sz="2200" dirty="0" smtClean="0"/>
              <a:t>I should be able to add new attendees’ information manually or upload it from a file.</a:t>
            </a:r>
          </a:p>
          <a:p>
            <a:pPr lvl="1"/>
            <a:r>
              <a:rPr lang="en-IN" sz="2200" dirty="0" smtClean="0"/>
              <a:t>I should be able to drop attendees or update their records.</a:t>
            </a:r>
          </a:p>
          <a:p>
            <a:pPr lvl="1"/>
            <a:r>
              <a:rPr lang="en-IN" sz="2200" dirty="0" smtClean="0"/>
              <a:t>I should be able to view attendees who have registered for a course by using this app.</a:t>
            </a:r>
            <a:endParaRPr lang="en-IN" sz="2200" dirty="0" smtClean="0"/>
          </a:p>
        </p:txBody>
      </p:sp>
    </p:spTree>
    <p:extLst>
      <p:ext uri="{BB962C8B-B14F-4D97-AF65-F5344CB8AC3E}">
        <p14:creationId xmlns:p14="http://schemas.microsoft.com/office/powerpoint/2010/main" val="112182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My </a:t>
            </a:r>
            <a:r>
              <a:rPr lang="en-IN" dirty="0" smtClean="0"/>
              <a:t>Course - Click </a:t>
            </a:r>
            <a:r>
              <a:rPr lang="en-IN" dirty="0" smtClean="0"/>
              <a:t>on any </a:t>
            </a:r>
            <a:r>
              <a:rPr lang="en-IN" dirty="0" smtClean="0"/>
              <a:t>course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121237" y="811066"/>
            <a:ext cx="3966693" cy="59025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21237" y="811066"/>
            <a:ext cx="3966693" cy="44193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Course: CSC413</a:t>
            </a:r>
            <a:r>
              <a:rPr lang="en-IN" dirty="0" smtClean="0">
                <a:latin typeface="Calibri" panose="020F0502020204030204" pitchFamily="34" charset="0"/>
              </a:rPr>
              <a:t>		</a:t>
            </a:r>
            <a:r>
              <a:rPr lang="en-IN" dirty="0">
                <a:latin typeface="Calibri" panose="020F0502020204030204" pitchFamily="34" charset="0"/>
              </a:rPr>
              <a:t> </a:t>
            </a:r>
            <a:r>
              <a:rPr lang="en-IN" dirty="0" smtClean="0">
                <a:latin typeface="Calibri" panose="020F0502020204030204" pitchFamily="34" charset="0"/>
              </a:rPr>
              <a:t>             </a:t>
            </a: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:</a:t>
            </a:r>
            <a:r>
              <a:rPr lang="en-IN" dirty="0" smtClean="0">
                <a:latin typeface="Calibri" panose="020F0502020204030204" pitchFamily="34" charset="0"/>
              </a:rPr>
              <a:t>	</a:t>
            </a:r>
            <a:endParaRPr lang="en-IN" dirty="0">
              <a:latin typeface="Calibri" panose="020F050202020403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781940"/>
              </p:ext>
            </p:extLst>
          </p:nvPr>
        </p:nvGraphicFramePr>
        <p:xfrm>
          <a:off x="4121236" y="1693222"/>
          <a:ext cx="3966693" cy="1987440"/>
        </p:xfrm>
        <a:graphic>
          <a:graphicData uri="http://schemas.openxmlformats.org/drawingml/2006/table">
            <a:tbl>
              <a:tblPr bandRow="1">
                <a:tableStyleId>{ED083AE6-46FA-4A59-8FB0-9F97EB10719F}</a:tableStyleId>
              </a:tblPr>
              <a:tblGrid>
                <a:gridCol w="1261925"/>
                <a:gridCol w="870155"/>
                <a:gridCol w="1834613"/>
              </a:tblGrid>
              <a:tr h="10730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915717457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Rujoota Shah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rujoota@gmail.com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751128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915717458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Rajan Jethva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rajan@mail.sfsu.edu</a:t>
                      </a: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220" y="2236180"/>
            <a:ext cx="457200" cy="457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498" y="2233074"/>
            <a:ext cx="457200" cy="457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531" y="3230126"/>
            <a:ext cx="457200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809" y="3227020"/>
            <a:ext cx="457200" cy="457200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4619300" y="5874930"/>
            <a:ext cx="1412790" cy="52587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Upload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284308" y="5874930"/>
            <a:ext cx="1641390" cy="52587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Add manually</a:t>
            </a:r>
            <a:endParaRPr lang="en-IN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8866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My Courses – </a:t>
            </a:r>
            <a:r>
              <a:rPr lang="en-IN" dirty="0" smtClean="0"/>
              <a:t>click any </a:t>
            </a:r>
            <a:r>
              <a:rPr lang="en-IN" dirty="0" smtClean="0"/>
              <a:t>course – </a:t>
            </a:r>
            <a:r>
              <a:rPr lang="en-IN" dirty="0" smtClean="0"/>
              <a:t>upload</a:t>
            </a:r>
            <a:endParaRPr lang="en-IN" dirty="0"/>
          </a:p>
        </p:txBody>
      </p:sp>
      <p:grpSp>
        <p:nvGrpSpPr>
          <p:cNvPr id="3" name="Group 2"/>
          <p:cNvGrpSpPr/>
          <p:nvPr/>
        </p:nvGrpSpPr>
        <p:grpSpPr>
          <a:xfrm>
            <a:off x="4121237" y="811066"/>
            <a:ext cx="3966693" cy="5902573"/>
            <a:chOff x="4121237" y="794441"/>
            <a:chExt cx="3966693" cy="5902573"/>
          </a:xfrm>
          <a:solidFill>
            <a:schemeClr val="tx1">
              <a:lumMod val="85000"/>
            </a:schemeClr>
          </a:solidFill>
        </p:grpSpPr>
        <p:sp>
          <p:nvSpPr>
            <p:cNvPr id="4" name="Rectangle 3"/>
            <p:cNvSpPr/>
            <p:nvPr/>
          </p:nvSpPr>
          <p:spPr>
            <a:xfrm>
              <a:off x="4121237" y="794441"/>
              <a:ext cx="3966693" cy="5902573"/>
            </a:xfrm>
            <a:prstGeom prst="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latin typeface="Calibri" panose="020F050202020403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121237" y="794441"/>
              <a:ext cx="3966693" cy="441931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My Courses</a:t>
              </a:r>
              <a:r>
                <a:rPr lang="en-IN" dirty="0" smtClean="0">
                  <a:latin typeface="Calibri" panose="020F0502020204030204" pitchFamily="34" charset="0"/>
                </a:rPr>
                <a:t>		</a:t>
              </a:r>
              <a:r>
                <a:rPr lang="en-IN" dirty="0">
                  <a:latin typeface="Calibri" panose="020F0502020204030204" pitchFamily="34" charset="0"/>
                </a:rPr>
                <a:t> </a:t>
              </a:r>
              <a:r>
                <a:rPr lang="en-IN" dirty="0" smtClean="0">
                  <a:latin typeface="Calibri" panose="020F0502020204030204" pitchFamily="34" charset="0"/>
                </a:rPr>
                <a:t>             </a:t>
              </a:r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:</a:t>
              </a:r>
              <a:r>
                <a:rPr lang="en-IN" dirty="0" smtClean="0">
                  <a:latin typeface="Calibri" panose="020F0502020204030204" pitchFamily="34" charset="0"/>
                </a:rPr>
                <a:t>	</a:t>
              </a:r>
              <a:endParaRPr lang="en-IN" dirty="0">
                <a:latin typeface="Calibri" panose="020F0502020204030204" pitchFamily="34" charset="0"/>
              </a:endParaRPr>
            </a:p>
          </p:txBody>
        </p:sp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993809"/>
              </p:ext>
            </p:extLst>
          </p:nvPr>
        </p:nvGraphicFramePr>
        <p:xfrm>
          <a:off x="4121236" y="1693222"/>
          <a:ext cx="3966693" cy="2965296"/>
        </p:xfrm>
        <a:graphic>
          <a:graphicData uri="http://schemas.openxmlformats.org/drawingml/2006/table">
            <a:tbl>
              <a:tblPr bandRow="1">
                <a:tableStyleId>{17292A2E-F333-43FB-9621-5CBBE7FDCDCB}</a:tableStyleId>
              </a:tblPr>
              <a:tblGrid>
                <a:gridCol w="893216"/>
                <a:gridCol w="2227006"/>
                <a:gridCol w="846471"/>
              </a:tblGrid>
              <a:tr h="10730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CSC413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Software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 Development, </a:t>
                      </a:r>
                    </a:p>
                    <a:p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Fri-5:00pm-7:00pm</a:t>
                      </a:r>
                    </a:p>
                    <a:p>
                      <a:endParaRPr lang="en-IN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751128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CSC867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bg1"/>
                          </a:solidFill>
                        </a:rPr>
                        <a:t>Adv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 Internet App, </a:t>
                      </a:r>
                    </a:p>
                    <a:p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Fri-2:00pm-5:00pm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751128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CSC848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Software Engineering</a:t>
                      </a:r>
                    </a:p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Mon-3:00pm-7:00pm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5855988" y="5937851"/>
            <a:ext cx="648052" cy="6198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 smtClean="0"/>
              <a:t>+</a:t>
            </a:r>
            <a:endParaRPr lang="en-IN" sz="5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646" y="1769410"/>
            <a:ext cx="457200" cy="457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896" y="1769410"/>
            <a:ext cx="457200" cy="4572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837471" y="2934929"/>
            <a:ext cx="2920668" cy="169277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Upload the csv file which contains comma separated </a:t>
            </a:r>
            <a:r>
              <a:rPr lang="en-IN" dirty="0" smtClean="0">
                <a:solidFill>
                  <a:schemeClr val="bg1"/>
                </a:solidFill>
              </a:rPr>
              <a:t>attendee </a:t>
            </a:r>
            <a:r>
              <a:rPr lang="en-IN" dirty="0" smtClean="0">
                <a:solidFill>
                  <a:schemeClr val="bg1"/>
                </a:solidFill>
              </a:rPr>
              <a:t>list</a:t>
            </a:r>
          </a:p>
          <a:p>
            <a:r>
              <a:rPr lang="en-IN" sz="1400" dirty="0" smtClean="0">
                <a:solidFill>
                  <a:schemeClr val="bg1"/>
                </a:solidFill>
              </a:rPr>
              <a:t>Format: </a:t>
            </a:r>
            <a:r>
              <a:rPr lang="en-IN" sz="1400" dirty="0" smtClean="0">
                <a:solidFill>
                  <a:schemeClr val="bg1"/>
                </a:solidFill>
              </a:rPr>
              <a:t>attendee </a:t>
            </a:r>
            <a:r>
              <a:rPr lang="en-IN" sz="1400" dirty="0" smtClean="0">
                <a:solidFill>
                  <a:schemeClr val="bg1"/>
                </a:solidFill>
              </a:rPr>
              <a:t>id,name,email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063001" y="4105123"/>
            <a:ext cx="1116572" cy="42548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Browse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95274" y="4124784"/>
            <a:ext cx="1116572" cy="42548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Cancel</a:t>
            </a:r>
            <a:endParaRPr lang="en-IN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1942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My courses – </a:t>
            </a:r>
            <a:r>
              <a:rPr lang="en-IN" dirty="0" smtClean="0"/>
              <a:t>click on any course - Add manually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4121237" y="794441"/>
            <a:ext cx="3966693" cy="59025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46617" y="2581853"/>
            <a:ext cx="3367828" cy="309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54322" y="2208636"/>
            <a:ext cx="1970468" cy="309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Student id: </a:t>
            </a:r>
            <a:r>
              <a:rPr lang="en-IN" dirty="0" smtClean="0">
                <a:solidFill>
                  <a:srgbClr val="FF0000"/>
                </a:solidFill>
                <a:latin typeface="Calibri" panose="020F0502020204030204" pitchFamily="34" charset="0"/>
              </a:rPr>
              <a:t>*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21237" y="794441"/>
            <a:ext cx="3966693" cy="44193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Add new </a:t>
            </a: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attendee</a:t>
            </a: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			: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900931" y="6069894"/>
            <a:ext cx="811366" cy="42548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 smtClean="0">
                <a:latin typeface="Calibri" panose="020F0502020204030204" pitchFamily="34" charset="0"/>
              </a:rPr>
              <a:t>Ok</a:t>
            </a:r>
            <a:endParaRPr lang="en-IN" sz="1500" dirty="0">
              <a:latin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46616" y="3334619"/>
            <a:ext cx="3367829" cy="3668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254322" y="2955070"/>
            <a:ext cx="1970468" cy="309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Student name:</a:t>
            </a:r>
            <a:r>
              <a:rPr lang="en-IN" dirty="0" smtClean="0">
                <a:solidFill>
                  <a:srgbClr val="FF0000"/>
                </a:solidFill>
                <a:latin typeface="Calibri" panose="020F0502020204030204" pitchFamily="34" charset="0"/>
              </a:rPr>
              <a:t>*</a:t>
            </a:r>
            <a:endParaRPr lang="en-IN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239294" y="1433649"/>
            <a:ext cx="2898925" cy="379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Course code: </a:t>
            </a: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CSC413</a:t>
            </a:r>
            <a:endParaRPr lang="en-IN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66284" y="4150693"/>
            <a:ext cx="3367829" cy="3668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73990" y="3771144"/>
            <a:ext cx="1970468" cy="309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Student email id:</a:t>
            </a:r>
            <a:r>
              <a:rPr lang="en-IN" dirty="0" smtClean="0">
                <a:solidFill>
                  <a:srgbClr val="FF0000"/>
                </a:solidFill>
                <a:latin typeface="Calibri" panose="020F0502020204030204" pitchFamily="34" charset="0"/>
              </a:rPr>
              <a:t>*</a:t>
            </a:r>
            <a:endParaRPr lang="en-IN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45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My </a:t>
            </a:r>
            <a:r>
              <a:rPr lang="en-IN" dirty="0" smtClean="0"/>
              <a:t>Course- click on any course - </a:t>
            </a:r>
            <a:r>
              <a:rPr lang="en-IN" dirty="0"/>
              <a:t>d</a:t>
            </a:r>
            <a:r>
              <a:rPr lang="en-IN" dirty="0" smtClean="0"/>
              <a:t>elete attendee </a:t>
            </a:r>
            <a:r>
              <a:rPr lang="en-IN" dirty="0" smtClean="0"/>
              <a:t>from a course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121237" y="811066"/>
            <a:ext cx="3966693" cy="5902573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21237" y="811066"/>
            <a:ext cx="3966693" cy="44193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Course: CSC413</a:t>
            </a:r>
            <a:r>
              <a:rPr lang="en-IN" dirty="0" smtClean="0">
                <a:latin typeface="Calibri" panose="020F0502020204030204" pitchFamily="34" charset="0"/>
              </a:rPr>
              <a:t>		</a:t>
            </a:r>
            <a:r>
              <a:rPr lang="en-IN" dirty="0">
                <a:latin typeface="Calibri" panose="020F0502020204030204" pitchFamily="34" charset="0"/>
              </a:rPr>
              <a:t> </a:t>
            </a:r>
            <a:r>
              <a:rPr lang="en-IN" dirty="0" smtClean="0">
                <a:latin typeface="Calibri" panose="020F0502020204030204" pitchFamily="34" charset="0"/>
              </a:rPr>
              <a:t>             </a:t>
            </a: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:</a:t>
            </a:r>
            <a:r>
              <a:rPr lang="en-IN" dirty="0" smtClean="0">
                <a:latin typeface="Calibri" panose="020F0502020204030204" pitchFamily="34" charset="0"/>
              </a:rPr>
              <a:t>	</a:t>
            </a:r>
            <a:endParaRPr lang="en-IN" dirty="0">
              <a:latin typeface="Calibri" panose="020F050202020403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794509"/>
              </p:ext>
            </p:extLst>
          </p:nvPr>
        </p:nvGraphicFramePr>
        <p:xfrm>
          <a:off x="4121236" y="1693222"/>
          <a:ext cx="3966693" cy="1987440"/>
        </p:xfrm>
        <a:graphic>
          <a:graphicData uri="http://schemas.openxmlformats.org/drawingml/2006/table">
            <a:tbl>
              <a:tblPr bandRow="1">
                <a:tableStyleId>{ED083AE6-46FA-4A59-8FB0-9F97EB10719F}</a:tableStyleId>
              </a:tblPr>
              <a:tblGrid>
                <a:gridCol w="1261925"/>
                <a:gridCol w="870155"/>
                <a:gridCol w="1834613"/>
              </a:tblGrid>
              <a:tr h="10730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915717457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Rujoota Shah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rujoota@gmail.com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751128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915717458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Rajan Jethva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  <a:hlinkClick r:id="rId2"/>
                        </a:rPr>
                        <a:t>rajan@mail.sfsu.edu</a:t>
                      </a:r>
                      <a:endParaRPr lang="en-IN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220" y="2236180"/>
            <a:ext cx="457200" cy="457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498" y="2233074"/>
            <a:ext cx="457200" cy="457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531" y="3230126"/>
            <a:ext cx="457200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809" y="3227020"/>
            <a:ext cx="457200" cy="457200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4619300" y="5874930"/>
            <a:ext cx="1412790" cy="52587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Upload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284308" y="5874930"/>
            <a:ext cx="1641390" cy="52587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Add manually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37471" y="2934929"/>
            <a:ext cx="2920668" cy="141577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Are you sure you want to delete this </a:t>
            </a:r>
            <a:r>
              <a:rPr lang="en-IN" dirty="0" smtClean="0">
                <a:solidFill>
                  <a:schemeClr val="bg1"/>
                </a:solidFill>
              </a:rPr>
              <a:t>attendee?</a:t>
            </a:r>
            <a:endParaRPr lang="en-IN" dirty="0" smtClean="0">
              <a:solidFill>
                <a:schemeClr val="bg1"/>
              </a:solidFill>
            </a:endParaRPr>
          </a:p>
          <a:p>
            <a:endParaRPr lang="en-IN" dirty="0" smtClean="0">
              <a:solidFill>
                <a:schemeClr val="bg1"/>
              </a:solidFill>
            </a:endParaRPr>
          </a:p>
          <a:p>
            <a:endParaRPr lang="en-IN" sz="1400" dirty="0" smtClean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054068" y="3727574"/>
            <a:ext cx="1116572" cy="42548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Yes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426159" y="3713951"/>
            <a:ext cx="1116572" cy="42548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No</a:t>
            </a:r>
            <a:endParaRPr lang="en-IN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6008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My courses – </a:t>
            </a:r>
            <a:r>
              <a:rPr lang="en-IN" dirty="0" smtClean="0"/>
              <a:t>click on any course - Edit attendee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4121237" y="794441"/>
            <a:ext cx="3966693" cy="59025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46617" y="2581853"/>
            <a:ext cx="3367828" cy="309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915717457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54322" y="2208636"/>
            <a:ext cx="1970468" cy="309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Student id: </a:t>
            </a:r>
            <a:r>
              <a:rPr lang="en-IN" dirty="0" smtClean="0">
                <a:solidFill>
                  <a:srgbClr val="FF0000"/>
                </a:solidFill>
                <a:latin typeface="Calibri" panose="020F0502020204030204" pitchFamily="34" charset="0"/>
              </a:rPr>
              <a:t>*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21237" y="794441"/>
            <a:ext cx="3966693" cy="44193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Edit </a:t>
            </a: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attendee</a:t>
            </a: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			: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900931" y="6069894"/>
            <a:ext cx="811366" cy="42548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 smtClean="0">
                <a:latin typeface="Calibri" panose="020F0502020204030204" pitchFamily="34" charset="0"/>
              </a:rPr>
              <a:t>Ok</a:t>
            </a:r>
            <a:endParaRPr lang="en-IN" sz="1500" dirty="0">
              <a:latin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46616" y="3334619"/>
            <a:ext cx="3367829" cy="3668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Rujoota Shah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254322" y="2955070"/>
            <a:ext cx="1970468" cy="309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Student name:</a:t>
            </a:r>
            <a:r>
              <a:rPr lang="en-IN" dirty="0" smtClean="0">
                <a:solidFill>
                  <a:srgbClr val="FF0000"/>
                </a:solidFill>
                <a:latin typeface="Calibri" panose="020F0502020204030204" pitchFamily="34" charset="0"/>
              </a:rPr>
              <a:t>*</a:t>
            </a:r>
            <a:endParaRPr lang="en-IN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239294" y="1433649"/>
            <a:ext cx="2898925" cy="379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Course code: </a:t>
            </a: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CSC413</a:t>
            </a:r>
            <a:endParaRPr lang="en-IN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66284" y="4150693"/>
            <a:ext cx="3367829" cy="3668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rshah1@mail.sfsu.edu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73990" y="3771144"/>
            <a:ext cx="1970468" cy="309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Student email id:</a:t>
            </a:r>
            <a:r>
              <a:rPr lang="en-IN" dirty="0" smtClean="0">
                <a:solidFill>
                  <a:srgbClr val="FF0000"/>
                </a:solidFill>
                <a:latin typeface="Calibri" panose="020F0502020204030204" pitchFamily="34" charset="0"/>
              </a:rPr>
              <a:t>*</a:t>
            </a:r>
            <a:endParaRPr lang="en-IN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29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Reports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As a facilitator, I should be able to view reports of attendees’ attendance within a particular date range.</a:t>
            </a:r>
            <a:endParaRPr lang="en-IN" sz="2200" dirty="0" smtClean="0"/>
          </a:p>
        </p:txBody>
      </p:sp>
    </p:spTree>
    <p:extLst>
      <p:ext uri="{BB962C8B-B14F-4D97-AF65-F5344CB8AC3E}">
        <p14:creationId xmlns:p14="http://schemas.microsoft.com/office/powerpoint/2010/main" val="332119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On click of Reports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121237" y="794441"/>
            <a:ext cx="3966693" cy="59025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85634" y="1397600"/>
            <a:ext cx="1970468" cy="309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Course: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21237" y="794441"/>
            <a:ext cx="3966693" cy="44193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Reports			                :	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85634" y="2266786"/>
            <a:ext cx="1182779" cy="368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Attendee: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85634" y="2958334"/>
            <a:ext cx="873063" cy="4933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From: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36782" y="2982399"/>
            <a:ext cx="873063" cy="4933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To: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22605" y="1386348"/>
            <a:ext cx="2295834" cy="3687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12" name="Isosceles Triangle 11"/>
          <p:cNvSpPr/>
          <p:nvPr/>
        </p:nvSpPr>
        <p:spPr>
          <a:xfrm flipV="1">
            <a:off x="7107813" y="1489587"/>
            <a:ext cx="236884" cy="20647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5353412" y="2250767"/>
            <a:ext cx="2295834" cy="3687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4843493" y="3014900"/>
            <a:ext cx="1312609" cy="4283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09/10/2015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6545888" y="3012770"/>
            <a:ext cx="1312609" cy="4283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12/10/2015</a:t>
            </a:r>
            <a:endParaRPr lang="en-IN" dirty="0"/>
          </a:p>
        </p:txBody>
      </p:sp>
      <p:sp>
        <p:nvSpPr>
          <p:cNvPr id="17" name="Rounded Rectangle 16"/>
          <p:cNvSpPr/>
          <p:nvPr/>
        </p:nvSpPr>
        <p:spPr>
          <a:xfrm>
            <a:off x="5688748" y="3812963"/>
            <a:ext cx="857140" cy="4572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Show</a:t>
            </a:r>
            <a:endParaRPr lang="en-IN" dirty="0">
              <a:latin typeface="Calibri" panose="020F0502020204030204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7649246" y="2357771"/>
            <a:ext cx="1229283" cy="206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817024" y="2111956"/>
            <a:ext cx="2433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Either attendee number or email id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40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Show report- </a:t>
            </a:r>
            <a:r>
              <a:rPr lang="en-IN" dirty="0" smtClean="0"/>
              <a:t>select a course - click on show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121237" y="794441"/>
            <a:ext cx="3966693" cy="59025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21237" y="794441"/>
            <a:ext cx="3966693" cy="44193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Reports			                :	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248621"/>
              </p:ext>
            </p:extLst>
          </p:nvPr>
        </p:nvGraphicFramePr>
        <p:xfrm>
          <a:off x="4666927" y="1854009"/>
          <a:ext cx="3061228" cy="3513136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509128"/>
                <a:gridCol w="1552100"/>
              </a:tblGrid>
              <a:tr h="701764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Student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Attendance</a:t>
                      </a:r>
                    </a:p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%Presence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685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915717457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5%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685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915717458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45%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685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915717459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59%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685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915717410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90%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685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915717454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100%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685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915717455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100%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5735005" y="6122253"/>
            <a:ext cx="857140" cy="4572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Export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32788" y="1339609"/>
            <a:ext cx="2227005" cy="385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bg1"/>
                </a:solidFill>
              </a:rPr>
              <a:t>Course: CSC413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056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IN" dirty="0" smtClean="0"/>
              <a:t> Login prompt – home screen without login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121237" y="882929"/>
            <a:ext cx="3966693" cy="59025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52300" y="2544903"/>
            <a:ext cx="2730325" cy="309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mtClean="0">
                <a:latin typeface="Calibri" panose="020F0502020204030204" pitchFamily="34" charset="0"/>
              </a:rPr>
              <a:t>abc@gmail.com</a:t>
            </a:r>
            <a:endParaRPr lang="en-IN"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11505" y="2223301"/>
            <a:ext cx="1970468" cy="309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mtClean="0">
                <a:latin typeface="Calibri" panose="020F0502020204030204" pitchFamily="34" charset="0"/>
              </a:rPr>
              <a:t>Email id:</a:t>
            </a:r>
            <a:endParaRPr lang="en-IN"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21237" y="882929"/>
            <a:ext cx="3966693" cy="44193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Attendance: Login			: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097887" y="4035871"/>
            <a:ext cx="811366" cy="4254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smtClean="0">
                <a:latin typeface="Calibri" panose="020F0502020204030204" pitchFamily="34" charset="0"/>
              </a:rPr>
              <a:t>Login</a:t>
            </a:r>
            <a:endParaRPr lang="en-IN" sz="1500">
              <a:latin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97374" y="3318924"/>
            <a:ext cx="2685251" cy="309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mtClean="0">
                <a:latin typeface="Calibri" panose="020F0502020204030204" pitchFamily="34" charset="0"/>
              </a:rPr>
              <a:t>*******</a:t>
            </a:r>
            <a:endParaRPr lang="en-IN">
              <a:latin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30830" y="3009831"/>
            <a:ext cx="1970468" cy="309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mtClean="0">
                <a:latin typeface="Calibri" panose="020F0502020204030204" pitchFamily="34" charset="0"/>
              </a:rPr>
              <a:t>Password:</a:t>
            </a:r>
            <a:endParaRPr lang="en-IN">
              <a:latin typeface="Calibri" panose="020F050202020403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129270" y="4035871"/>
            <a:ext cx="811366" cy="4254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smtClean="0">
                <a:latin typeface="Calibri" panose="020F0502020204030204" pitchFamily="34" charset="0"/>
              </a:rPr>
              <a:t>Cancel</a:t>
            </a:r>
            <a:endParaRPr lang="en-IN" sz="1500">
              <a:latin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13798" y="4546242"/>
            <a:ext cx="22688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600" u="sng" dirty="0" smtClean="0">
              <a:solidFill>
                <a:srgbClr val="0070C0"/>
              </a:solidFill>
              <a:latin typeface="Calibri" panose="020F0502020204030204" pitchFamily="34" charset="0"/>
            </a:endParaRPr>
          </a:p>
          <a:p>
            <a:r>
              <a:rPr lang="en-IN" sz="1600" u="sng" dirty="0" smtClean="0">
                <a:solidFill>
                  <a:srgbClr val="0070C0"/>
                </a:solidFill>
                <a:latin typeface="Calibri" panose="020F0502020204030204" pitchFamily="34" charset="0"/>
              </a:rPr>
              <a:t>Forgot Password?</a:t>
            </a:r>
          </a:p>
          <a:p>
            <a:endParaRPr lang="en-IN" sz="1600" u="sng" dirty="0" smtClean="0">
              <a:solidFill>
                <a:srgbClr val="0070C0"/>
              </a:solidFill>
              <a:latin typeface="Calibri" panose="020F0502020204030204" pitchFamily="34" charset="0"/>
            </a:endParaRPr>
          </a:p>
          <a:p>
            <a:r>
              <a:rPr lang="en-IN" sz="1600" u="sng" dirty="0" smtClean="0">
                <a:solidFill>
                  <a:srgbClr val="0070C0"/>
                </a:solidFill>
                <a:latin typeface="Calibri" panose="020F0502020204030204" pitchFamily="34" charset="0"/>
              </a:rPr>
              <a:t>New User?</a:t>
            </a:r>
            <a:endParaRPr lang="en-IN" sz="1600" u="sng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24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Show report- </a:t>
            </a:r>
            <a:r>
              <a:rPr lang="en-IN" dirty="0" smtClean="0"/>
              <a:t>select attendee – click on show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121237" y="794441"/>
            <a:ext cx="3966693" cy="59025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21237" y="794441"/>
            <a:ext cx="3966693" cy="44193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Reports			                :	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713604"/>
              </p:ext>
            </p:extLst>
          </p:nvPr>
        </p:nvGraphicFramePr>
        <p:xfrm>
          <a:off x="4121236" y="2297388"/>
          <a:ext cx="3966694" cy="246888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040699"/>
                <a:gridCol w="1312607"/>
                <a:gridCol w="1613388"/>
              </a:tblGrid>
              <a:tr h="427376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Subjects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Attendance</a:t>
                      </a:r>
                    </a:p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%Presence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Absent on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2737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CSC413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5%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09/04/2015, 09/05/2015,09/04/2015,09/05/2015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2737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CSC780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45%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09/04/2015,09/05/2015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5735005" y="5827285"/>
            <a:ext cx="857140" cy="4572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Export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32788" y="1339609"/>
            <a:ext cx="3067664" cy="6912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bg1"/>
                </a:solidFill>
              </a:rPr>
              <a:t>Attendee: 915717457, rshah1@mail.sfsu.edu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4565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Manage holidays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As a facilitator, I should be able to manage holidays.</a:t>
            </a:r>
          </a:p>
          <a:p>
            <a:pPr lvl="1"/>
            <a:r>
              <a:rPr lang="en-IN" sz="2200" dirty="0" smtClean="0"/>
              <a:t>I should be able to add any day as a holiday, in this case, no attendance reminders will be sent to me or attendees.</a:t>
            </a:r>
          </a:p>
          <a:p>
            <a:pPr lvl="1"/>
            <a:r>
              <a:rPr lang="en-IN" sz="2200" dirty="0" smtClean="0"/>
              <a:t>I should be able to delete or update holidays’ information.</a:t>
            </a:r>
            <a:endParaRPr lang="en-IN" sz="2200" dirty="0" smtClean="0"/>
          </a:p>
        </p:txBody>
      </p:sp>
    </p:spTree>
    <p:extLst>
      <p:ext uri="{BB962C8B-B14F-4D97-AF65-F5344CB8AC3E}">
        <p14:creationId xmlns:p14="http://schemas.microsoft.com/office/powerpoint/2010/main" val="106044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On click of manage holiday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121237" y="794441"/>
            <a:ext cx="3966693" cy="59025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21237" y="794441"/>
            <a:ext cx="3966693" cy="44193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Holidays</a:t>
            </a: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			                :	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808662"/>
              </p:ext>
            </p:extLst>
          </p:nvPr>
        </p:nvGraphicFramePr>
        <p:xfrm>
          <a:off x="4121236" y="1519086"/>
          <a:ext cx="3966693" cy="2435211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601138"/>
                <a:gridCol w="2365555"/>
              </a:tblGrid>
              <a:tr h="768667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Holiday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Dates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51323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Labour day</a:t>
                      </a:r>
                      <a:endParaRPr lang="en-IN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09/07/2015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51323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Fall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 break</a:t>
                      </a:r>
                      <a:endParaRPr lang="en-IN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10/15/2015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 – 10/22/2015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51323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Christmas</a:t>
                      </a:r>
                      <a:endParaRPr lang="en-IN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12/25/2015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952" y="2265676"/>
            <a:ext cx="457200" cy="457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230" y="2262570"/>
            <a:ext cx="457200" cy="457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030" y="2876727"/>
            <a:ext cx="457200" cy="457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08" y="2873621"/>
            <a:ext cx="457200" cy="457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030" y="3481566"/>
            <a:ext cx="457200" cy="457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08" y="3478460"/>
            <a:ext cx="457200" cy="457200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5855988" y="5937851"/>
            <a:ext cx="648052" cy="6198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 smtClean="0"/>
              <a:t>+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40722500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On click of </a:t>
            </a:r>
            <a:r>
              <a:rPr lang="en-IN" dirty="0" smtClean="0"/>
              <a:t>Manage holidays – add holiday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121237" y="794441"/>
            <a:ext cx="3966693" cy="59025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85634" y="1397600"/>
            <a:ext cx="1970468" cy="309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Holiday Name: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21237" y="794441"/>
            <a:ext cx="3966693" cy="44193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Reports			                :	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85634" y="2499266"/>
            <a:ext cx="873063" cy="4933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From: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36782" y="2523331"/>
            <a:ext cx="873063" cy="4933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To: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50053" y="1783520"/>
            <a:ext cx="3608443" cy="3687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4843493" y="2555832"/>
            <a:ext cx="1312609" cy="4283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6545888" y="2553702"/>
            <a:ext cx="1312609" cy="4283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ounded Rectangle 16"/>
          <p:cNvSpPr/>
          <p:nvPr/>
        </p:nvSpPr>
        <p:spPr>
          <a:xfrm>
            <a:off x="5688748" y="3812963"/>
            <a:ext cx="857140" cy="4572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Add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821664" y="3810622"/>
            <a:ext cx="857140" cy="4572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Cancel</a:t>
            </a:r>
            <a:endParaRPr lang="en-IN" dirty="0">
              <a:latin typeface="Calibri" panose="020F0502020204030204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7858496" y="2499266"/>
            <a:ext cx="1285504" cy="288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166015" y="2276254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Date pickers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14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On click of manage holiday – delete holiday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121237" y="794441"/>
            <a:ext cx="3966693" cy="5902573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21237" y="794441"/>
            <a:ext cx="3966693" cy="44193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Holidays</a:t>
            </a: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			                :	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808662"/>
              </p:ext>
            </p:extLst>
          </p:nvPr>
        </p:nvGraphicFramePr>
        <p:xfrm>
          <a:off x="4121236" y="1519086"/>
          <a:ext cx="3966693" cy="2435211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601138"/>
                <a:gridCol w="2365555"/>
              </a:tblGrid>
              <a:tr h="768667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Holiday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Dates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51323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Labour day</a:t>
                      </a:r>
                      <a:endParaRPr lang="en-IN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09/07/2015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51323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Fall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 break</a:t>
                      </a:r>
                      <a:endParaRPr lang="en-IN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10/15/2015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 – 10/22/2015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51323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Christmas</a:t>
                      </a:r>
                      <a:endParaRPr lang="en-IN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12/25/2015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952" y="2265676"/>
            <a:ext cx="457200" cy="457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230" y="2262570"/>
            <a:ext cx="457200" cy="457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030" y="2876727"/>
            <a:ext cx="457200" cy="457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08" y="2873621"/>
            <a:ext cx="457200" cy="457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030" y="3481566"/>
            <a:ext cx="457200" cy="457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08" y="3478460"/>
            <a:ext cx="457200" cy="4572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701187" y="3008511"/>
            <a:ext cx="2920668" cy="141577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Are you sure you want to delete this holiday?</a:t>
            </a:r>
          </a:p>
          <a:p>
            <a:endParaRPr lang="en-IN" sz="1400" dirty="0" smtClean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175932" y="3778738"/>
            <a:ext cx="857140" cy="4572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Yes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53505" y="3772946"/>
            <a:ext cx="857140" cy="4572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No</a:t>
            </a:r>
            <a:endParaRPr lang="en-IN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2807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On click of </a:t>
            </a:r>
            <a:r>
              <a:rPr lang="en-IN" dirty="0" smtClean="0"/>
              <a:t>Manage holidays – add holiday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121237" y="794441"/>
            <a:ext cx="3966693" cy="59025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85634" y="1397600"/>
            <a:ext cx="1970468" cy="309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Holiday Name: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21237" y="794441"/>
            <a:ext cx="3966693" cy="44193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Reports			                :	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85634" y="2499266"/>
            <a:ext cx="873063" cy="4933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From: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36782" y="2523331"/>
            <a:ext cx="873063" cy="4933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To: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50053" y="1783520"/>
            <a:ext cx="3608443" cy="3687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/>
              <a:t>Fall break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4843493" y="2555832"/>
            <a:ext cx="1312609" cy="4283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09/10/2015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6545888" y="2553702"/>
            <a:ext cx="1312609" cy="4283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12/10/2015</a:t>
            </a:r>
            <a:endParaRPr lang="en-IN" dirty="0"/>
          </a:p>
        </p:txBody>
      </p:sp>
      <p:sp>
        <p:nvSpPr>
          <p:cNvPr id="17" name="Rounded Rectangle 16"/>
          <p:cNvSpPr/>
          <p:nvPr/>
        </p:nvSpPr>
        <p:spPr>
          <a:xfrm>
            <a:off x="5688748" y="3812963"/>
            <a:ext cx="857140" cy="4572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Add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821664" y="3810622"/>
            <a:ext cx="857140" cy="4572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Cancel</a:t>
            </a:r>
            <a:endParaRPr lang="en-IN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81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Attendee related user stories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28620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Home Screen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As a </a:t>
            </a:r>
            <a:r>
              <a:rPr lang="en-IN" sz="2400" dirty="0" smtClean="0"/>
              <a:t>attendee, </a:t>
            </a:r>
            <a:r>
              <a:rPr lang="en-IN" sz="2400" dirty="0"/>
              <a:t>I should be able to login in app and get a home screen with options to </a:t>
            </a:r>
            <a:r>
              <a:rPr lang="en-IN" sz="2400" dirty="0" smtClean="0"/>
              <a:t>fill manage my attendance</a:t>
            </a:r>
            <a:r>
              <a:rPr lang="en-IN" sz="2400" dirty="0"/>
              <a:t>, </a:t>
            </a:r>
            <a:r>
              <a:rPr lang="en-IN" sz="2400" dirty="0" smtClean="0"/>
              <a:t>courses </a:t>
            </a:r>
            <a:r>
              <a:rPr lang="en-IN" sz="2400" dirty="0"/>
              <a:t>and reports.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7230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Student Home </a:t>
            </a:r>
            <a:r>
              <a:rPr lang="en-IN" dirty="0" smtClean="0"/>
              <a:t>screen (after login)</a:t>
            </a:r>
            <a:endParaRPr lang="en-IN" dirty="0"/>
          </a:p>
        </p:txBody>
      </p:sp>
      <p:grpSp>
        <p:nvGrpSpPr>
          <p:cNvPr id="3" name="Group 2"/>
          <p:cNvGrpSpPr/>
          <p:nvPr/>
        </p:nvGrpSpPr>
        <p:grpSpPr>
          <a:xfrm>
            <a:off x="4121237" y="811066"/>
            <a:ext cx="3966693" cy="5902573"/>
            <a:chOff x="4121237" y="794441"/>
            <a:chExt cx="3966693" cy="5902573"/>
          </a:xfrm>
        </p:grpSpPr>
        <p:sp>
          <p:nvSpPr>
            <p:cNvPr id="4" name="Rectangle 3"/>
            <p:cNvSpPr/>
            <p:nvPr/>
          </p:nvSpPr>
          <p:spPr>
            <a:xfrm>
              <a:off x="4121237" y="794441"/>
              <a:ext cx="3966693" cy="590257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latin typeface="Calibri" panose="020F050202020403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121237" y="794441"/>
              <a:ext cx="3966693" cy="441931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Attendance</a:t>
              </a:r>
              <a:r>
                <a:rPr lang="en-IN" dirty="0" smtClean="0">
                  <a:latin typeface="Calibri" panose="020F0502020204030204" pitchFamily="34" charset="0"/>
                </a:rPr>
                <a:t>		</a:t>
              </a:r>
              <a:r>
                <a:rPr lang="en-IN" dirty="0">
                  <a:latin typeface="Calibri" panose="020F0502020204030204" pitchFamily="34" charset="0"/>
                </a:rPr>
                <a:t> </a:t>
              </a:r>
              <a:r>
                <a:rPr lang="en-IN" dirty="0" smtClean="0">
                  <a:latin typeface="Calibri" panose="020F0502020204030204" pitchFamily="34" charset="0"/>
                </a:rPr>
                <a:t>             </a:t>
              </a:r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:</a:t>
              </a:r>
              <a:r>
                <a:rPr lang="en-IN" dirty="0" smtClean="0">
                  <a:latin typeface="Calibri" panose="020F0502020204030204" pitchFamily="34" charset="0"/>
                </a:rPr>
                <a:t>	</a:t>
              </a:r>
              <a:endParaRPr lang="en-IN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224475" y="1325114"/>
            <a:ext cx="3783897" cy="2281548"/>
            <a:chOff x="4121238" y="1384106"/>
            <a:chExt cx="3967586" cy="2281548"/>
          </a:xfrm>
        </p:grpSpPr>
        <p:sp>
          <p:nvSpPr>
            <p:cNvPr id="9" name="Rectangle 8"/>
            <p:cNvSpPr/>
            <p:nvPr/>
          </p:nvSpPr>
          <p:spPr>
            <a:xfrm>
              <a:off x="4121238" y="1384106"/>
              <a:ext cx="3966692" cy="7418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IN" dirty="0" smtClean="0">
                  <a:latin typeface="Calibri" panose="020F0502020204030204" pitchFamily="34" charset="0"/>
                </a:rPr>
                <a:t>Fill </a:t>
              </a:r>
              <a:r>
                <a:rPr lang="en-IN" dirty="0" smtClean="0">
                  <a:latin typeface="Calibri" panose="020F0502020204030204" pitchFamily="34" charset="0"/>
                </a:rPr>
                <a:t>attendance</a:t>
              </a:r>
              <a:endParaRPr lang="en-IN" dirty="0">
                <a:latin typeface="Calibri" panose="020F050202020403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21238" y="2138875"/>
              <a:ext cx="3966692" cy="68682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IN" dirty="0" smtClean="0">
                  <a:latin typeface="Calibri" panose="020F0502020204030204" pitchFamily="34" charset="0"/>
                </a:rPr>
                <a:t>View reports</a:t>
              </a:r>
              <a:endParaRPr lang="en-IN" dirty="0">
                <a:latin typeface="Calibri" panose="020F050202020403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122132" y="2849182"/>
              <a:ext cx="3966692" cy="816472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IN" dirty="0" smtClean="0">
                  <a:latin typeface="Calibri" panose="020F0502020204030204" pitchFamily="34" charset="0"/>
                </a:rPr>
                <a:t>My courses</a:t>
              </a:r>
              <a:endParaRPr lang="en-IN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67477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Fill attendance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As a </a:t>
            </a:r>
            <a:r>
              <a:rPr lang="en-IN" sz="2400" dirty="0" smtClean="0"/>
              <a:t>attendee, </a:t>
            </a:r>
            <a:r>
              <a:rPr lang="en-IN" sz="2400" dirty="0"/>
              <a:t>I should be able to </a:t>
            </a:r>
            <a:r>
              <a:rPr lang="en-IN" sz="2400" dirty="0" smtClean="0"/>
              <a:t>submit my attendance when I fill correct attendance code provided to me by facilitator.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8825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New user registration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4121237" y="794441"/>
            <a:ext cx="3966693" cy="59025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46617" y="2581853"/>
            <a:ext cx="3367828" cy="309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mtClean="0">
                <a:latin typeface="Calibri" panose="020F0502020204030204" pitchFamily="34" charset="0"/>
              </a:rPr>
              <a:t>abc@gmail.com</a:t>
            </a:r>
            <a:endParaRPr lang="en-IN">
              <a:latin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54322" y="2208636"/>
            <a:ext cx="1970468" cy="309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mtClean="0">
                <a:latin typeface="Calibri" panose="020F0502020204030204" pitchFamily="34" charset="0"/>
              </a:rPr>
              <a:t>Email id: </a:t>
            </a:r>
            <a:r>
              <a:rPr lang="en-IN" smtClean="0">
                <a:solidFill>
                  <a:srgbClr val="FF0000"/>
                </a:solidFill>
                <a:latin typeface="Calibri" panose="020F0502020204030204" pitchFamily="34" charset="0"/>
              </a:rPr>
              <a:t>*</a:t>
            </a:r>
            <a:endParaRPr lang="en-IN">
              <a:latin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21237" y="794441"/>
            <a:ext cx="3966693" cy="44193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Attendance: Register		: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943302" y="5863494"/>
            <a:ext cx="811366" cy="42548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smtClean="0">
                <a:latin typeface="Calibri" panose="020F0502020204030204" pitchFamily="34" charset="0"/>
              </a:rPr>
              <a:t>Ok</a:t>
            </a:r>
            <a:endParaRPr lang="en-IN" sz="1500">
              <a:latin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46616" y="3334619"/>
            <a:ext cx="3367829" cy="309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mtClean="0">
                <a:latin typeface="Calibri" panose="020F0502020204030204" pitchFamily="34" charset="0"/>
              </a:rPr>
              <a:t>*******</a:t>
            </a:r>
            <a:endParaRPr lang="en-IN">
              <a:latin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254322" y="2955070"/>
            <a:ext cx="1970468" cy="309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mtClean="0">
                <a:latin typeface="Calibri" panose="020F0502020204030204" pitchFamily="34" charset="0"/>
              </a:rPr>
              <a:t>Password: </a:t>
            </a:r>
            <a:r>
              <a:rPr lang="en-IN" smtClean="0">
                <a:solidFill>
                  <a:srgbClr val="FF0000"/>
                </a:solidFill>
                <a:latin typeface="Calibri" panose="020F0502020204030204" pitchFamily="34" charset="0"/>
              </a:rPr>
              <a:t>*</a:t>
            </a:r>
            <a:endParaRPr lang="en-IN">
              <a:latin typeface="Calibri" panose="020F050202020403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70226" y="4066572"/>
            <a:ext cx="3344219" cy="309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mtClean="0">
                <a:latin typeface="Calibri" panose="020F0502020204030204" pitchFamily="34" charset="0"/>
              </a:rPr>
              <a:t>*******</a:t>
            </a:r>
            <a:endParaRPr lang="en-IN">
              <a:latin typeface="Calibri" panose="020F050202020403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277931" y="3687023"/>
            <a:ext cx="2161505" cy="309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Confirm Password: </a:t>
            </a:r>
            <a:r>
              <a:rPr lang="en-IN" dirty="0" smtClean="0">
                <a:solidFill>
                  <a:srgbClr val="FF0000"/>
                </a:solidFill>
                <a:latin typeface="Calibri" panose="020F0502020204030204" pitchFamily="34" charset="0"/>
              </a:rPr>
              <a:t>*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344469" y="1877322"/>
            <a:ext cx="3367828" cy="309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mtClean="0">
                <a:latin typeface="Calibri" panose="020F0502020204030204" pitchFamily="34" charset="0"/>
              </a:rPr>
              <a:t>abc</a:t>
            </a:r>
            <a:endParaRPr lang="en-IN">
              <a:latin typeface="Calibri" panose="020F050202020403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239295" y="1504105"/>
            <a:ext cx="1970468" cy="309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Name: </a:t>
            </a:r>
            <a:r>
              <a:rPr lang="en-IN" dirty="0" smtClean="0">
                <a:solidFill>
                  <a:srgbClr val="FF0000"/>
                </a:solidFill>
                <a:latin typeface="Calibri" panose="020F0502020204030204" pitchFamily="34" charset="0"/>
              </a:rPr>
              <a:t>*</a:t>
            </a:r>
            <a:endParaRPr lang="en-IN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3535151" y="5047215"/>
            <a:ext cx="1132117" cy="157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659993" y="4673998"/>
            <a:ext cx="1311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Radio button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3953810" y="6124963"/>
            <a:ext cx="2989493" cy="59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5077" y="5647163"/>
            <a:ext cx="3825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If all fields are valid, new login is created after user’s email id </a:t>
            </a:r>
            <a:r>
              <a:rPr lang="en-IN" dirty="0" smtClean="0">
                <a:solidFill>
                  <a:schemeClr val="bg1"/>
                </a:solidFill>
              </a:rPr>
              <a:t>and </a:t>
            </a:r>
            <a:r>
              <a:rPr lang="en-IN" dirty="0" smtClean="0">
                <a:solidFill>
                  <a:schemeClr val="bg1"/>
                </a:solidFill>
              </a:rPr>
              <a:t>user is directed back to login screen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308566" y="4549342"/>
            <a:ext cx="1970468" cy="309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Login as: </a:t>
            </a:r>
            <a:r>
              <a:rPr lang="en-IN" dirty="0" smtClean="0">
                <a:solidFill>
                  <a:srgbClr val="FF0000"/>
                </a:solidFill>
                <a:latin typeface="Calibri" panose="020F0502020204030204" pitchFamily="34" charset="0"/>
              </a:rPr>
              <a:t>*</a:t>
            </a:r>
            <a:endParaRPr lang="en-IN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572003" y="5070764"/>
            <a:ext cx="249382" cy="25465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Oval 46"/>
          <p:cNvSpPr/>
          <p:nvPr/>
        </p:nvSpPr>
        <p:spPr>
          <a:xfrm>
            <a:off x="6237319" y="5090164"/>
            <a:ext cx="249382" cy="25465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4931637" y="5032112"/>
            <a:ext cx="1111876" cy="312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Facilitator/teacher</a:t>
            </a:r>
            <a:endParaRPr lang="en-IN" dirty="0"/>
          </a:p>
        </p:txBody>
      </p:sp>
      <p:sp>
        <p:nvSpPr>
          <p:cNvPr id="48" name="Rectangle 47"/>
          <p:cNvSpPr/>
          <p:nvPr/>
        </p:nvSpPr>
        <p:spPr>
          <a:xfrm>
            <a:off x="6497200" y="5034887"/>
            <a:ext cx="1111876" cy="312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Attendee/student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040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Fill attendance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121237" y="811066"/>
            <a:ext cx="3966693" cy="44193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Attendance</a:t>
            </a:r>
            <a:r>
              <a:rPr lang="en-IN" dirty="0" smtClean="0">
                <a:latin typeface="Calibri" panose="020F0502020204030204" pitchFamily="34" charset="0"/>
              </a:rPr>
              <a:t>		</a:t>
            </a:r>
            <a:r>
              <a:rPr lang="en-IN" dirty="0">
                <a:latin typeface="Calibri" panose="020F0502020204030204" pitchFamily="34" charset="0"/>
              </a:rPr>
              <a:t> </a:t>
            </a:r>
            <a:r>
              <a:rPr lang="en-IN" dirty="0" smtClean="0">
                <a:latin typeface="Calibri" panose="020F0502020204030204" pitchFamily="34" charset="0"/>
              </a:rPr>
              <a:t>             </a:t>
            </a: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:</a:t>
            </a:r>
            <a:r>
              <a:rPr lang="en-IN" dirty="0" smtClean="0">
                <a:latin typeface="Calibri" panose="020F0502020204030204" pitchFamily="34" charset="0"/>
              </a:rPr>
              <a:t>	</a:t>
            </a:r>
            <a:endParaRPr lang="en-IN" dirty="0">
              <a:latin typeface="Calibri" panose="020F050202020403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121237" y="811066"/>
            <a:ext cx="3966693" cy="5902573"/>
            <a:chOff x="4121237" y="794441"/>
            <a:chExt cx="3966693" cy="5902573"/>
          </a:xfrm>
        </p:grpSpPr>
        <p:sp>
          <p:nvSpPr>
            <p:cNvPr id="5" name="Rectangle 4"/>
            <p:cNvSpPr/>
            <p:nvPr/>
          </p:nvSpPr>
          <p:spPr>
            <a:xfrm>
              <a:off x="4121237" y="794441"/>
              <a:ext cx="3966693" cy="590257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latin typeface="Calibri" panose="020F050202020403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121237" y="794441"/>
              <a:ext cx="3966693" cy="441931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Attendance</a:t>
              </a:r>
              <a:r>
                <a:rPr lang="en-IN" dirty="0" smtClean="0">
                  <a:latin typeface="Calibri" panose="020F0502020204030204" pitchFamily="34" charset="0"/>
                </a:rPr>
                <a:t>		</a:t>
              </a:r>
              <a:r>
                <a:rPr lang="en-IN" dirty="0">
                  <a:latin typeface="Calibri" panose="020F0502020204030204" pitchFamily="34" charset="0"/>
                </a:rPr>
                <a:t> </a:t>
              </a:r>
              <a:r>
                <a:rPr lang="en-IN" dirty="0" smtClean="0">
                  <a:latin typeface="Calibri" panose="020F0502020204030204" pitchFamily="34" charset="0"/>
                </a:rPr>
                <a:t>             </a:t>
              </a:r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:</a:t>
              </a:r>
              <a:r>
                <a:rPr lang="en-IN" dirty="0" smtClean="0">
                  <a:latin typeface="Calibri" panose="020F0502020204030204" pitchFamily="34" charset="0"/>
                </a:rPr>
                <a:t>	</a:t>
              </a:r>
              <a:endParaRPr lang="en-IN" dirty="0">
                <a:latin typeface="Calibri" panose="020F0502020204030204" pitchFamily="34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4424516" y="2507226"/>
            <a:ext cx="3362632" cy="184354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IN" dirty="0" smtClean="0"/>
          </a:p>
          <a:p>
            <a:r>
              <a:rPr lang="en-IN" dirty="0" smtClean="0"/>
              <a:t>Enter code:</a:t>
            </a:r>
          </a:p>
        </p:txBody>
      </p:sp>
      <p:sp>
        <p:nvSpPr>
          <p:cNvPr id="8" name="Rectangle 7"/>
          <p:cNvSpPr/>
          <p:nvPr/>
        </p:nvSpPr>
        <p:spPr>
          <a:xfrm>
            <a:off x="5751870" y="2816943"/>
            <a:ext cx="1740310" cy="35396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5176881" y="3731342"/>
            <a:ext cx="857140" cy="4572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Ok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414679" y="3731342"/>
            <a:ext cx="857140" cy="4572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Cancel</a:t>
            </a:r>
            <a:endParaRPr lang="en-IN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2301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Fill attendance – when entering wrong code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121237" y="811066"/>
            <a:ext cx="3966693" cy="44193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Attendance</a:t>
            </a:r>
            <a:r>
              <a:rPr lang="en-IN" dirty="0" smtClean="0">
                <a:latin typeface="Calibri" panose="020F0502020204030204" pitchFamily="34" charset="0"/>
              </a:rPr>
              <a:t>		</a:t>
            </a:r>
            <a:r>
              <a:rPr lang="en-IN" dirty="0">
                <a:latin typeface="Calibri" panose="020F0502020204030204" pitchFamily="34" charset="0"/>
              </a:rPr>
              <a:t> </a:t>
            </a:r>
            <a:r>
              <a:rPr lang="en-IN" dirty="0" smtClean="0">
                <a:latin typeface="Calibri" panose="020F0502020204030204" pitchFamily="34" charset="0"/>
              </a:rPr>
              <a:t>             </a:t>
            </a: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:</a:t>
            </a:r>
            <a:r>
              <a:rPr lang="en-IN" dirty="0" smtClean="0">
                <a:latin typeface="Calibri" panose="020F0502020204030204" pitchFamily="34" charset="0"/>
              </a:rPr>
              <a:t>	</a:t>
            </a:r>
            <a:endParaRPr lang="en-IN" dirty="0">
              <a:latin typeface="Calibri" panose="020F050202020403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121237" y="811066"/>
            <a:ext cx="3966693" cy="5902573"/>
            <a:chOff x="4121237" y="794441"/>
            <a:chExt cx="3966693" cy="5902573"/>
          </a:xfrm>
        </p:grpSpPr>
        <p:sp>
          <p:nvSpPr>
            <p:cNvPr id="5" name="Rectangle 4"/>
            <p:cNvSpPr/>
            <p:nvPr/>
          </p:nvSpPr>
          <p:spPr>
            <a:xfrm>
              <a:off x="4121237" y="794441"/>
              <a:ext cx="3966693" cy="590257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latin typeface="Calibri" panose="020F050202020403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121237" y="794441"/>
              <a:ext cx="3966693" cy="441931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Attendance</a:t>
              </a:r>
              <a:r>
                <a:rPr lang="en-IN" dirty="0" smtClean="0">
                  <a:latin typeface="Calibri" panose="020F0502020204030204" pitchFamily="34" charset="0"/>
                </a:rPr>
                <a:t>		</a:t>
              </a:r>
              <a:r>
                <a:rPr lang="en-IN" dirty="0">
                  <a:latin typeface="Calibri" panose="020F0502020204030204" pitchFamily="34" charset="0"/>
                </a:rPr>
                <a:t> </a:t>
              </a:r>
              <a:r>
                <a:rPr lang="en-IN" dirty="0" smtClean="0">
                  <a:latin typeface="Calibri" panose="020F0502020204030204" pitchFamily="34" charset="0"/>
                </a:rPr>
                <a:t>             </a:t>
              </a:r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:</a:t>
              </a:r>
              <a:r>
                <a:rPr lang="en-IN" dirty="0" smtClean="0">
                  <a:latin typeface="Calibri" panose="020F0502020204030204" pitchFamily="34" charset="0"/>
                </a:rPr>
                <a:t>	</a:t>
              </a:r>
              <a:endParaRPr lang="en-IN" dirty="0">
                <a:latin typeface="Calibri" panose="020F0502020204030204" pitchFamily="34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4424516" y="2507226"/>
            <a:ext cx="3362632" cy="184354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IN" dirty="0" smtClean="0"/>
          </a:p>
          <a:p>
            <a:r>
              <a:rPr lang="en-IN" dirty="0" smtClean="0"/>
              <a:t>Enter code:</a:t>
            </a:r>
          </a:p>
          <a:p>
            <a:endParaRPr lang="en-IN" dirty="0"/>
          </a:p>
          <a:p>
            <a:r>
              <a:rPr lang="en-IN" dirty="0" smtClean="0"/>
              <a:t>	</a:t>
            </a:r>
            <a:r>
              <a:rPr lang="en-IN" sz="1600" dirty="0" smtClean="0">
                <a:solidFill>
                  <a:srgbClr val="FF0000"/>
                </a:solidFill>
              </a:rPr>
              <a:t>Invalid code </a:t>
            </a:r>
            <a:endParaRPr lang="en-IN" sz="16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51870" y="2816943"/>
            <a:ext cx="1740310" cy="35396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/>
              <a:t>1234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5176881" y="3731342"/>
            <a:ext cx="857140" cy="4572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Ok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414679" y="3731342"/>
            <a:ext cx="857140" cy="4572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Cancel</a:t>
            </a:r>
            <a:endParaRPr lang="en-IN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8217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Fill attendance – when entering correct code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121237" y="811066"/>
            <a:ext cx="3966693" cy="44193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Attendance</a:t>
            </a:r>
            <a:r>
              <a:rPr lang="en-IN" dirty="0" smtClean="0">
                <a:latin typeface="Calibri" panose="020F0502020204030204" pitchFamily="34" charset="0"/>
              </a:rPr>
              <a:t>		</a:t>
            </a:r>
            <a:r>
              <a:rPr lang="en-IN" dirty="0">
                <a:latin typeface="Calibri" panose="020F0502020204030204" pitchFamily="34" charset="0"/>
              </a:rPr>
              <a:t> </a:t>
            </a:r>
            <a:r>
              <a:rPr lang="en-IN" dirty="0" smtClean="0">
                <a:latin typeface="Calibri" panose="020F0502020204030204" pitchFamily="34" charset="0"/>
              </a:rPr>
              <a:t>             </a:t>
            </a: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:</a:t>
            </a:r>
            <a:r>
              <a:rPr lang="en-IN" dirty="0" smtClean="0">
                <a:latin typeface="Calibri" panose="020F0502020204030204" pitchFamily="34" charset="0"/>
              </a:rPr>
              <a:t>	</a:t>
            </a:r>
            <a:endParaRPr lang="en-IN" dirty="0">
              <a:latin typeface="Calibri" panose="020F050202020403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121237" y="811066"/>
            <a:ext cx="3966693" cy="5902573"/>
            <a:chOff x="4121237" y="794441"/>
            <a:chExt cx="3966693" cy="5902573"/>
          </a:xfrm>
        </p:grpSpPr>
        <p:sp>
          <p:nvSpPr>
            <p:cNvPr id="5" name="Rectangle 4"/>
            <p:cNvSpPr/>
            <p:nvPr/>
          </p:nvSpPr>
          <p:spPr>
            <a:xfrm>
              <a:off x="4121237" y="794441"/>
              <a:ext cx="3966693" cy="590257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latin typeface="Calibri" panose="020F050202020403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121237" y="794441"/>
              <a:ext cx="3966693" cy="441931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Attendance</a:t>
              </a:r>
              <a:r>
                <a:rPr lang="en-IN" dirty="0" smtClean="0">
                  <a:latin typeface="Calibri" panose="020F0502020204030204" pitchFamily="34" charset="0"/>
                </a:rPr>
                <a:t>		</a:t>
              </a:r>
              <a:r>
                <a:rPr lang="en-IN" dirty="0">
                  <a:latin typeface="Calibri" panose="020F0502020204030204" pitchFamily="34" charset="0"/>
                </a:rPr>
                <a:t> </a:t>
              </a:r>
              <a:r>
                <a:rPr lang="en-IN" dirty="0" smtClean="0">
                  <a:latin typeface="Calibri" panose="020F0502020204030204" pitchFamily="34" charset="0"/>
                </a:rPr>
                <a:t>             </a:t>
              </a:r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:</a:t>
              </a:r>
              <a:r>
                <a:rPr lang="en-IN" dirty="0" smtClean="0">
                  <a:latin typeface="Calibri" panose="020F0502020204030204" pitchFamily="34" charset="0"/>
                </a:rPr>
                <a:t>	</a:t>
              </a:r>
              <a:endParaRPr lang="en-IN" dirty="0">
                <a:latin typeface="Calibri" panose="020F0502020204030204" pitchFamily="34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4424516" y="2507226"/>
            <a:ext cx="3362632" cy="184354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IN" dirty="0" smtClean="0"/>
          </a:p>
          <a:p>
            <a:r>
              <a:rPr lang="en-IN" dirty="0" smtClean="0"/>
              <a:t>Enter code:</a:t>
            </a:r>
          </a:p>
          <a:p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5751870" y="2816943"/>
            <a:ext cx="1740310" cy="35396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/>
              <a:t>3456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5176881" y="3731342"/>
            <a:ext cx="857140" cy="4572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Ok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414679" y="3731342"/>
            <a:ext cx="857140" cy="4572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Cancel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247538" y="5722373"/>
            <a:ext cx="3751903" cy="48669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Your attendance is successfully submitted.</a:t>
            </a:r>
            <a:endParaRPr lang="en-IN" sz="1600" dirty="0"/>
          </a:p>
        </p:txBody>
      </p:sp>
      <p:cxnSp>
        <p:nvCxnSpPr>
          <p:cNvPr id="13" name="Straight Arrow Connector 12"/>
          <p:cNvCxnSpPr>
            <a:stCxn id="11" idx="3"/>
            <a:endCxn id="14" idx="1"/>
          </p:cNvCxnSpPr>
          <p:nvPr/>
        </p:nvCxnSpPr>
        <p:spPr>
          <a:xfrm>
            <a:off x="7999441" y="5965722"/>
            <a:ext cx="775849" cy="79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775290" y="5722373"/>
            <a:ext cx="2757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After this message, the app will go to home screen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2324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My Courses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As a </a:t>
            </a:r>
            <a:r>
              <a:rPr lang="en-IN" sz="2400" dirty="0" smtClean="0"/>
              <a:t>attendee, I should be able to view my courses.</a:t>
            </a:r>
          </a:p>
          <a:p>
            <a:r>
              <a:rPr lang="en-IN" sz="2400" dirty="0" smtClean="0"/>
              <a:t>As a attendee, I should be able to register myself in a course to submit my attendance to that course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6949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My Courses</a:t>
            </a:r>
            <a:endParaRPr lang="en-IN" dirty="0"/>
          </a:p>
        </p:txBody>
      </p:sp>
      <p:grpSp>
        <p:nvGrpSpPr>
          <p:cNvPr id="3" name="Group 2"/>
          <p:cNvGrpSpPr/>
          <p:nvPr/>
        </p:nvGrpSpPr>
        <p:grpSpPr>
          <a:xfrm>
            <a:off x="4121237" y="811066"/>
            <a:ext cx="3966693" cy="5902573"/>
            <a:chOff x="4121237" y="794441"/>
            <a:chExt cx="3966693" cy="5902573"/>
          </a:xfrm>
        </p:grpSpPr>
        <p:sp>
          <p:nvSpPr>
            <p:cNvPr id="4" name="Rectangle 3"/>
            <p:cNvSpPr/>
            <p:nvPr/>
          </p:nvSpPr>
          <p:spPr>
            <a:xfrm>
              <a:off x="4121237" y="794441"/>
              <a:ext cx="3966693" cy="590257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latin typeface="Calibri" panose="020F050202020403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121237" y="794441"/>
              <a:ext cx="3966693" cy="441931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My Courses</a:t>
              </a:r>
              <a:r>
                <a:rPr lang="en-IN" dirty="0" smtClean="0">
                  <a:latin typeface="Calibri" panose="020F0502020204030204" pitchFamily="34" charset="0"/>
                </a:rPr>
                <a:t>		</a:t>
              </a:r>
              <a:r>
                <a:rPr lang="en-IN" dirty="0">
                  <a:latin typeface="Calibri" panose="020F0502020204030204" pitchFamily="34" charset="0"/>
                </a:rPr>
                <a:t> </a:t>
              </a:r>
              <a:r>
                <a:rPr lang="en-IN" dirty="0" smtClean="0">
                  <a:latin typeface="Calibri" panose="020F0502020204030204" pitchFamily="34" charset="0"/>
                </a:rPr>
                <a:t>             </a:t>
              </a:r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:</a:t>
              </a:r>
              <a:r>
                <a:rPr lang="en-IN" dirty="0" smtClean="0">
                  <a:latin typeface="Calibri" panose="020F0502020204030204" pitchFamily="34" charset="0"/>
                </a:rPr>
                <a:t>	</a:t>
              </a:r>
              <a:endParaRPr lang="en-IN" dirty="0">
                <a:latin typeface="Calibri" panose="020F0502020204030204" pitchFamily="34" charset="0"/>
              </a:endParaRPr>
            </a:p>
          </p:txBody>
        </p:sp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454555"/>
              </p:ext>
            </p:extLst>
          </p:nvPr>
        </p:nvGraphicFramePr>
        <p:xfrm>
          <a:off x="4121236" y="1693222"/>
          <a:ext cx="3966693" cy="1987440"/>
        </p:xfrm>
        <a:graphic>
          <a:graphicData uri="http://schemas.openxmlformats.org/drawingml/2006/table">
            <a:tbl>
              <a:tblPr bandRow="1">
                <a:tableStyleId>{17292A2E-F333-43FB-9621-5CBBE7FDCDCB}</a:tableStyleId>
              </a:tblPr>
              <a:tblGrid>
                <a:gridCol w="893216"/>
                <a:gridCol w="2227006"/>
                <a:gridCol w="846471"/>
              </a:tblGrid>
              <a:tr h="10730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CSC413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Software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 Development, </a:t>
                      </a:r>
                    </a:p>
                    <a:p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Fri-5:00pm-7:00pm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751128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CSC848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Software </a:t>
                      </a:r>
                    </a:p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Engineering</a:t>
                      </a:r>
                    </a:p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Mon-3:00pm-7:00pm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Rounded Rectangle 19"/>
          <p:cNvSpPr/>
          <p:nvPr/>
        </p:nvSpPr>
        <p:spPr>
          <a:xfrm>
            <a:off x="5309414" y="5895178"/>
            <a:ext cx="1755058" cy="4572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Add course</a:t>
            </a:r>
            <a:endParaRPr lang="en-IN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4085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My Courses – add course</a:t>
            </a:r>
            <a:endParaRPr lang="en-IN" dirty="0"/>
          </a:p>
        </p:txBody>
      </p:sp>
      <p:grpSp>
        <p:nvGrpSpPr>
          <p:cNvPr id="3" name="Group 2"/>
          <p:cNvGrpSpPr/>
          <p:nvPr/>
        </p:nvGrpSpPr>
        <p:grpSpPr>
          <a:xfrm>
            <a:off x="4121237" y="811066"/>
            <a:ext cx="3966693" cy="5902573"/>
            <a:chOff x="4121237" y="794441"/>
            <a:chExt cx="3966693" cy="5902573"/>
          </a:xfrm>
          <a:solidFill>
            <a:schemeClr val="tx1">
              <a:lumMod val="95000"/>
            </a:schemeClr>
          </a:solidFill>
        </p:grpSpPr>
        <p:sp>
          <p:nvSpPr>
            <p:cNvPr id="4" name="Rectangle 3"/>
            <p:cNvSpPr/>
            <p:nvPr/>
          </p:nvSpPr>
          <p:spPr>
            <a:xfrm>
              <a:off x="4121237" y="794441"/>
              <a:ext cx="3966693" cy="5902573"/>
            </a:xfrm>
            <a:prstGeom prst="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latin typeface="Calibri" panose="020F050202020403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121237" y="794441"/>
              <a:ext cx="3966693" cy="441931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My Courses</a:t>
              </a:r>
              <a:r>
                <a:rPr lang="en-IN" dirty="0" smtClean="0">
                  <a:latin typeface="Calibri" panose="020F0502020204030204" pitchFamily="34" charset="0"/>
                </a:rPr>
                <a:t>		</a:t>
              </a:r>
              <a:r>
                <a:rPr lang="en-IN" dirty="0">
                  <a:latin typeface="Calibri" panose="020F0502020204030204" pitchFamily="34" charset="0"/>
                </a:rPr>
                <a:t> </a:t>
              </a:r>
              <a:r>
                <a:rPr lang="en-IN" dirty="0" smtClean="0">
                  <a:latin typeface="Calibri" panose="020F0502020204030204" pitchFamily="34" charset="0"/>
                </a:rPr>
                <a:t>             </a:t>
              </a:r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:</a:t>
              </a:r>
              <a:r>
                <a:rPr lang="en-IN" dirty="0" smtClean="0">
                  <a:latin typeface="Calibri" panose="020F0502020204030204" pitchFamily="34" charset="0"/>
                </a:rPr>
                <a:t>	</a:t>
              </a:r>
              <a:endParaRPr lang="en-IN" dirty="0">
                <a:latin typeface="Calibri" panose="020F0502020204030204" pitchFamily="34" charset="0"/>
              </a:endParaRPr>
            </a:p>
          </p:txBody>
        </p:sp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454555"/>
              </p:ext>
            </p:extLst>
          </p:nvPr>
        </p:nvGraphicFramePr>
        <p:xfrm>
          <a:off x="4121236" y="1693222"/>
          <a:ext cx="3966693" cy="1987440"/>
        </p:xfrm>
        <a:graphic>
          <a:graphicData uri="http://schemas.openxmlformats.org/drawingml/2006/table">
            <a:tbl>
              <a:tblPr bandRow="1">
                <a:tableStyleId>{17292A2E-F333-43FB-9621-5CBBE7FDCDCB}</a:tableStyleId>
              </a:tblPr>
              <a:tblGrid>
                <a:gridCol w="893216"/>
                <a:gridCol w="2227006"/>
                <a:gridCol w="846471"/>
              </a:tblGrid>
              <a:tr h="10730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CSC413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Software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 Development, </a:t>
                      </a:r>
                    </a:p>
                    <a:p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Fri-5:00pm-7:00pm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751128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CSC848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Software </a:t>
                      </a:r>
                    </a:p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Engineering</a:t>
                      </a:r>
                    </a:p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Mon-3:00pm-7:00pm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Rounded Rectangle 19"/>
          <p:cNvSpPr/>
          <p:nvPr/>
        </p:nvSpPr>
        <p:spPr>
          <a:xfrm>
            <a:off x="5309414" y="5895178"/>
            <a:ext cx="1755058" cy="4572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Add course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24516" y="2507226"/>
            <a:ext cx="3362632" cy="184354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IN" dirty="0" smtClean="0"/>
          </a:p>
          <a:p>
            <a:r>
              <a:rPr lang="en-IN" dirty="0" smtClean="0"/>
              <a:t>Course code:</a:t>
            </a:r>
          </a:p>
          <a:p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5810862" y="2787447"/>
            <a:ext cx="1740310" cy="35396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/>
              <a:t>CSC412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5176881" y="3731342"/>
            <a:ext cx="857140" cy="4572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Ok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414679" y="3731342"/>
            <a:ext cx="857140" cy="4572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Cancel</a:t>
            </a:r>
            <a:endParaRPr lang="en-IN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3092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Reports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As a </a:t>
            </a:r>
            <a:r>
              <a:rPr lang="en-IN" sz="2400" dirty="0" smtClean="0"/>
              <a:t>attendee, I should be able to view my reports of attendance for courses which I am added to either by me or by facilitator.</a:t>
            </a:r>
          </a:p>
        </p:txBody>
      </p:sp>
    </p:spTree>
    <p:extLst>
      <p:ext uri="{BB962C8B-B14F-4D97-AF65-F5344CB8AC3E}">
        <p14:creationId xmlns:p14="http://schemas.microsoft.com/office/powerpoint/2010/main" val="195323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Show report- </a:t>
            </a:r>
            <a:r>
              <a:rPr lang="en-IN" dirty="0" smtClean="0"/>
              <a:t>attendee </a:t>
            </a:r>
            <a:r>
              <a:rPr lang="en-IN" dirty="0" smtClean="0"/>
              <a:t>wise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121237" y="794441"/>
            <a:ext cx="3966693" cy="59025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21237" y="794441"/>
            <a:ext cx="3966693" cy="44193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Reports			                :	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75095"/>
              </p:ext>
            </p:extLst>
          </p:nvPr>
        </p:nvGraphicFramePr>
        <p:xfrm>
          <a:off x="4508737" y="3314933"/>
          <a:ext cx="3141406" cy="193016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389219"/>
                <a:gridCol w="1752187"/>
              </a:tblGrid>
              <a:tr h="642728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Subjects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Attendance</a:t>
                      </a:r>
                    </a:p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%Presence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2914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CSC413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5%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2914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CSC780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45%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2914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CSC720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60%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185634" y="1380261"/>
            <a:ext cx="873063" cy="4933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From: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36782" y="1404326"/>
            <a:ext cx="873063" cy="4933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To: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43493" y="1436827"/>
            <a:ext cx="1312609" cy="4283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09/10/2015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6545888" y="1434697"/>
            <a:ext cx="1312609" cy="4283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12/10/2015</a:t>
            </a:r>
            <a:endParaRPr lang="en-IN" dirty="0"/>
          </a:p>
        </p:txBody>
      </p:sp>
      <p:sp>
        <p:nvSpPr>
          <p:cNvPr id="12" name="Rounded Rectangle 11"/>
          <p:cNvSpPr/>
          <p:nvPr/>
        </p:nvSpPr>
        <p:spPr>
          <a:xfrm>
            <a:off x="5676013" y="2149091"/>
            <a:ext cx="857140" cy="4572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Show</a:t>
            </a:r>
            <a:endParaRPr lang="en-IN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915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Forgot password</a:t>
            </a:r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4121237" y="794441"/>
            <a:ext cx="3966693" cy="59025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52300" y="2585847"/>
            <a:ext cx="2730325" cy="309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mtClean="0">
                <a:latin typeface="Calibri" panose="020F0502020204030204" pitchFamily="34" charset="0"/>
              </a:rPr>
              <a:t>abc@gmail.com</a:t>
            </a:r>
            <a:endParaRPr lang="en-IN"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11504" y="2030813"/>
            <a:ext cx="3149605" cy="5015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Email id to send code of to reset password: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21237" y="794441"/>
            <a:ext cx="3966693" cy="44193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Attendance: Forgot password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097887" y="4035871"/>
            <a:ext cx="811366" cy="4254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smtClean="0">
                <a:latin typeface="Calibri" panose="020F0502020204030204" pitchFamily="34" charset="0"/>
              </a:rPr>
              <a:t>Ok</a:t>
            </a:r>
            <a:endParaRPr lang="en-IN" sz="1500">
              <a:latin typeface="Calibri" panose="020F050202020403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129270" y="4035871"/>
            <a:ext cx="811366" cy="4254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smtClean="0">
                <a:latin typeface="Calibri" panose="020F0502020204030204" pitchFamily="34" charset="0"/>
              </a:rPr>
              <a:t>Cancel</a:t>
            </a:r>
            <a:endParaRPr lang="en-IN" sz="15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3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8488"/>
            <a:ext cx="11267768" cy="970450"/>
          </a:xfrm>
        </p:spPr>
        <p:txBody>
          <a:bodyPr>
            <a:normAutofit/>
          </a:bodyPr>
          <a:lstStyle/>
          <a:p>
            <a:r>
              <a:rPr lang="en-IN" dirty="0" smtClean="0"/>
              <a:t>Forgot </a:t>
            </a:r>
            <a:r>
              <a:rPr lang="en-IN" dirty="0" smtClean="0"/>
              <a:t>password - </a:t>
            </a:r>
            <a:r>
              <a:rPr lang="en-IN" dirty="0" smtClean="0"/>
              <a:t>after checking email code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121237" y="794441"/>
            <a:ext cx="3966693" cy="590257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52300" y="2585847"/>
            <a:ext cx="2730325" cy="309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mtClean="0">
                <a:latin typeface="Calibri" panose="020F0502020204030204" pitchFamily="34" charset="0"/>
              </a:rPr>
              <a:t>******</a:t>
            </a:r>
            <a:endParaRPr lang="en-IN"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11504" y="2030813"/>
            <a:ext cx="3149605" cy="5015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mtClean="0">
                <a:latin typeface="Calibri" panose="020F0502020204030204" pitchFamily="34" charset="0"/>
              </a:rPr>
              <a:t>New password:</a:t>
            </a:r>
            <a:endParaRPr lang="en-IN"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21237" y="794441"/>
            <a:ext cx="3966693" cy="44193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 Attendance: Password recovery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097887" y="4035871"/>
            <a:ext cx="811366" cy="4254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smtClean="0">
                <a:latin typeface="Calibri" panose="020F0502020204030204" pitchFamily="34" charset="0"/>
              </a:rPr>
              <a:t>Ok</a:t>
            </a:r>
            <a:endParaRPr lang="en-IN" sz="1500">
              <a:latin typeface="Calibri" panose="020F050202020403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129270" y="4035871"/>
            <a:ext cx="811366" cy="4254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smtClean="0">
                <a:latin typeface="Calibri" panose="020F0502020204030204" pitchFamily="34" charset="0"/>
              </a:rPr>
              <a:t>Cancel</a:t>
            </a:r>
            <a:endParaRPr lang="en-IN" sz="1500">
              <a:latin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95516" y="3502523"/>
            <a:ext cx="2730325" cy="309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mtClean="0">
                <a:latin typeface="Calibri" panose="020F0502020204030204" pitchFamily="34" charset="0"/>
              </a:rPr>
              <a:t>******</a:t>
            </a:r>
            <a:endParaRPr lang="en-IN">
              <a:latin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54720" y="2947489"/>
            <a:ext cx="3149605" cy="5015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mtClean="0">
                <a:latin typeface="Calibri" panose="020F0502020204030204" pitchFamily="34" charset="0"/>
              </a:rPr>
              <a:t>Confirm password:</a:t>
            </a:r>
            <a:endParaRPr lang="en-IN">
              <a:latin typeface="Calibri" panose="020F050202020403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424516" y="2507226"/>
            <a:ext cx="3362632" cy="184354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IN" dirty="0" smtClean="0"/>
          </a:p>
          <a:p>
            <a:r>
              <a:rPr lang="en-IN" dirty="0" smtClean="0"/>
              <a:t>Enter code: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751870" y="2816943"/>
            <a:ext cx="1740310" cy="35396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ounded Rectangle 22"/>
          <p:cNvSpPr/>
          <p:nvPr/>
        </p:nvSpPr>
        <p:spPr>
          <a:xfrm>
            <a:off x="5176881" y="3731342"/>
            <a:ext cx="857140" cy="4572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Ok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414679" y="3731342"/>
            <a:ext cx="857140" cy="4572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Cancel</a:t>
            </a:r>
            <a:endParaRPr lang="en-IN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44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Forgot </a:t>
            </a:r>
            <a:r>
              <a:rPr lang="en-IN" dirty="0" smtClean="0"/>
              <a:t>password - </a:t>
            </a:r>
            <a:r>
              <a:rPr lang="en-IN" dirty="0" smtClean="0"/>
              <a:t>after giving correct code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121237" y="897677"/>
            <a:ext cx="3966693" cy="59025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52300" y="2585847"/>
            <a:ext cx="2730325" cy="309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mtClean="0">
                <a:latin typeface="Calibri" panose="020F0502020204030204" pitchFamily="34" charset="0"/>
              </a:rPr>
              <a:t>******</a:t>
            </a:r>
            <a:endParaRPr lang="en-IN"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11504" y="2030813"/>
            <a:ext cx="3149605" cy="5015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mtClean="0">
                <a:latin typeface="Calibri" panose="020F0502020204030204" pitchFamily="34" charset="0"/>
              </a:rPr>
              <a:t>New password:</a:t>
            </a:r>
            <a:endParaRPr lang="en-IN"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21237" y="897677"/>
            <a:ext cx="3966693" cy="44193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 Attendance: Password recovery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097887" y="4035871"/>
            <a:ext cx="811366" cy="4254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smtClean="0">
                <a:latin typeface="Calibri" panose="020F0502020204030204" pitchFamily="34" charset="0"/>
              </a:rPr>
              <a:t>Ok</a:t>
            </a:r>
            <a:endParaRPr lang="en-IN" sz="1500">
              <a:latin typeface="Calibri" panose="020F050202020403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129270" y="4035871"/>
            <a:ext cx="811366" cy="4254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smtClean="0">
                <a:latin typeface="Calibri" panose="020F0502020204030204" pitchFamily="34" charset="0"/>
              </a:rPr>
              <a:t>Cancel</a:t>
            </a:r>
            <a:endParaRPr lang="en-IN" sz="1500">
              <a:latin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95516" y="3502523"/>
            <a:ext cx="2730325" cy="309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mtClean="0">
                <a:latin typeface="Calibri" panose="020F0502020204030204" pitchFamily="34" charset="0"/>
              </a:rPr>
              <a:t>******</a:t>
            </a:r>
            <a:endParaRPr lang="en-IN">
              <a:latin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54720" y="2947489"/>
            <a:ext cx="3149605" cy="5015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mtClean="0">
                <a:latin typeface="Calibri" panose="020F0502020204030204" pitchFamily="34" charset="0"/>
              </a:rPr>
              <a:t>Confirm password:</a:t>
            </a:r>
            <a:endParaRPr lang="en-I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48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Change password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121237" y="794441"/>
            <a:ext cx="3966693" cy="59025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52300" y="2644839"/>
            <a:ext cx="2730325" cy="309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mtClean="0">
                <a:latin typeface="Calibri" panose="020F0502020204030204" pitchFamily="34" charset="0"/>
              </a:rPr>
              <a:t>******</a:t>
            </a:r>
            <a:endParaRPr lang="en-IN"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11504" y="2134049"/>
            <a:ext cx="3149605" cy="5015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New password: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21237" y="794441"/>
            <a:ext cx="3966693" cy="44193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 Attendance: Password recovery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976797" y="4616084"/>
            <a:ext cx="811366" cy="4254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mtClean="0">
                <a:latin typeface="Calibri" panose="020F0502020204030204" pitchFamily="34" charset="0"/>
              </a:rPr>
              <a:t>Ok</a:t>
            </a:r>
            <a:endParaRPr lang="en-IN">
              <a:latin typeface="Calibri" panose="020F050202020403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329522" y="4605622"/>
            <a:ext cx="911936" cy="4254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Cancel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95516" y="3502523"/>
            <a:ext cx="2730325" cy="309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mtClean="0">
                <a:latin typeface="Calibri" panose="020F0502020204030204" pitchFamily="34" charset="0"/>
              </a:rPr>
              <a:t>******</a:t>
            </a:r>
            <a:endParaRPr lang="en-IN">
              <a:latin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54720" y="3006481"/>
            <a:ext cx="3149605" cy="5015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mtClean="0">
                <a:latin typeface="Calibri" panose="020F0502020204030204" pitchFamily="34" charset="0"/>
              </a:rPr>
              <a:t>Confirm password:</a:t>
            </a:r>
            <a:endParaRPr lang="en-IN">
              <a:latin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52300" y="1843955"/>
            <a:ext cx="2730325" cy="309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mtClean="0">
                <a:latin typeface="Calibri" panose="020F0502020204030204" pitchFamily="34" charset="0"/>
              </a:rPr>
              <a:t>******</a:t>
            </a:r>
            <a:endParaRPr lang="en-IN">
              <a:latin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11504" y="1288921"/>
            <a:ext cx="3149605" cy="5015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Old password:</a:t>
            </a:r>
            <a:endParaRPr lang="en-IN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60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1117</TotalTime>
  <Words>1935</Words>
  <Application>Microsoft Office PowerPoint</Application>
  <PresentationFormat>Widescreen</PresentationFormat>
  <Paragraphs>553</Paragraphs>
  <Slides>57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1" baseType="lpstr">
      <vt:lpstr>Calibri</vt:lpstr>
      <vt:lpstr>Trebuchet MS</vt:lpstr>
      <vt:lpstr>Wingdings 2</vt:lpstr>
      <vt:lpstr>Slate</vt:lpstr>
      <vt:lpstr>CSC 780 Attendance App</vt:lpstr>
      <vt:lpstr>Glossary</vt:lpstr>
      <vt:lpstr>Login related user stories</vt:lpstr>
      <vt:lpstr> Login prompt – home screen without login</vt:lpstr>
      <vt:lpstr>New user registration</vt:lpstr>
      <vt:lpstr>Forgot password</vt:lpstr>
      <vt:lpstr>Forgot password - after checking email code</vt:lpstr>
      <vt:lpstr>Forgot password - after giving correct code</vt:lpstr>
      <vt:lpstr>Change password</vt:lpstr>
      <vt:lpstr>Menu related user stories</vt:lpstr>
      <vt:lpstr>: Menu</vt:lpstr>
      <vt:lpstr>On click of About/Help</vt:lpstr>
      <vt:lpstr>Facilitator related user stories</vt:lpstr>
      <vt:lpstr>Facilitator Home Screen</vt:lpstr>
      <vt:lpstr>Home screen (after login)</vt:lpstr>
      <vt:lpstr>Fill attendance</vt:lpstr>
      <vt:lpstr>Reminder notification</vt:lpstr>
      <vt:lpstr>Start taking attendance now</vt:lpstr>
      <vt:lpstr>Fill attendance manually or after attendees have submitted their attendance</vt:lpstr>
      <vt:lpstr>My time table</vt:lpstr>
      <vt:lpstr>My timetable</vt:lpstr>
      <vt:lpstr>My time table – on click of any date</vt:lpstr>
      <vt:lpstr>My timetable - Add course to my timetable</vt:lpstr>
      <vt:lpstr>My timetable- select any date – edit course occurrence</vt:lpstr>
      <vt:lpstr>My time table – select any date – delete course occurrence</vt:lpstr>
      <vt:lpstr>My Courses</vt:lpstr>
      <vt:lpstr>My Courses</vt:lpstr>
      <vt:lpstr>My courses - Add new course</vt:lpstr>
      <vt:lpstr>My courses – Delete course</vt:lpstr>
      <vt:lpstr>My courses – Edit course</vt:lpstr>
      <vt:lpstr>Manage attendees</vt:lpstr>
      <vt:lpstr>My Course - Click on any course</vt:lpstr>
      <vt:lpstr>My Courses – click any course – upload</vt:lpstr>
      <vt:lpstr>My courses – click on any course - Add manually</vt:lpstr>
      <vt:lpstr>My Course- click on any course - delete attendee from a course</vt:lpstr>
      <vt:lpstr>My courses – click on any course - Edit attendee</vt:lpstr>
      <vt:lpstr>Reports</vt:lpstr>
      <vt:lpstr>On click of Reports</vt:lpstr>
      <vt:lpstr>Show report- select a course - click on show</vt:lpstr>
      <vt:lpstr>Show report- select attendee – click on show</vt:lpstr>
      <vt:lpstr>Manage holidays</vt:lpstr>
      <vt:lpstr>On click of manage holiday</vt:lpstr>
      <vt:lpstr>On click of Manage holidays – add holiday</vt:lpstr>
      <vt:lpstr>On click of manage holiday – delete holiday</vt:lpstr>
      <vt:lpstr>On click of Manage holidays – add holiday</vt:lpstr>
      <vt:lpstr>Attendee related user stories</vt:lpstr>
      <vt:lpstr>Home Screen</vt:lpstr>
      <vt:lpstr>Student Home screen (after login)</vt:lpstr>
      <vt:lpstr>Fill attendance</vt:lpstr>
      <vt:lpstr>Fill attendance</vt:lpstr>
      <vt:lpstr>Fill attendance – when entering wrong code</vt:lpstr>
      <vt:lpstr>Fill attendance – when entering correct code</vt:lpstr>
      <vt:lpstr>My Courses</vt:lpstr>
      <vt:lpstr>My Courses</vt:lpstr>
      <vt:lpstr>My Courses – add course</vt:lpstr>
      <vt:lpstr>Reports</vt:lpstr>
      <vt:lpstr>Show report- attendee wise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Inviks Wireframes</dc:title>
  <dc:creator>Rujoota Shah</dc:creator>
  <cp:lastModifiedBy>Rujoota Shah</cp:lastModifiedBy>
  <cp:revision>473</cp:revision>
  <dcterms:created xsi:type="dcterms:W3CDTF">2015-05-27T19:47:49Z</dcterms:created>
  <dcterms:modified xsi:type="dcterms:W3CDTF">2015-09-14T19:51:58Z</dcterms:modified>
</cp:coreProperties>
</file>