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E39BC3-0577-45DE-985B-A8A0C8A81A0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AF2EA2EB-5217-4580-A711-892AE1AAE695}">
      <dgm:prSet phldrT="[Texto]"/>
      <dgm:spPr/>
      <dgm:t>
        <a:bodyPr/>
        <a:lstStyle/>
        <a:p>
          <a:r>
            <a:rPr lang="es-CO" b="1" dirty="0"/>
            <a:t>Comprensión de datos: </a:t>
          </a:r>
          <a:r>
            <a:rPr lang="es-CO" dirty="0"/>
            <a:t>análisis de población y gobernanza</a:t>
          </a:r>
        </a:p>
      </dgm:t>
    </dgm:pt>
    <dgm:pt modelId="{CEB5799E-0B73-4C6F-A7E9-A8D6B5BE31F6}" type="parTrans" cxnId="{D38CB91A-2CB3-47B2-AD72-BB50B19D9FBA}">
      <dgm:prSet/>
      <dgm:spPr/>
      <dgm:t>
        <a:bodyPr/>
        <a:lstStyle/>
        <a:p>
          <a:endParaRPr lang="es-CO"/>
        </a:p>
      </dgm:t>
    </dgm:pt>
    <dgm:pt modelId="{D87ABE8A-E9A3-4E8A-92C3-094457F8BD3F}" type="sibTrans" cxnId="{D38CB91A-2CB3-47B2-AD72-BB50B19D9FBA}">
      <dgm:prSet/>
      <dgm:spPr/>
      <dgm:t>
        <a:bodyPr/>
        <a:lstStyle/>
        <a:p>
          <a:endParaRPr lang="es-CO"/>
        </a:p>
      </dgm:t>
    </dgm:pt>
    <dgm:pt modelId="{BCF5AC8A-FD46-4F6C-9A65-F3B4B37C80A0}">
      <dgm:prSet phldrT="[Texto]"/>
      <dgm:spPr/>
      <dgm:t>
        <a:bodyPr/>
        <a:lstStyle/>
        <a:p>
          <a:r>
            <a:rPr lang="es-CO" b="1" dirty="0"/>
            <a:t>Calidad de datos: </a:t>
          </a:r>
          <a:r>
            <a:rPr lang="es-CO" dirty="0"/>
            <a:t>manejo de datos faltantes y valores atípicos</a:t>
          </a:r>
        </a:p>
      </dgm:t>
    </dgm:pt>
    <dgm:pt modelId="{5F31D510-1584-4D44-9177-92D5EC8C2D6B}" type="parTrans" cxnId="{B7677923-C6FE-46DC-BFD0-6A6386F5383F}">
      <dgm:prSet/>
      <dgm:spPr/>
      <dgm:t>
        <a:bodyPr/>
        <a:lstStyle/>
        <a:p>
          <a:endParaRPr lang="es-CO"/>
        </a:p>
      </dgm:t>
    </dgm:pt>
    <dgm:pt modelId="{F8051141-599A-477B-A53B-9075C906D796}" type="sibTrans" cxnId="{B7677923-C6FE-46DC-BFD0-6A6386F5383F}">
      <dgm:prSet/>
      <dgm:spPr/>
      <dgm:t>
        <a:bodyPr/>
        <a:lstStyle/>
        <a:p>
          <a:endParaRPr lang="es-CO"/>
        </a:p>
      </dgm:t>
    </dgm:pt>
    <dgm:pt modelId="{47ABF128-8149-4DFA-912E-2CD19AAD7CD9}">
      <dgm:prSet phldrT="[Texto]"/>
      <dgm:spPr/>
      <dgm:t>
        <a:bodyPr/>
        <a:lstStyle/>
        <a:p>
          <a:r>
            <a:rPr lang="es-CO" b="1" dirty="0"/>
            <a:t>Análisis estadístico: </a:t>
          </a:r>
          <a:r>
            <a:rPr lang="es-CO" dirty="0"/>
            <a:t>Distribuciones y comprobaciones de fugas</a:t>
          </a:r>
        </a:p>
      </dgm:t>
    </dgm:pt>
    <dgm:pt modelId="{392C4F55-CCE6-47A3-B502-219164A326E8}" type="parTrans" cxnId="{1BA8FDC2-145D-4CB3-BF46-B08802A95B32}">
      <dgm:prSet/>
      <dgm:spPr/>
      <dgm:t>
        <a:bodyPr/>
        <a:lstStyle/>
        <a:p>
          <a:endParaRPr lang="es-CO"/>
        </a:p>
      </dgm:t>
    </dgm:pt>
    <dgm:pt modelId="{F53ABF79-5B53-4224-BC37-BDE1E0E77C93}" type="sibTrans" cxnId="{1BA8FDC2-145D-4CB3-BF46-B08802A95B32}">
      <dgm:prSet/>
      <dgm:spPr/>
      <dgm:t>
        <a:bodyPr/>
        <a:lstStyle/>
        <a:p>
          <a:endParaRPr lang="es-CO"/>
        </a:p>
      </dgm:t>
    </dgm:pt>
    <dgm:pt modelId="{A4C0E19C-36DB-4B6C-9C20-19222D1A8782}">
      <dgm:prSet/>
      <dgm:spPr/>
      <dgm:t>
        <a:bodyPr/>
        <a:lstStyle/>
        <a:p>
          <a:r>
            <a:rPr lang="es-CO" b="1" dirty="0"/>
            <a:t>Modelado predictivo: </a:t>
          </a:r>
          <a:r>
            <a:rPr lang="es-CO" dirty="0"/>
            <a:t>diseño y métodos de tuberías</a:t>
          </a:r>
        </a:p>
      </dgm:t>
    </dgm:pt>
    <dgm:pt modelId="{85EA20F3-930E-4EEA-A515-C92AEF9E3ABB}" type="parTrans" cxnId="{1859E6D0-9057-4B53-BFB6-11BCDF5ECBE0}">
      <dgm:prSet/>
      <dgm:spPr/>
      <dgm:t>
        <a:bodyPr/>
        <a:lstStyle/>
        <a:p>
          <a:endParaRPr lang="es-CO"/>
        </a:p>
      </dgm:t>
    </dgm:pt>
    <dgm:pt modelId="{E23C45B0-F309-44EB-A012-6D25534C13CC}" type="sibTrans" cxnId="{1859E6D0-9057-4B53-BFB6-11BCDF5ECBE0}">
      <dgm:prSet/>
      <dgm:spPr/>
      <dgm:t>
        <a:bodyPr/>
        <a:lstStyle/>
        <a:p>
          <a:endParaRPr lang="es-CO"/>
        </a:p>
      </dgm:t>
    </dgm:pt>
    <dgm:pt modelId="{CB0F9C49-E02B-4C18-B09E-A67A3C9AC135}">
      <dgm:prSet/>
      <dgm:spPr/>
      <dgm:t>
        <a:bodyPr/>
        <a:lstStyle/>
        <a:p>
          <a:r>
            <a:rPr lang="es-CO" b="1" dirty="0"/>
            <a:t>Evaluación: </a:t>
          </a:r>
          <a:r>
            <a:rPr lang="es-CO" dirty="0"/>
            <a:t>Métricas, validación y umbrales</a:t>
          </a:r>
        </a:p>
      </dgm:t>
    </dgm:pt>
    <dgm:pt modelId="{0FCDA625-6FEB-43E5-BEDC-039CEB1768E8}" type="parTrans" cxnId="{44297B1B-F461-4A6C-B310-87EA488BAA8F}">
      <dgm:prSet/>
      <dgm:spPr/>
      <dgm:t>
        <a:bodyPr/>
        <a:lstStyle/>
        <a:p>
          <a:endParaRPr lang="es-CO"/>
        </a:p>
      </dgm:t>
    </dgm:pt>
    <dgm:pt modelId="{64C9FA32-D820-46EB-A626-12B4F4FA97F6}" type="sibTrans" cxnId="{44297B1B-F461-4A6C-B310-87EA488BAA8F}">
      <dgm:prSet/>
      <dgm:spPr/>
      <dgm:t>
        <a:bodyPr/>
        <a:lstStyle/>
        <a:p>
          <a:endParaRPr lang="es-CO"/>
        </a:p>
      </dgm:t>
    </dgm:pt>
    <dgm:pt modelId="{35F52FEB-8103-4BCF-9B17-29726137D166}">
      <dgm:prSet/>
      <dgm:spPr/>
      <dgm:t>
        <a:bodyPr/>
        <a:lstStyle/>
        <a:p>
          <a:r>
            <a:rPr lang="es-CO" b="1" dirty="0"/>
            <a:t>Explicabilidad y robustez: </a:t>
          </a:r>
          <a:r>
            <a:rPr lang="es-CO" dirty="0"/>
            <a:t>pruebas SHAP y de estrés</a:t>
          </a:r>
        </a:p>
      </dgm:t>
    </dgm:pt>
    <dgm:pt modelId="{DE7ED278-4D87-403E-9FCD-1FB5B94569A2}" type="parTrans" cxnId="{42EE62BC-E997-4E85-BD99-B9F7DEBDF03F}">
      <dgm:prSet/>
      <dgm:spPr/>
      <dgm:t>
        <a:bodyPr/>
        <a:lstStyle/>
        <a:p>
          <a:endParaRPr lang="es-CO"/>
        </a:p>
      </dgm:t>
    </dgm:pt>
    <dgm:pt modelId="{2CD4F1AA-E543-4A87-B5EA-D9823BFF1B5E}" type="sibTrans" cxnId="{42EE62BC-E997-4E85-BD99-B9F7DEBDF03F}">
      <dgm:prSet/>
      <dgm:spPr/>
      <dgm:t>
        <a:bodyPr/>
        <a:lstStyle/>
        <a:p>
          <a:endParaRPr lang="es-CO"/>
        </a:p>
      </dgm:t>
    </dgm:pt>
    <dgm:pt modelId="{08840970-A52F-4D05-9D36-A857EBC315DB}">
      <dgm:prSet/>
      <dgm:spPr/>
      <dgm:t>
        <a:bodyPr/>
        <a:lstStyle/>
        <a:p>
          <a:r>
            <a:rPr lang="es-CO" b="1" dirty="0"/>
            <a:t>Conclusiones: </a:t>
          </a:r>
          <a:r>
            <a:rPr lang="es-CO" b="0" dirty="0"/>
            <a:t>Perspectivas y recomendaciones de implementación</a:t>
          </a:r>
        </a:p>
      </dgm:t>
    </dgm:pt>
    <dgm:pt modelId="{C7432C4A-BE91-4920-99EB-BB9A9B051ACC}" type="parTrans" cxnId="{2976774F-47BB-404E-B928-C9E94248F63C}">
      <dgm:prSet/>
      <dgm:spPr/>
      <dgm:t>
        <a:bodyPr/>
        <a:lstStyle/>
        <a:p>
          <a:endParaRPr lang="es-CO"/>
        </a:p>
      </dgm:t>
    </dgm:pt>
    <dgm:pt modelId="{4A58B272-C8A1-412E-91B5-1A3A23DD5DCA}" type="sibTrans" cxnId="{2976774F-47BB-404E-B928-C9E94248F63C}">
      <dgm:prSet/>
      <dgm:spPr/>
      <dgm:t>
        <a:bodyPr/>
        <a:lstStyle/>
        <a:p>
          <a:endParaRPr lang="es-CO"/>
        </a:p>
      </dgm:t>
    </dgm:pt>
    <dgm:pt modelId="{1B61DFA5-5365-49F7-A7C9-7CB54A353D4B}" type="pres">
      <dgm:prSet presAssocID="{CCE39BC3-0577-45DE-985B-A8A0C8A81A02}" presName="Name0" presStyleCnt="0">
        <dgm:presLayoutVars>
          <dgm:chMax val="7"/>
          <dgm:chPref val="7"/>
          <dgm:dir/>
        </dgm:presLayoutVars>
      </dgm:prSet>
      <dgm:spPr/>
    </dgm:pt>
    <dgm:pt modelId="{001EEF5A-C734-4731-9D7C-C470836FA3DC}" type="pres">
      <dgm:prSet presAssocID="{CCE39BC3-0577-45DE-985B-A8A0C8A81A02}" presName="Name1" presStyleCnt="0"/>
      <dgm:spPr/>
    </dgm:pt>
    <dgm:pt modelId="{5C18220F-C67D-4C0B-BBF0-AD2594E36130}" type="pres">
      <dgm:prSet presAssocID="{CCE39BC3-0577-45DE-985B-A8A0C8A81A02}" presName="cycle" presStyleCnt="0"/>
      <dgm:spPr/>
    </dgm:pt>
    <dgm:pt modelId="{B80D0FA4-E15A-4689-97C2-3FCFBAA2C8C1}" type="pres">
      <dgm:prSet presAssocID="{CCE39BC3-0577-45DE-985B-A8A0C8A81A02}" presName="srcNode" presStyleLbl="node1" presStyleIdx="0" presStyleCnt="7"/>
      <dgm:spPr/>
    </dgm:pt>
    <dgm:pt modelId="{9C22DACF-52C1-49ED-9787-E44C8B4C045D}" type="pres">
      <dgm:prSet presAssocID="{CCE39BC3-0577-45DE-985B-A8A0C8A81A02}" presName="conn" presStyleLbl="parChTrans1D2" presStyleIdx="0" presStyleCnt="1"/>
      <dgm:spPr/>
    </dgm:pt>
    <dgm:pt modelId="{CCF08514-30CC-4853-8B8F-6384BD9C3FD2}" type="pres">
      <dgm:prSet presAssocID="{CCE39BC3-0577-45DE-985B-A8A0C8A81A02}" presName="extraNode" presStyleLbl="node1" presStyleIdx="0" presStyleCnt="7"/>
      <dgm:spPr/>
    </dgm:pt>
    <dgm:pt modelId="{94DDE782-7847-4D87-819D-32D2B1062F2F}" type="pres">
      <dgm:prSet presAssocID="{CCE39BC3-0577-45DE-985B-A8A0C8A81A02}" presName="dstNode" presStyleLbl="node1" presStyleIdx="0" presStyleCnt="7"/>
      <dgm:spPr/>
    </dgm:pt>
    <dgm:pt modelId="{25AFC9A4-C004-4299-846C-4D231DD041E6}" type="pres">
      <dgm:prSet presAssocID="{AF2EA2EB-5217-4580-A711-892AE1AAE695}" presName="text_1" presStyleLbl="node1" presStyleIdx="0" presStyleCnt="7">
        <dgm:presLayoutVars>
          <dgm:bulletEnabled val="1"/>
        </dgm:presLayoutVars>
      </dgm:prSet>
      <dgm:spPr/>
    </dgm:pt>
    <dgm:pt modelId="{1C1C9192-EE42-4156-9D10-B6E8C9ABD84A}" type="pres">
      <dgm:prSet presAssocID="{AF2EA2EB-5217-4580-A711-892AE1AAE695}" presName="accent_1" presStyleCnt="0"/>
      <dgm:spPr/>
    </dgm:pt>
    <dgm:pt modelId="{D0E006FC-73F4-42D3-BECA-4883BD4A2B74}" type="pres">
      <dgm:prSet presAssocID="{AF2EA2EB-5217-4580-A711-892AE1AAE695}" presName="accentRepeatNode" presStyleLbl="solidFgAcc1" presStyleIdx="0" presStyleCnt="7"/>
      <dgm:spPr/>
    </dgm:pt>
    <dgm:pt modelId="{F6C7DDF7-9B6E-4460-A5F8-ED6CACD1D513}" type="pres">
      <dgm:prSet presAssocID="{BCF5AC8A-FD46-4F6C-9A65-F3B4B37C80A0}" presName="text_2" presStyleLbl="node1" presStyleIdx="1" presStyleCnt="7">
        <dgm:presLayoutVars>
          <dgm:bulletEnabled val="1"/>
        </dgm:presLayoutVars>
      </dgm:prSet>
      <dgm:spPr/>
    </dgm:pt>
    <dgm:pt modelId="{0F68ACB1-7FF4-448C-B06C-3873EB22373B}" type="pres">
      <dgm:prSet presAssocID="{BCF5AC8A-FD46-4F6C-9A65-F3B4B37C80A0}" presName="accent_2" presStyleCnt="0"/>
      <dgm:spPr/>
    </dgm:pt>
    <dgm:pt modelId="{E7944F99-41CA-4AE2-8D93-A2FE18E391A6}" type="pres">
      <dgm:prSet presAssocID="{BCF5AC8A-FD46-4F6C-9A65-F3B4B37C80A0}" presName="accentRepeatNode" presStyleLbl="solidFgAcc1" presStyleIdx="1" presStyleCnt="7"/>
      <dgm:spPr/>
    </dgm:pt>
    <dgm:pt modelId="{7FFE54E4-C1CA-4D0C-ABA6-89728B7E35D7}" type="pres">
      <dgm:prSet presAssocID="{47ABF128-8149-4DFA-912E-2CD19AAD7CD9}" presName="text_3" presStyleLbl="node1" presStyleIdx="2" presStyleCnt="7">
        <dgm:presLayoutVars>
          <dgm:bulletEnabled val="1"/>
        </dgm:presLayoutVars>
      </dgm:prSet>
      <dgm:spPr/>
    </dgm:pt>
    <dgm:pt modelId="{AB011D11-F4EC-45DE-B5F3-978570A2AD73}" type="pres">
      <dgm:prSet presAssocID="{47ABF128-8149-4DFA-912E-2CD19AAD7CD9}" presName="accent_3" presStyleCnt="0"/>
      <dgm:spPr/>
    </dgm:pt>
    <dgm:pt modelId="{20DF7916-4640-42ED-B5F6-62A5CE6A2937}" type="pres">
      <dgm:prSet presAssocID="{47ABF128-8149-4DFA-912E-2CD19AAD7CD9}" presName="accentRepeatNode" presStyleLbl="solidFgAcc1" presStyleIdx="2" presStyleCnt="7"/>
      <dgm:spPr/>
    </dgm:pt>
    <dgm:pt modelId="{390CB281-694A-4ED8-BE9C-5FC732C955AD}" type="pres">
      <dgm:prSet presAssocID="{A4C0E19C-36DB-4B6C-9C20-19222D1A8782}" presName="text_4" presStyleLbl="node1" presStyleIdx="3" presStyleCnt="7">
        <dgm:presLayoutVars>
          <dgm:bulletEnabled val="1"/>
        </dgm:presLayoutVars>
      </dgm:prSet>
      <dgm:spPr/>
    </dgm:pt>
    <dgm:pt modelId="{BC2DB915-4DB3-46D7-80D9-DC2943780CBB}" type="pres">
      <dgm:prSet presAssocID="{A4C0E19C-36DB-4B6C-9C20-19222D1A8782}" presName="accent_4" presStyleCnt="0"/>
      <dgm:spPr/>
    </dgm:pt>
    <dgm:pt modelId="{E23F1C5C-0539-46B1-8D5A-395E67D5DEA7}" type="pres">
      <dgm:prSet presAssocID="{A4C0E19C-36DB-4B6C-9C20-19222D1A8782}" presName="accentRepeatNode" presStyleLbl="solidFgAcc1" presStyleIdx="3" presStyleCnt="7"/>
      <dgm:spPr/>
    </dgm:pt>
    <dgm:pt modelId="{A80CCAFF-51D5-4E80-BF7E-F241CDCF2990}" type="pres">
      <dgm:prSet presAssocID="{CB0F9C49-E02B-4C18-B09E-A67A3C9AC135}" presName="text_5" presStyleLbl="node1" presStyleIdx="4" presStyleCnt="7">
        <dgm:presLayoutVars>
          <dgm:bulletEnabled val="1"/>
        </dgm:presLayoutVars>
      </dgm:prSet>
      <dgm:spPr/>
    </dgm:pt>
    <dgm:pt modelId="{F95003A7-3800-42E2-87BB-730E054562FB}" type="pres">
      <dgm:prSet presAssocID="{CB0F9C49-E02B-4C18-B09E-A67A3C9AC135}" presName="accent_5" presStyleCnt="0"/>
      <dgm:spPr/>
    </dgm:pt>
    <dgm:pt modelId="{A9C2612D-0798-4503-8BA2-1F2F34FECBB1}" type="pres">
      <dgm:prSet presAssocID="{CB0F9C49-E02B-4C18-B09E-A67A3C9AC135}" presName="accentRepeatNode" presStyleLbl="solidFgAcc1" presStyleIdx="4" presStyleCnt="7"/>
      <dgm:spPr/>
    </dgm:pt>
    <dgm:pt modelId="{0DB22648-976E-4A9F-8542-9ED6BCC89DB0}" type="pres">
      <dgm:prSet presAssocID="{35F52FEB-8103-4BCF-9B17-29726137D166}" presName="text_6" presStyleLbl="node1" presStyleIdx="5" presStyleCnt="7">
        <dgm:presLayoutVars>
          <dgm:bulletEnabled val="1"/>
        </dgm:presLayoutVars>
      </dgm:prSet>
      <dgm:spPr/>
    </dgm:pt>
    <dgm:pt modelId="{1F3C49C2-A7C1-434C-AD52-6542C4E2BD2E}" type="pres">
      <dgm:prSet presAssocID="{35F52FEB-8103-4BCF-9B17-29726137D166}" presName="accent_6" presStyleCnt="0"/>
      <dgm:spPr/>
    </dgm:pt>
    <dgm:pt modelId="{363C387D-E3BA-4C89-8993-B09CAD387BFB}" type="pres">
      <dgm:prSet presAssocID="{35F52FEB-8103-4BCF-9B17-29726137D166}" presName="accentRepeatNode" presStyleLbl="solidFgAcc1" presStyleIdx="5" presStyleCnt="7"/>
      <dgm:spPr/>
    </dgm:pt>
    <dgm:pt modelId="{B1B00FD2-4711-42A7-ABE3-EA322B5697B7}" type="pres">
      <dgm:prSet presAssocID="{08840970-A52F-4D05-9D36-A857EBC315DB}" presName="text_7" presStyleLbl="node1" presStyleIdx="6" presStyleCnt="7">
        <dgm:presLayoutVars>
          <dgm:bulletEnabled val="1"/>
        </dgm:presLayoutVars>
      </dgm:prSet>
      <dgm:spPr/>
    </dgm:pt>
    <dgm:pt modelId="{FBD54C17-7AE8-4E6A-84E8-32081C97A541}" type="pres">
      <dgm:prSet presAssocID="{08840970-A52F-4D05-9D36-A857EBC315DB}" presName="accent_7" presStyleCnt="0"/>
      <dgm:spPr/>
    </dgm:pt>
    <dgm:pt modelId="{4EA060DB-CB2B-43E1-AF6E-43B9A67D3653}" type="pres">
      <dgm:prSet presAssocID="{08840970-A52F-4D05-9D36-A857EBC315DB}" presName="accentRepeatNode" presStyleLbl="solidFgAcc1" presStyleIdx="6" presStyleCnt="7"/>
      <dgm:spPr/>
    </dgm:pt>
  </dgm:ptLst>
  <dgm:cxnLst>
    <dgm:cxn modelId="{D38CB91A-2CB3-47B2-AD72-BB50B19D9FBA}" srcId="{CCE39BC3-0577-45DE-985B-A8A0C8A81A02}" destId="{AF2EA2EB-5217-4580-A711-892AE1AAE695}" srcOrd="0" destOrd="0" parTransId="{CEB5799E-0B73-4C6F-A7E9-A8D6B5BE31F6}" sibTransId="{D87ABE8A-E9A3-4E8A-92C3-094457F8BD3F}"/>
    <dgm:cxn modelId="{44297B1B-F461-4A6C-B310-87EA488BAA8F}" srcId="{CCE39BC3-0577-45DE-985B-A8A0C8A81A02}" destId="{CB0F9C49-E02B-4C18-B09E-A67A3C9AC135}" srcOrd="4" destOrd="0" parTransId="{0FCDA625-6FEB-43E5-BEDC-039CEB1768E8}" sibTransId="{64C9FA32-D820-46EB-A626-12B4F4FA97F6}"/>
    <dgm:cxn modelId="{B7677923-C6FE-46DC-BFD0-6A6386F5383F}" srcId="{CCE39BC3-0577-45DE-985B-A8A0C8A81A02}" destId="{BCF5AC8A-FD46-4F6C-9A65-F3B4B37C80A0}" srcOrd="1" destOrd="0" parTransId="{5F31D510-1584-4D44-9177-92D5EC8C2D6B}" sibTransId="{F8051141-599A-477B-A53B-9075C906D796}"/>
    <dgm:cxn modelId="{287A313B-E21A-4F74-9D4F-D55649BD5A40}" type="presOf" srcId="{A4C0E19C-36DB-4B6C-9C20-19222D1A8782}" destId="{390CB281-694A-4ED8-BE9C-5FC732C955AD}" srcOrd="0" destOrd="0" presId="urn:microsoft.com/office/officeart/2008/layout/VerticalCurvedList"/>
    <dgm:cxn modelId="{F210253E-6F20-4AD7-B528-CD66DDE7F67F}" type="presOf" srcId="{08840970-A52F-4D05-9D36-A857EBC315DB}" destId="{B1B00FD2-4711-42A7-ABE3-EA322B5697B7}" srcOrd="0" destOrd="0" presId="urn:microsoft.com/office/officeart/2008/layout/VerticalCurvedList"/>
    <dgm:cxn modelId="{15B4D965-5C13-4EF7-A230-189599E739A5}" type="presOf" srcId="{35F52FEB-8103-4BCF-9B17-29726137D166}" destId="{0DB22648-976E-4A9F-8542-9ED6BCC89DB0}" srcOrd="0" destOrd="0" presId="urn:microsoft.com/office/officeart/2008/layout/VerticalCurvedList"/>
    <dgm:cxn modelId="{2976774F-47BB-404E-B928-C9E94248F63C}" srcId="{CCE39BC3-0577-45DE-985B-A8A0C8A81A02}" destId="{08840970-A52F-4D05-9D36-A857EBC315DB}" srcOrd="6" destOrd="0" parTransId="{C7432C4A-BE91-4920-99EB-BB9A9B051ACC}" sibTransId="{4A58B272-C8A1-412E-91B5-1A3A23DD5DCA}"/>
    <dgm:cxn modelId="{B1872DA4-D5DA-47E9-A0B9-D8F6893793A5}" type="presOf" srcId="{D87ABE8A-E9A3-4E8A-92C3-094457F8BD3F}" destId="{9C22DACF-52C1-49ED-9787-E44C8B4C045D}" srcOrd="0" destOrd="0" presId="urn:microsoft.com/office/officeart/2008/layout/VerticalCurvedList"/>
    <dgm:cxn modelId="{E1624DA5-B02F-4D29-9DC7-0264F8C410C6}" type="presOf" srcId="{47ABF128-8149-4DFA-912E-2CD19AAD7CD9}" destId="{7FFE54E4-C1CA-4D0C-ABA6-89728B7E35D7}" srcOrd="0" destOrd="0" presId="urn:microsoft.com/office/officeart/2008/layout/VerticalCurvedList"/>
    <dgm:cxn modelId="{42EE62BC-E997-4E85-BD99-B9F7DEBDF03F}" srcId="{CCE39BC3-0577-45DE-985B-A8A0C8A81A02}" destId="{35F52FEB-8103-4BCF-9B17-29726137D166}" srcOrd="5" destOrd="0" parTransId="{DE7ED278-4D87-403E-9FCD-1FB5B94569A2}" sibTransId="{2CD4F1AA-E543-4A87-B5EA-D9823BFF1B5E}"/>
    <dgm:cxn modelId="{1BA8FDC2-145D-4CB3-BF46-B08802A95B32}" srcId="{CCE39BC3-0577-45DE-985B-A8A0C8A81A02}" destId="{47ABF128-8149-4DFA-912E-2CD19AAD7CD9}" srcOrd="2" destOrd="0" parTransId="{392C4F55-CCE6-47A3-B502-219164A326E8}" sibTransId="{F53ABF79-5B53-4224-BC37-BDE1E0E77C93}"/>
    <dgm:cxn modelId="{E7B999C4-D982-4403-B7B6-A6B47DB7FCF4}" type="presOf" srcId="{CCE39BC3-0577-45DE-985B-A8A0C8A81A02}" destId="{1B61DFA5-5365-49F7-A7C9-7CB54A353D4B}" srcOrd="0" destOrd="0" presId="urn:microsoft.com/office/officeart/2008/layout/VerticalCurvedList"/>
    <dgm:cxn modelId="{4E4762C6-E4B0-4E16-943D-3715D4698E40}" type="presOf" srcId="{AF2EA2EB-5217-4580-A711-892AE1AAE695}" destId="{25AFC9A4-C004-4299-846C-4D231DD041E6}" srcOrd="0" destOrd="0" presId="urn:microsoft.com/office/officeart/2008/layout/VerticalCurvedList"/>
    <dgm:cxn modelId="{1859E6D0-9057-4B53-BFB6-11BCDF5ECBE0}" srcId="{CCE39BC3-0577-45DE-985B-A8A0C8A81A02}" destId="{A4C0E19C-36DB-4B6C-9C20-19222D1A8782}" srcOrd="3" destOrd="0" parTransId="{85EA20F3-930E-4EEA-A515-C92AEF9E3ABB}" sibTransId="{E23C45B0-F309-44EB-A012-6D25534C13CC}"/>
    <dgm:cxn modelId="{2F2FD1D6-4C7A-4FDA-AC7F-C109646E06E6}" type="presOf" srcId="{BCF5AC8A-FD46-4F6C-9A65-F3B4B37C80A0}" destId="{F6C7DDF7-9B6E-4460-A5F8-ED6CACD1D513}" srcOrd="0" destOrd="0" presId="urn:microsoft.com/office/officeart/2008/layout/VerticalCurvedList"/>
    <dgm:cxn modelId="{168268FC-494E-43BB-93AB-1A7B3F183CCC}" type="presOf" srcId="{CB0F9C49-E02B-4C18-B09E-A67A3C9AC135}" destId="{A80CCAFF-51D5-4E80-BF7E-F241CDCF2990}" srcOrd="0" destOrd="0" presId="urn:microsoft.com/office/officeart/2008/layout/VerticalCurvedList"/>
    <dgm:cxn modelId="{37108C8A-56A0-4FDA-996A-D09EECFAD358}" type="presParOf" srcId="{1B61DFA5-5365-49F7-A7C9-7CB54A353D4B}" destId="{001EEF5A-C734-4731-9D7C-C470836FA3DC}" srcOrd="0" destOrd="0" presId="urn:microsoft.com/office/officeart/2008/layout/VerticalCurvedList"/>
    <dgm:cxn modelId="{9534E5E3-5E44-4DCA-BA51-E8B9C375C927}" type="presParOf" srcId="{001EEF5A-C734-4731-9D7C-C470836FA3DC}" destId="{5C18220F-C67D-4C0B-BBF0-AD2594E36130}" srcOrd="0" destOrd="0" presId="urn:microsoft.com/office/officeart/2008/layout/VerticalCurvedList"/>
    <dgm:cxn modelId="{CA1BF1C7-E6C4-4EF1-AFB1-CC06EE395645}" type="presParOf" srcId="{5C18220F-C67D-4C0B-BBF0-AD2594E36130}" destId="{B80D0FA4-E15A-4689-97C2-3FCFBAA2C8C1}" srcOrd="0" destOrd="0" presId="urn:microsoft.com/office/officeart/2008/layout/VerticalCurvedList"/>
    <dgm:cxn modelId="{A516325B-738A-45B5-88DE-5A5C20CB0566}" type="presParOf" srcId="{5C18220F-C67D-4C0B-BBF0-AD2594E36130}" destId="{9C22DACF-52C1-49ED-9787-E44C8B4C045D}" srcOrd="1" destOrd="0" presId="urn:microsoft.com/office/officeart/2008/layout/VerticalCurvedList"/>
    <dgm:cxn modelId="{06061F01-2FC2-454A-A63C-2BC277A9D9FE}" type="presParOf" srcId="{5C18220F-C67D-4C0B-BBF0-AD2594E36130}" destId="{CCF08514-30CC-4853-8B8F-6384BD9C3FD2}" srcOrd="2" destOrd="0" presId="urn:microsoft.com/office/officeart/2008/layout/VerticalCurvedList"/>
    <dgm:cxn modelId="{F97D2FDF-3F6F-41EF-8454-159904AE479D}" type="presParOf" srcId="{5C18220F-C67D-4C0B-BBF0-AD2594E36130}" destId="{94DDE782-7847-4D87-819D-32D2B1062F2F}" srcOrd="3" destOrd="0" presId="urn:microsoft.com/office/officeart/2008/layout/VerticalCurvedList"/>
    <dgm:cxn modelId="{7671FC12-145D-44AB-9A48-4D33555B1A93}" type="presParOf" srcId="{001EEF5A-C734-4731-9D7C-C470836FA3DC}" destId="{25AFC9A4-C004-4299-846C-4D231DD041E6}" srcOrd="1" destOrd="0" presId="urn:microsoft.com/office/officeart/2008/layout/VerticalCurvedList"/>
    <dgm:cxn modelId="{5DEC3401-14D5-4516-8F0A-0330D63FBF8A}" type="presParOf" srcId="{001EEF5A-C734-4731-9D7C-C470836FA3DC}" destId="{1C1C9192-EE42-4156-9D10-B6E8C9ABD84A}" srcOrd="2" destOrd="0" presId="urn:microsoft.com/office/officeart/2008/layout/VerticalCurvedList"/>
    <dgm:cxn modelId="{603CB535-366D-43C0-BC70-3A8A4FBF0FF4}" type="presParOf" srcId="{1C1C9192-EE42-4156-9D10-B6E8C9ABD84A}" destId="{D0E006FC-73F4-42D3-BECA-4883BD4A2B74}" srcOrd="0" destOrd="0" presId="urn:microsoft.com/office/officeart/2008/layout/VerticalCurvedList"/>
    <dgm:cxn modelId="{DE5A0906-D1CB-4F06-8AE4-0880EFE1D774}" type="presParOf" srcId="{001EEF5A-C734-4731-9D7C-C470836FA3DC}" destId="{F6C7DDF7-9B6E-4460-A5F8-ED6CACD1D513}" srcOrd="3" destOrd="0" presId="urn:microsoft.com/office/officeart/2008/layout/VerticalCurvedList"/>
    <dgm:cxn modelId="{91496E8B-A422-4908-AA12-A8E4E2B4BB6A}" type="presParOf" srcId="{001EEF5A-C734-4731-9D7C-C470836FA3DC}" destId="{0F68ACB1-7FF4-448C-B06C-3873EB22373B}" srcOrd="4" destOrd="0" presId="urn:microsoft.com/office/officeart/2008/layout/VerticalCurvedList"/>
    <dgm:cxn modelId="{22636E7D-CCB2-4483-BFAC-637FEE4866E3}" type="presParOf" srcId="{0F68ACB1-7FF4-448C-B06C-3873EB22373B}" destId="{E7944F99-41CA-4AE2-8D93-A2FE18E391A6}" srcOrd="0" destOrd="0" presId="urn:microsoft.com/office/officeart/2008/layout/VerticalCurvedList"/>
    <dgm:cxn modelId="{FD1663F7-53E2-40CD-BAAD-7404756E85BB}" type="presParOf" srcId="{001EEF5A-C734-4731-9D7C-C470836FA3DC}" destId="{7FFE54E4-C1CA-4D0C-ABA6-89728B7E35D7}" srcOrd="5" destOrd="0" presId="urn:microsoft.com/office/officeart/2008/layout/VerticalCurvedList"/>
    <dgm:cxn modelId="{613ABF8E-3AF9-440C-865F-56536A524144}" type="presParOf" srcId="{001EEF5A-C734-4731-9D7C-C470836FA3DC}" destId="{AB011D11-F4EC-45DE-B5F3-978570A2AD73}" srcOrd="6" destOrd="0" presId="urn:microsoft.com/office/officeart/2008/layout/VerticalCurvedList"/>
    <dgm:cxn modelId="{9D6C74A2-9F13-4569-A316-FACDAC83EAEF}" type="presParOf" srcId="{AB011D11-F4EC-45DE-B5F3-978570A2AD73}" destId="{20DF7916-4640-42ED-B5F6-62A5CE6A2937}" srcOrd="0" destOrd="0" presId="urn:microsoft.com/office/officeart/2008/layout/VerticalCurvedList"/>
    <dgm:cxn modelId="{8DC0D0FD-FE5C-4806-BAA7-BEE72E8B90D8}" type="presParOf" srcId="{001EEF5A-C734-4731-9D7C-C470836FA3DC}" destId="{390CB281-694A-4ED8-BE9C-5FC732C955AD}" srcOrd="7" destOrd="0" presId="urn:microsoft.com/office/officeart/2008/layout/VerticalCurvedList"/>
    <dgm:cxn modelId="{798AF09F-0AEE-4ECD-B23A-38C2F6B84D8D}" type="presParOf" srcId="{001EEF5A-C734-4731-9D7C-C470836FA3DC}" destId="{BC2DB915-4DB3-46D7-80D9-DC2943780CBB}" srcOrd="8" destOrd="0" presId="urn:microsoft.com/office/officeart/2008/layout/VerticalCurvedList"/>
    <dgm:cxn modelId="{25F37251-DAB8-4191-B74F-DD4492204F62}" type="presParOf" srcId="{BC2DB915-4DB3-46D7-80D9-DC2943780CBB}" destId="{E23F1C5C-0539-46B1-8D5A-395E67D5DEA7}" srcOrd="0" destOrd="0" presId="urn:microsoft.com/office/officeart/2008/layout/VerticalCurvedList"/>
    <dgm:cxn modelId="{D94DC539-3AEF-4606-A3BA-EC0EAB456021}" type="presParOf" srcId="{001EEF5A-C734-4731-9D7C-C470836FA3DC}" destId="{A80CCAFF-51D5-4E80-BF7E-F241CDCF2990}" srcOrd="9" destOrd="0" presId="urn:microsoft.com/office/officeart/2008/layout/VerticalCurvedList"/>
    <dgm:cxn modelId="{5D035ECD-11FF-43A5-93C5-549300F8EE8A}" type="presParOf" srcId="{001EEF5A-C734-4731-9D7C-C470836FA3DC}" destId="{F95003A7-3800-42E2-87BB-730E054562FB}" srcOrd="10" destOrd="0" presId="urn:microsoft.com/office/officeart/2008/layout/VerticalCurvedList"/>
    <dgm:cxn modelId="{0FD4CB71-C99C-455C-8102-BA2568EF1FBE}" type="presParOf" srcId="{F95003A7-3800-42E2-87BB-730E054562FB}" destId="{A9C2612D-0798-4503-8BA2-1F2F34FECBB1}" srcOrd="0" destOrd="0" presId="urn:microsoft.com/office/officeart/2008/layout/VerticalCurvedList"/>
    <dgm:cxn modelId="{B7B9166D-8BF2-4687-AD3B-0E6E22FF0B3F}" type="presParOf" srcId="{001EEF5A-C734-4731-9D7C-C470836FA3DC}" destId="{0DB22648-976E-4A9F-8542-9ED6BCC89DB0}" srcOrd="11" destOrd="0" presId="urn:microsoft.com/office/officeart/2008/layout/VerticalCurvedList"/>
    <dgm:cxn modelId="{D45EA6BD-9922-4C9A-828F-71877FE7D96A}" type="presParOf" srcId="{001EEF5A-C734-4731-9D7C-C470836FA3DC}" destId="{1F3C49C2-A7C1-434C-AD52-6542C4E2BD2E}" srcOrd="12" destOrd="0" presId="urn:microsoft.com/office/officeart/2008/layout/VerticalCurvedList"/>
    <dgm:cxn modelId="{7283D88F-7ACD-469E-8D04-9448B7A0D213}" type="presParOf" srcId="{1F3C49C2-A7C1-434C-AD52-6542C4E2BD2E}" destId="{363C387D-E3BA-4C89-8993-B09CAD387BFB}" srcOrd="0" destOrd="0" presId="urn:microsoft.com/office/officeart/2008/layout/VerticalCurvedList"/>
    <dgm:cxn modelId="{76AD8E1D-2F12-441B-9A17-0D78B7360A5B}" type="presParOf" srcId="{001EEF5A-C734-4731-9D7C-C470836FA3DC}" destId="{B1B00FD2-4711-42A7-ABE3-EA322B5697B7}" srcOrd="13" destOrd="0" presId="urn:microsoft.com/office/officeart/2008/layout/VerticalCurvedList"/>
    <dgm:cxn modelId="{3AD071F7-A66A-4981-9968-9A19D3FF9C66}" type="presParOf" srcId="{001EEF5A-C734-4731-9D7C-C470836FA3DC}" destId="{FBD54C17-7AE8-4E6A-84E8-32081C97A541}" srcOrd="14" destOrd="0" presId="urn:microsoft.com/office/officeart/2008/layout/VerticalCurvedList"/>
    <dgm:cxn modelId="{81B778C5-FBEF-4C86-9214-9E4EC1EA810D}" type="presParOf" srcId="{FBD54C17-7AE8-4E6A-84E8-32081C97A541}" destId="{4EA060DB-CB2B-43E1-AF6E-43B9A67D36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F62490-ED13-4774-8904-4C502367336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5BFECFE-125E-4C77-8F3B-F72B75616193}">
      <dgm:prSet phldrT="[Texto]"/>
      <dgm:spPr/>
      <dgm:t>
        <a:bodyPr/>
        <a:lstStyle/>
        <a:p>
          <a:r>
            <a:rPr lang="es-CO" dirty="0"/>
            <a:t>1</a:t>
          </a:r>
        </a:p>
      </dgm:t>
    </dgm:pt>
    <dgm:pt modelId="{2B106856-493D-44FF-BBFD-604757846445}" type="parTrans" cxnId="{AF90B039-E0EB-4E6F-B2EF-4CB038232469}">
      <dgm:prSet/>
      <dgm:spPr/>
      <dgm:t>
        <a:bodyPr/>
        <a:lstStyle/>
        <a:p>
          <a:endParaRPr lang="es-CO"/>
        </a:p>
      </dgm:t>
    </dgm:pt>
    <dgm:pt modelId="{4E09F089-075F-40C6-8006-97548591BFC0}" type="sibTrans" cxnId="{AF90B039-E0EB-4E6F-B2EF-4CB038232469}">
      <dgm:prSet/>
      <dgm:spPr/>
      <dgm:t>
        <a:bodyPr/>
        <a:lstStyle/>
        <a:p>
          <a:endParaRPr lang="es-CO"/>
        </a:p>
      </dgm:t>
    </dgm:pt>
    <dgm:pt modelId="{6A698477-1D51-4A14-B77D-5F9C06D77915}">
      <dgm:prSet phldrT="[Texto]"/>
      <dgm:spPr/>
      <dgm:t>
        <a:bodyPr/>
        <a:lstStyle/>
        <a:p>
          <a:r>
            <a:rPr lang="es-CO" dirty="0"/>
            <a:t>2</a:t>
          </a:r>
        </a:p>
      </dgm:t>
    </dgm:pt>
    <dgm:pt modelId="{F1616235-4F85-4901-A25C-D46F96EACC80}" type="parTrans" cxnId="{A465BC9C-7883-4791-A59D-8C035B3A1BF2}">
      <dgm:prSet/>
      <dgm:spPr/>
      <dgm:t>
        <a:bodyPr/>
        <a:lstStyle/>
        <a:p>
          <a:endParaRPr lang="es-CO"/>
        </a:p>
      </dgm:t>
    </dgm:pt>
    <dgm:pt modelId="{1972ED27-B5FF-410A-AC49-94C2CE8406BD}" type="sibTrans" cxnId="{A465BC9C-7883-4791-A59D-8C035B3A1BF2}">
      <dgm:prSet/>
      <dgm:spPr/>
      <dgm:t>
        <a:bodyPr/>
        <a:lstStyle/>
        <a:p>
          <a:endParaRPr lang="es-CO"/>
        </a:p>
      </dgm:t>
    </dgm:pt>
    <dgm:pt modelId="{EB609E11-FADD-48BC-A2C5-A26FB6D69B59}">
      <dgm:prSet phldrT="[Texto]"/>
      <dgm:spPr/>
      <dgm:t>
        <a:bodyPr/>
        <a:lstStyle/>
        <a:p>
          <a:r>
            <a:rPr lang="es-CO" dirty="0"/>
            <a:t>3</a:t>
          </a:r>
        </a:p>
      </dgm:t>
    </dgm:pt>
    <dgm:pt modelId="{DBACE982-DA41-42A6-9F0C-9A98C76B509B}" type="parTrans" cxnId="{B8AA6150-F302-4C9F-A2DD-7BC578518FFE}">
      <dgm:prSet/>
      <dgm:spPr/>
      <dgm:t>
        <a:bodyPr/>
        <a:lstStyle/>
        <a:p>
          <a:endParaRPr lang="es-CO"/>
        </a:p>
      </dgm:t>
    </dgm:pt>
    <dgm:pt modelId="{689B296A-EEBF-48E8-BCB4-5E2F7EA5C9EE}" type="sibTrans" cxnId="{B8AA6150-F302-4C9F-A2DD-7BC578518FFE}">
      <dgm:prSet/>
      <dgm:spPr/>
      <dgm:t>
        <a:bodyPr/>
        <a:lstStyle/>
        <a:p>
          <a:endParaRPr lang="es-CO"/>
        </a:p>
      </dgm:t>
    </dgm:pt>
    <dgm:pt modelId="{EE5D1282-2D4E-485C-89EC-52F525DD062C}">
      <dgm:prSet phldrT="[Texto]"/>
      <dgm:spPr/>
      <dgm:t>
        <a:bodyPr/>
        <a:lstStyle/>
        <a:p>
          <a:r>
            <a:rPr lang="es-CO" dirty="0"/>
            <a:t>4</a:t>
          </a:r>
        </a:p>
      </dgm:t>
    </dgm:pt>
    <dgm:pt modelId="{D53B607C-45DB-497F-8C26-F6B48CB90A39}" type="parTrans" cxnId="{D1E95238-3BD0-4DF8-A590-A59BA1675B20}">
      <dgm:prSet/>
      <dgm:spPr/>
      <dgm:t>
        <a:bodyPr/>
        <a:lstStyle/>
        <a:p>
          <a:endParaRPr lang="es-CO"/>
        </a:p>
      </dgm:t>
    </dgm:pt>
    <dgm:pt modelId="{D7D93E20-F333-4E4F-9DFA-528938B02BE3}" type="sibTrans" cxnId="{D1E95238-3BD0-4DF8-A590-A59BA1675B20}">
      <dgm:prSet/>
      <dgm:spPr/>
      <dgm:t>
        <a:bodyPr/>
        <a:lstStyle/>
        <a:p>
          <a:endParaRPr lang="es-CO"/>
        </a:p>
      </dgm:t>
    </dgm:pt>
    <dgm:pt modelId="{412006B5-F8AA-4302-A33B-A76F605C6636}">
      <dgm:prSet phldrT="[Texto]"/>
      <dgm:spPr/>
      <dgm:t>
        <a:bodyPr/>
        <a:lstStyle/>
        <a:p>
          <a:r>
            <a:rPr lang="es-CO" dirty="0"/>
            <a:t>5</a:t>
          </a:r>
        </a:p>
      </dgm:t>
    </dgm:pt>
    <dgm:pt modelId="{4F4280A1-865D-408E-9903-A2225C981DA3}" type="parTrans" cxnId="{DFE4525B-C661-4F99-865C-43867EE5052D}">
      <dgm:prSet/>
      <dgm:spPr/>
      <dgm:t>
        <a:bodyPr/>
        <a:lstStyle/>
        <a:p>
          <a:endParaRPr lang="es-CO"/>
        </a:p>
      </dgm:t>
    </dgm:pt>
    <dgm:pt modelId="{9B8F622E-1DD1-44E2-AB69-6D5071F714EE}" type="sibTrans" cxnId="{DFE4525B-C661-4F99-865C-43867EE5052D}">
      <dgm:prSet/>
      <dgm:spPr/>
      <dgm:t>
        <a:bodyPr/>
        <a:lstStyle/>
        <a:p>
          <a:endParaRPr lang="es-CO"/>
        </a:p>
      </dgm:t>
    </dgm:pt>
    <dgm:pt modelId="{6C0ED509-E39D-4BD2-A5DA-CADAD766A011}">
      <dgm:prSet phldrT="[Texto]"/>
      <dgm:spPr/>
      <dgm:t>
        <a:bodyPr/>
        <a:lstStyle/>
        <a:p>
          <a:r>
            <a:rPr lang="es-CO" dirty="0"/>
            <a:t>6</a:t>
          </a:r>
        </a:p>
      </dgm:t>
    </dgm:pt>
    <dgm:pt modelId="{F2B7E6CC-B48F-42F3-91D5-1BB52296CE19}" type="parTrans" cxnId="{EF923FF0-600A-446F-9F0C-618D75993CD6}">
      <dgm:prSet/>
      <dgm:spPr/>
      <dgm:t>
        <a:bodyPr/>
        <a:lstStyle/>
        <a:p>
          <a:endParaRPr lang="es-CO"/>
        </a:p>
      </dgm:t>
    </dgm:pt>
    <dgm:pt modelId="{D6A64603-4EA8-4565-9EB0-717EEBEA0DCB}" type="sibTrans" cxnId="{EF923FF0-600A-446F-9F0C-618D75993CD6}">
      <dgm:prSet/>
      <dgm:spPr/>
      <dgm:t>
        <a:bodyPr/>
        <a:lstStyle/>
        <a:p>
          <a:endParaRPr lang="es-CO"/>
        </a:p>
      </dgm:t>
    </dgm:pt>
    <dgm:pt modelId="{1C29CF76-976A-4DB0-B3EC-316828A0FB4D}" type="pres">
      <dgm:prSet presAssocID="{33F62490-ED13-4774-8904-4C5023673366}" presName="Name0" presStyleCnt="0">
        <dgm:presLayoutVars>
          <dgm:dir/>
          <dgm:animLvl val="lvl"/>
          <dgm:resizeHandles val="exact"/>
        </dgm:presLayoutVars>
      </dgm:prSet>
      <dgm:spPr/>
    </dgm:pt>
    <dgm:pt modelId="{94C798D3-F7FD-4CAD-918B-ABF25095C7C9}" type="pres">
      <dgm:prSet presAssocID="{C5BFECFE-125E-4C77-8F3B-F72B7561619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75EC916-0F02-4A39-A908-20A6E5750A65}" type="pres">
      <dgm:prSet presAssocID="{4E09F089-075F-40C6-8006-97548591BFC0}" presName="parTxOnlySpace" presStyleCnt="0"/>
      <dgm:spPr/>
    </dgm:pt>
    <dgm:pt modelId="{5AD4DD0A-B126-4591-BC63-0AACA0B86673}" type="pres">
      <dgm:prSet presAssocID="{6A698477-1D51-4A14-B77D-5F9C06D77915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974523B-B7D1-4685-A87F-1A01A16C3653}" type="pres">
      <dgm:prSet presAssocID="{1972ED27-B5FF-410A-AC49-94C2CE8406BD}" presName="parTxOnlySpace" presStyleCnt="0"/>
      <dgm:spPr/>
    </dgm:pt>
    <dgm:pt modelId="{CF4344A0-0A1B-443B-8C35-7ED7952CA178}" type="pres">
      <dgm:prSet presAssocID="{EB609E11-FADD-48BC-A2C5-A26FB6D69B59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C38A72E-1FFB-4397-9D6A-48ACB964255B}" type="pres">
      <dgm:prSet presAssocID="{689B296A-EEBF-48E8-BCB4-5E2F7EA5C9EE}" presName="parTxOnlySpace" presStyleCnt="0"/>
      <dgm:spPr/>
    </dgm:pt>
    <dgm:pt modelId="{59230199-4234-4C8A-A41C-09351290FB06}" type="pres">
      <dgm:prSet presAssocID="{EE5D1282-2D4E-485C-89EC-52F525DD062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B39B831-3657-4EED-916C-31F6EBC86777}" type="pres">
      <dgm:prSet presAssocID="{D7D93E20-F333-4E4F-9DFA-528938B02BE3}" presName="parTxOnlySpace" presStyleCnt="0"/>
      <dgm:spPr/>
    </dgm:pt>
    <dgm:pt modelId="{C832FF67-8AC0-458B-BA68-1300B593BEEE}" type="pres">
      <dgm:prSet presAssocID="{412006B5-F8AA-4302-A33B-A76F605C663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D236F5FC-5756-4602-8BEE-4F54AA8EBE31}" type="pres">
      <dgm:prSet presAssocID="{9B8F622E-1DD1-44E2-AB69-6D5071F714EE}" presName="parTxOnlySpace" presStyleCnt="0"/>
      <dgm:spPr/>
    </dgm:pt>
    <dgm:pt modelId="{CA17BE8E-5338-446E-9C12-CC06ABA3F599}" type="pres">
      <dgm:prSet presAssocID="{6C0ED509-E39D-4BD2-A5DA-CADAD766A01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1E95238-3BD0-4DF8-A590-A59BA1675B20}" srcId="{33F62490-ED13-4774-8904-4C5023673366}" destId="{EE5D1282-2D4E-485C-89EC-52F525DD062C}" srcOrd="3" destOrd="0" parTransId="{D53B607C-45DB-497F-8C26-F6B48CB90A39}" sibTransId="{D7D93E20-F333-4E4F-9DFA-528938B02BE3}"/>
    <dgm:cxn modelId="{AF90B039-E0EB-4E6F-B2EF-4CB038232469}" srcId="{33F62490-ED13-4774-8904-4C5023673366}" destId="{C5BFECFE-125E-4C77-8F3B-F72B75616193}" srcOrd="0" destOrd="0" parTransId="{2B106856-493D-44FF-BBFD-604757846445}" sibTransId="{4E09F089-075F-40C6-8006-97548591BFC0}"/>
    <dgm:cxn modelId="{DFE4525B-C661-4F99-865C-43867EE5052D}" srcId="{33F62490-ED13-4774-8904-4C5023673366}" destId="{412006B5-F8AA-4302-A33B-A76F605C6636}" srcOrd="4" destOrd="0" parTransId="{4F4280A1-865D-408E-9903-A2225C981DA3}" sibTransId="{9B8F622E-1DD1-44E2-AB69-6D5071F714EE}"/>
    <dgm:cxn modelId="{B8AA6150-F302-4C9F-A2DD-7BC578518FFE}" srcId="{33F62490-ED13-4774-8904-4C5023673366}" destId="{EB609E11-FADD-48BC-A2C5-A26FB6D69B59}" srcOrd="2" destOrd="0" parTransId="{DBACE982-DA41-42A6-9F0C-9A98C76B509B}" sibTransId="{689B296A-EEBF-48E8-BCB4-5E2F7EA5C9EE}"/>
    <dgm:cxn modelId="{3D91F375-EFB6-4EB0-AF42-E8527AF00D54}" type="presOf" srcId="{412006B5-F8AA-4302-A33B-A76F605C6636}" destId="{C832FF67-8AC0-458B-BA68-1300B593BEEE}" srcOrd="0" destOrd="0" presId="urn:microsoft.com/office/officeart/2005/8/layout/chevron1"/>
    <dgm:cxn modelId="{4DDAEA8B-3677-4B5D-818A-CDBB8AB0EBA2}" type="presOf" srcId="{EB609E11-FADD-48BC-A2C5-A26FB6D69B59}" destId="{CF4344A0-0A1B-443B-8C35-7ED7952CA178}" srcOrd="0" destOrd="0" presId="urn:microsoft.com/office/officeart/2005/8/layout/chevron1"/>
    <dgm:cxn modelId="{EE736290-2846-4ED6-8100-8373A026540C}" type="presOf" srcId="{EE5D1282-2D4E-485C-89EC-52F525DD062C}" destId="{59230199-4234-4C8A-A41C-09351290FB06}" srcOrd="0" destOrd="0" presId="urn:microsoft.com/office/officeart/2005/8/layout/chevron1"/>
    <dgm:cxn modelId="{A465BC9C-7883-4791-A59D-8C035B3A1BF2}" srcId="{33F62490-ED13-4774-8904-4C5023673366}" destId="{6A698477-1D51-4A14-B77D-5F9C06D77915}" srcOrd="1" destOrd="0" parTransId="{F1616235-4F85-4901-A25C-D46F96EACC80}" sibTransId="{1972ED27-B5FF-410A-AC49-94C2CE8406BD}"/>
    <dgm:cxn modelId="{73CDECCA-7369-4B3A-9355-4BE948FBD19A}" type="presOf" srcId="{6C0ED509-E39D-4BD2-A5DA-CADAD766A011}" destId="{CA17BE8E-5338-446E-9C12-CC06ABA3F599}" srcOrd="0" destOrd="0" presId="urn:microsoft.com/office/officeart/2005/8/layout/chevron1"/>
    <dgm:cxn modelId="{449E35DC-CF72-4C8D-AE74-46D504B0DDFD}" type="presOf" srcId="{C5BFECFE-125E-4C77-8F3B-F72B75616193}" destId="{94C798D3-F7FD-4CAD-918B-ABF25095C7C9}" srcOrd="0" destOrd="0" presId="urn:microsoft.com/office/officeart/2005/8/layout/chevron1"/>
    <dgm:cxn modelId="{CE6743E0-2316-4A33-855C-AE06FDF3071F}" type="presOf" srcId="{6A698477-1D51-4A14-B77D-5F9C06D77915}" destId="{5AD4DD0A-B126-4591-BC63-0AACA0B86673}" srcOrd="0" destOrd="0" presId="urn:microsoft.com/office/officeart/2005/8/layout/chevron1"/>
    <dgm:cxn modelId="{D6198DE0-55F6-4067-B352-B7217363A2E6}" type="presOf" srcId="{33F62490-ED13-4774-8904-4C5023673366}" destId="{1C29CF76-976A-4DB0-B3EC-316828A0FB4D}" srcOrd="0" destOrd="0" presId="urn:microsoft.com/office/officeart/2005/8/layout/chevron1"/>
    <dgm:cxn modelId="{EF923FF0-600A-446F-9F0C-618D75993CD6}" srcId="{33F62490-ED13-4774-8904-4C5023673366}" destId="{6C0ED509-E39D-4BD2-A5DA-CADAD766A011}" srcOrd="5" destOrd="0" parTransId="{F2B7E6CC-B48F-42F3-91D5-1BB52296CE19}" sibTransId="{D6A64603-4EA8-4565-9EB0-717EEBEA0DCB}"/>
    <dgm:cxn modelId="{64DA4706-1115-4561-AD53-8B83CC4C5BBA}" type="presParOf" srcId="{1C29CF76-976A-4DB0-B3EC-316828A0FB4D}" destId="{94C798D3-F7FD-4CAD-918B-ABF25095C7C9}" srcOrd="0" destOrd="0" presId="urn:microsoft.com/office/officeart/2005/8/layout/chevron1"/>
    <dgm:cxn modelId="{F8ACFEF1-449B-48F4-B6EA-E9861DD49D9C}" type="presParOf" srcId="{1C29CF76-976A-4DB0-B3EC-316828A0FB4D}" destId="{675EC916-0F02-4A39-A908-20A6E5750A65}" srcOrd="1" destOrd="0" presId="urn:microsoft.com/office/officeart/2005/8/layout/chevron1"/>
    <dgm:cxn modelId="{3B8D27D2-8174-4A1A-BCB4-C16DEEB89319}" type="presParOf" srcId="{1C29CF76-976A-4DB0-B3EC-316828A0FB4D}" destId="{5AD4DD0A-B126-4591-BC63-0AACA0B86673}" srcOrd="2" destOrd="0" presId="urn:microsoft.com/office/officeart/2005/8/layout/chevron1"/>
    <dgm:cxn modelId="{EDDA694A-016E-4C37-9F1C-181A4110C79E}" type="presParOf" srcId="{1C29CF76-976A-4DB0-B3EC-316828A0FB4D}" destId="{C974523B-B7D1-4685-A87F-1A01A16C3653}" srcOrd="3" destOrd="0" presId="urn:microsoft.com/office/officeart/2005/8/layout/chevron1"/>
    <dgm:cxn modelId="{71ADB64A-2B3F-4923-A659-A9A646C79BAB}" type="presParOf" srcId="{1C29CF76-976A-4DB0-B3EC-316828A0FB4D}" destId="{CF4344A0-0A1B-443B-8C35-7ED7952CA178}" srcOrd="4" destOrd="0" presId="urn:microsoft.com/office/officeart/2005/8/layout/chevron1"/>
    <dgm:cxn modelId="{D0D22504-C498-4E68-A7C8-F90A9BE72A9D}" type="presParOf" srcId="{1C29CF76-976A-4DB0-B3EC-316828A0FB4D}" destId="{8C38A72E-1FFB-4397-9D6A-48ACB964255B}" srcOrd="5" destOrd="0" presId="urn:microsoft.com/office/officeart/2005/8/layout/chevron1"/>
    <dgm:cxn modelId="{E899DDB8-4E30-44B4-9B6D-1C27A4950737}" type="presParOf" srcId="{1C29CF76-976A-4DB0-B3EC-316828A0FB4D}" destId="{59230199-4234-4C8A-A41C-09351290FB06}" srcOrd="6" destOrd="0" presId="urn:microsoft.com/office/officeart/2005/8/layout/chevron1"/>
    <dgm:cxn modelId="{462A2688-90E0-4FDD-B763-3F032BA0084C}" type="presParOf" srcId="{1C29CF76-976A-4DB0-B3EC-316828A0FB4D}" destId="{AB39B831-3657-4EED-916C-31F6EBC86777}" srcOrd="7" destOrd="0" presId="urn:microsoft.com/office/officeart/2005/8/layout/chevron1"/>
    <dgm:cxn modelId="{F0F0CC01-3C2A-4161-A73D-7C85EDCDEF5C}" type="presParOf" srcId="{1C29CF76-976A-4DB0-B3EC-316828A0FB4D}" destId="{C832FF67-8AC0-458B-BA68-1300B593BEEE}" srcOrd="8" destOrd="0" presId="urn:microsoft.com/office/officeart/2005/8/layout/chevron1"/>
    <dgm:cxn modelId="{1C100822-FFAD-4582-880A-65198F36591F}" type="presParOf" srcId="{1C29CF76-976A-4DB0-B3EC-316828A0FB4D}" destId="{D236F5FC-5756-4602-8BEE-4F54AA8EBE31}" srcOrd="9" destOrd="0" presId="urn:microsoft.com/office/officeart/2005/8/layout/chevron1"/>
    <dgm:cxn modelId="{F0E1E484-68B8-4126-8877-1453F94E7305}" type="presParOf" srcId="{1C29CF76-976A-4DB0-B3EC-316828A0FB4D}" destId="{CA17BE8E-5338-446E-9C12-CC06ABA3F599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2DACF-52C1-49ED-9787-E44C8B4C045D}">
      <dsp:nvSpPr>
        <dsp:cNvPr id="0" name=""/>
        <dsp:cNvSpPr/>
      </dsp:nvSpPr>
      <dsp:spPr>
        <a:xfrm>
          <a:off x="-4546806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FC9A4-C004-4299-846C-4D231DD041E6}">
      <dsp:nvSpPr>
        <dsp:cNvPr id="0" name=""/>
        <dsp:cNvSpPr/>
      </dsp:nvSpPr>
      <dsp:spPr>
        <a:xfrm>
          <a:off x="282194" y="182873"/>
          <a:ext cx="9722502" cy="365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183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kern="1200" dirty="0"/>
            <a:t>Comprensión de datos: </a:t>
          </a:r>
          <a:r>
            <a:rPr lang="es-CO" sz="1900" kern="1200" dirty="0"/>
            <a:t>análisis de población y gobernanza</a:t>
          </a:r>
        </a:p>
      </dsp:txBody>
      <dsp:txXfrm>
        <a:off x="282194" y="182873"/>
        <a:ext cx="9722502" cy="365585"/>
      </dsp:txXfrm>
    </dsp:sp>
    <dsp:sp modelId="{D0E006FC-73F4-42D3-BECA-4883BD4A2B74}">
      <dsp:nvSpPr>
        <dsp:cNvPr id="0" name=""/>
        <dsp:cNvSpPr/>
      </dsp:nvSpPr>
      <dsp:spPr>
        <a:xfrm>
          <a:off x="53703" y="137174"/>
          <a:ext cx="456981" cy="456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7DDF7-9B6E-4460-A5F8-ED6CACD1D513}">
      <dsp:nvSpPr>
        <dsp:cNvPr id="0" name=""/>
        <dsp:cNvSpPr/>
      </dsp:nvSpPr>
      <dsp:spPr>
        <a:xfrm>
          <a:off x="613264" y="731572"/>
          <a:ext cx="9391432" cy="365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183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kern="1200" dirty="0"/>
            <a:t>Calidad de datos: </a:t>
          </a:r>
          <a:r>
            <a:rPr lang="es-CO" sz="1900" kern="1200" dirty="0"/>
            <a:t>manejo de datos faltantes y valores atípicos</a:t>
          </a:r>
        </a:p>
      </dsp:txBody>
      <dsp:txXfrm>
        <a:off x="613264" y="731572"/>
        <a:ext cx="9391432" cy="365585"/>
      </dsp:txXfrm>
    </dsp:sp>
    <dsp:sp modelId="{E7944F99-41CA-4AE2-8D93-A2FE18E391A6}">
      <dsp:nvSpPr>
        <dsp:cNvPr id="0" name=""/>
        <dsp:cNvSpPr/>
      </dsp:nvSpPr>
      <dsp:spPr>
        <a:xfrm>
          <a:off x="384773" y="685874"/>
          <a:ext cx="456981" cy="456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E54E4-C1CA-4D0C-ABA6-89728B7E35D7}">
      <dsp:nvSpPr>
        <dsp:cNvPr id="0" name=""/>
        <dsp:cNvSpPr/>
      </dsp:nvSpPr>
      <dsp:spPr>
        <a:xfrm>
          <a:off x="794689" y="1279870"/>
          <a:ext cx="9210007" cy="365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183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kern="1200" dirty="0"/>
            <a:t>Análisis estadístico: </a:t>
          </a:r>
          <a:r>
            <a:rPr lang="es-CO" sz="1900" kern="1200" dirty="0"/>
            <a:t>Distribuciones y comprobaciones de fugas</a:t>
          </a:r>
        </a:p>
      </dsp:txBody>
      <dsp:txXfrm>
        <a:off x="794689" y="1279870"/>
        <a:ext cx="9210007" cy="365585"/>
      </dsp:txXfrm>
    </dsp:sp>
    <dsp:sp modelId="{20DF7916-4640-42ED-B5F6-62A5CE6A2937}">
      <dsp:nvSpPr>
        <dsp:cNvPr id="0" name=""/>
        <dsp:cNvSpPr/>
      </dsp:nvSpPr>
      <dsp:spPr>
        <a:xfrm>
          <a:off x="566198" y="1234172"/>
          <a:ext cx="456981" cy="456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CB281-694A-4ED8-BE9C-5FC732C955AD}">
      <dsp:nvSpPr>
        <dsp:cNvPr id="0" name=""/>
        <dsp:cNvSpPr/>
      </dsp:nvSpPr>
      <dsp:spPr>
        <a:xfrm>
          <a:off x="852616" y="1828569"/>
          <a:ext cx="9152080" cy="365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183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kern="1200" dirty="0"/>
            <a:t>Modelado predictivo: </a:t>
          </a:r>
          <a:r>
            <a:rPr lang="es-CO" sz="1900" kern="1200" dirty="0"/>
            <a:t>diseño y métodos de tuberías</a:t>
          </a:r>
        </a:p>
      </dsp:txBody>
      <dsp:txXfrm>
        <a:off x="852616" y="1828569"/>
        <a:ext cx="9152080" cy="365585"/>
      </dsp:txXfrm>
    </dsp:sp>
    <dsp:sp modelId="{E23F1C5C-0539-46B1-8D5A-395E67D5DEA7}">
      <dsp:nvSpPr>
        <dsp:cNvPr id="0" name=""/>
        <dsp:cNvSpPr/>
      </dsp:nvSpPr>
      <dsp:spPr>
        <a:xfrm>
          <a:off x="624125" y="1782871"/>
          <a:ext cx="456981" cy="456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CCAFF-51D5-4E80-BF7E-F241CDCF2990}">
      <dsp:nvSpPr>
        <dsp:cNvPr id="0" name=""/>
        <dsp:cNvSpPr/>
      </dsp:nvSpPr>
      <dsp:spPr>
        <a:xfrm>
          <a:off x="794689" y="2377269"/>
          <a:ext cx="9210007" cy="365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183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kern="1200" dirty="0"/>
            <a:t>Evaluación: </a:t>
          </a:r>
          <a:r>
            <a:rPr lang="es-CO" sz="1900" kern="1200" dirty="0"/>
            <a:t>Métricas, validación y umbrales</a:t>
          </a:r>
        </a:p>
      </dsp:txBody>
      <dsp:txXfrm>
        <a:off x="794689" y="2377269"/>
        <a:ext cx="9210007" cy="365585"/>
      </dsp:txXfrm>
    </dsp:sp>
    <dsp:sp modelId="{A9C2612D-0798-4503-8BA2-1F2F34FECBB1}">
      <dsp:nvSpPr>
        <dsp:cNvPr id="0" name=""/>
        <dsp:cNvSpPr/>
      </dsp:nvSpPr>
      <dsp:spPr>
        <a:xfrm>
          <a:off x="566198" y="2331571"/>
          <a:ext cx="456981" cy="456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22648-976E-4A9F-8542-9ED6BCC89DB0}">
      <dsp:nvSpPr>
        <dsp:cNvPr id="0" name=""/>
        <dsp:cNvSpPr/>
      </dsp:nvSpPr>
      <dsp:spPr>
        <a:xfrm>
          <a:off x="613264" y="2925566"/>
          <a:ext cx="9391432" cy="365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183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kern="1200" dirty="0"/>
            <a:t>Explicabilidad y robustez: </a:t>
          </a:r>
          <a:r>
            <a:rPr lang="es-CO" sz="1900" kern="1200" dirty="0"/>
            <a:t>pruebas SHAP y de estrés</a:t>
          </a:r>
        </a:p>
      </dsp:txBody>
      <dsp:txXfrm>
        <a:off x="613264" y="2925566"/>
        <a:ext cx="9391432" cy="365585"/>
      </dsp:txXfrm>
    </dsp:sp>
    <dsp:sp modelId="{363C387D-E3BA-4C89-8993-B09CAD387BFB}">
      <dsp:nvSpPr>
        <dsp:cNvPr id="0" name=""/>
        <dsp:cNvSpPr/>
      </dsp:nvSpPr>
      <dsp:spPr>
        <a:xfrm>
          <a:off x="384773" y="2879868"/>
          <a:ext cx="456981" cy="456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00FD2-4711-42A7-ABE3-EA322B5697B7}">
      <dsp:nvSpPr>
        <dsp:cNvPr id="0" name=""/>
        <dsp:cNvSpPr/>
      </dsp:nvSpPr>
      <dsp:spPr>
        <a:xfrm>
          <a:off x="282194" y="3474266"/>
          <a:ext cx="9722502" cy="365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183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kern="1200" dirty="0"/>
            <a:t>Conclusiones: </a:t>
          </a:r>
          <a:r>
            <a:rPr lang="es-CO" sz="1900" b="0" kern="1200" dirty="0"/>
            <a:t>Perspectivas y recomendaciones de implementación</a:t>
          </a:r>
        </a:p>
      </dsp:txBody>
      <dsp:txXfrm>
        <a:off x="282194" y="3474266"/>
        <a:ext cx="9722502" cy="365585"/>
      </dsp:txXfrm>
    </dsp:sp>
    <dsp:sp modelId="{4EA060DB-CB2B-43E1-AF6E-43B9A67D3653}">
      <dsp:nvSpPr>
        <dsp:cNvPr id="0" name=""/>
        <dsp:cNvSpPr/>
      </dsp:nvSpPr>
      <dsp:spPr>
        <a:xfrm>
          <a:off x="53703" y="3428568"/>
          <a:ext cx="456981" cy="456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98D3-F7FD-4CAD-918B-ABF25095C7C9}">
      <dsp:nvSpPr>
        <dsp:cNvPr id="0" name=""/>
        <dsp:cNvSpPr/>
      </dsp:nvSpPr>
      <dsp:spPr>
        <a:xfrm>
          <a:off x="5705" y="0"/>
          <a:ext cx="2122289" cy="817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25" tIns="65342" rIns="65342" bIns="65342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900" kern="1200" dirty="0"/>
            <a:t>1</a:t>
          </a:r>
        </a:p>
      </dsp:txBody>
      <dsp:txXfrm>
        <a:off x="414210" y="0"/>
        <a:ext cx="1305280" cy="817009"/>
      </dsp:txXfrm>
    </dsp:sp>
    <dsp:sp modelId="{5AD4DD0A-B126-4591-BC63-0AACA0B86673}">
      <dsp:nvSpPr>
        <dsp:cNvPr id="0" name=""/>
        <dsp:cNvSpPr/>
      </dsp:nvSpPr>
      <dsp:spPr>
        <a:xfrm>
          <a:off x="1915765" y="0"/>
          <a:ext cx="2122289" cy="817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25" tIns="65342" rIns="65342" bIns="65342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900" kern="1200" dirty="0"/>
            <a:t>2</a:t>
          </a:r>
        </a:p>
      </dsp:txBody>
      <dsp:txXfrm>
        <a:off x="2324270" y="0"/>
        <a:ext cx="1305280" cy="817009"/>
      </dsp:txXfrm>
    </dsp:sp>
    <dsp:sp modelId="{CF4344A0-0A1B-443B-8C35-7ED7952CA178}">
      <dsp:nvSpPr>
        <dsp:cNvPr id="0" name=""/>
        <dsp:cNvSpPr/>
      </dsp:nvSpPr>
      <dsp:spPr>
        <a:xfrm>
          <a:off x="3825825" y="0"/>
          <a:ext cx="2122289" cy="817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25" tIns="65342" rIns="65342" bIns="65342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900" kern="1200" dirty="0"/>
            <a:t>3</a:t>
          </a:r>
        </a:p>
      </dsp:txBody>
      <dsp:txXfrm>
        <a:off x="4234330" y="0"/>
        <a:ext cx="1305280" cy="817009"/>
      </dsp:txXfrm>
    </dsp:sp>
    <dsp:sp modelId="{59230199-4234-4C8A-A41C-09351290FB06}">
      <dsp:nvSpPr>
        <dsp:cNvPr id="0" name=""/>
        <dsp:cNvSpPr/>
      </dsp:nvSpPr>
      <dsp:spPr>
        <a:xfrm>
          <a:off x="5735885" y="0"/>
          <a:ext cx="2122289" cy="817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25" tIns="65342" rIns="65342" bIns="65342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900" kern="1200" dirty="0"/>
            <a:t>4</a:t>
          </a:r>
        </a:p>
      </dsp:txBody>
      <dsp:txXfrm>
        <a:off x="6144390" y="0"/>
        <a:ext cx="1305280" cy="817009"/>
      </dsp:txXfrm>
    </dsp:sp>
    <dsp:sp modelId="{C832FF67-8AC0-458B-BA68-1300B593BEEE}">
      <dsp:nvSpPr>
        <dsp:cNvPr id="0" name=""/>
        <dsp:cNvSpPr/>
      </dsp:nvSpPr>
      <dsp:spPr>
        <a:xfrm>
          <a:off x="7645945" y="0"/>
          <a:ext cx="2122289" cy="817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25" tIns="65342" rIns="65342" bIns="65342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900" kern="1200" dirty="0"/>
            <a:t>5</a:t>
          </a:r>
        </a:p>
      </dsp:txBody>
      <dsp:txXfrm>
        <a:off x="8054450" y="0"/>
        <a:ext cx="1305280" cy="817009"/>
      </dsp:txXfrm>
    </dsp:sp>
    <dsp:sp modelId="{CA17BE8E-5338-446E-9C12-CC06ABA3F599}">
      <dsp:nvSpPr>
        <dsp:cNvPr id="0" name=""/>
        <dsp:cNvSpPr/>
      </dsp:nvSpPr>
      <dsp:spPr>
        <a:xfrm>
          <a:off x="9556005" y="0"/>
          <a:ext cx="2122289" cy="817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25" tIns="65342" rIns="65342" bIns="65342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900" kern="1200" dirty="0"/>
            <a:t>6</a:t>
          </a:r>
        </a:p>
      </dsp:txBody>
      <dsp:txXfrm>
        <a:off x="9964510" y="0"/>
        <a:ext cx="1305280" cy="817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341F-0DE7-4B9E-B4C2-1CF37FDC8FF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6CA2-5832-4C0E-8425-C1911E82D0E4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42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341F-0DE7-4B9E-B4C2-1CF37FDC8FF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6CA2-5832-4C0E-8425-C1911E82D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51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341F-0DE7-4B9E-B4C2-1CF37FDC8FF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6CA2-5832-4C0E-8425-C1911E82D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940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341F-0DE7-4B9E-B4C2-1CF37FDC8FF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6CA2-5832-4C0E-8425-C1911E82D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32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341F-0DE7-4B9E-B4C2-1CF37FDC8FF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6CA2-5832-4C0E-8425-C1911E82D0E4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15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341F-0DE7-4B9E-B4C2-1CF37FDC8FF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6CA2-5832-4C0E-8425-C1911E82D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714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341F-0DE7-4B9E-B4C2-1CF37FDC8FF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6CA2-5832-4C0E-8425-C1911E82D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44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341F-0DE7-4B9E-B4C2-1CF37FDC8FF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6CA2-5832-4C0E-8425-C1911E82D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641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341F-0DE7-4B9E-B4C2-1CF37FDC8FF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6CA2-5832-4C0E-8425-C1911E82D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628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B2341F-0DE7-4B9E-B4C2-1CF37FDC8FF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3A6CA2-5832-4C0E-8425-C1911E82D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82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341F-0DE7-4B9E-B4C2-1CF37FDC8FF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6CA2-5832-4C0E-8425-C1911E82D0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267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B2341F-0DE7-4B9E-B4C2-1CF37FDC8FF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3A6CA2-5832-4C0E-8425-C1911E82D0E4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52813-B8F5-F5CB-5835-08301AD10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0050" y="552450"/>
            <a:ext cx="7469191" cy="3314700"/>
          </a:xfrm>
        </p:spPr>
        <p:txBody>
          <a:bodyPr>
            <a:normAutofit/>
          </a:bodyPr>
          <a:lstStyle/>
          <a:p>
            <a:r>
              <a:rPr lang="es-CO" sz="6000" dirty="0"/>
              <a:t>Modelado predictivo y análisis de datos de campañas de marketing bancarias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B35FC-6459-0FE9-723D-844FC9280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8884" y="4572000"/>
            <a:ext cx="7469191" cy="1447800"/>
          </a:xfrm>
        </p:spPr>
        <p:txBody>
          <a:bodyPr>
            <a:normAutofit lnSpcReduction="10000"/>
          </a:bodyPr>
          <a:lstStyle/>
          <a:p>
            <a:r>
              <a:rPr lang="es-CO" sz="2000" dirty="0"/>
              <a:t>Análisis de los datos de contacto de clientes del conjunto de datos de marketing del banco portugués UCI para predecir los resultados de las suscripciones de manera efectiva y con rigor estadístico.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F5CD16-D785-C1E8-DD6B-EC815E33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238"/>
            <a:ext cx="3627434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4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37952-AE87-EC4B-CA99-1F3F5280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796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Adoptemos estrategias predictivas avanzadas para maximizar el impacto del marketing y garantizar modelos sólidos y transparentes.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1879E3-8180-2231-D6FD-81785B41D215}"/>
              </a:ext>
            </a:extLst>
          </p:cNvPr>
          <p:cNvSpPr txBox="1"/>
          <p:nvPr/>
        </p:nvSpPr>
        <p:spPr>
          <a:xfrm>
            <a:off x="2100261" y="4048422"/>
            <a:ext cx="79914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effectLst/>
                <a:latin typeface="Inter"/>
              </a:rPr>
              <a:t>Implemente modelado dual, preprocesamiento robusto, métricas de clasificación y herramientas de explicabilidad para mejorar los resultados de las campañas de marketing bancarias y la confiabilidad del modelo.</a:t>
            </a:r>
            <a:endParaRPr lang="en-US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71089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82B279C-9A72-3297-0FE6-D3B2D533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>
            <a:normAutofit fontScale="90000"/>
          </a:bodyPr>
          <a:lstStyle/>
          <a:p>
            <a:r>
              <a:rPr lang="es-CO" dirty="0"/>
              <a:t>Hoja de ruta de análisis y modelado de datos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A775328-1B2B-E116-1A9B-352E6225C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09513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470ABA85-9A34-2698-7EEA-2A809BA34DB5}"/>
              </a:ext>
            </a:extLst>
          </p:cNvPr>
          <p:cNvSpPr txBox="1"/>
          <p:nvPr/>
        </p:nvSpPr>
        <p:spPr>
          <a:xfrm>
            <a:off x="838200" y="1285876"/>
            <a:ext cx="702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Enfoque gradual que abarca datos, modelado y evaluación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BBBE41-052C-46BC-77BC-F53F842068D3}"/>
              </a:ext>
            </a:extLst>
          </p:cNvPr>
          <p:cNvSpPr txBox="1"/>
          <p:nvPr/>
        </p:nvSpPr>
        <p:spPr>
          <a:xfrm>
            <a:off x="1228725" y="2021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44E937-2D15-15C2-0632-F86D2E2C613C}"/>
              </a:ext>
            </a:extLst>
          </p:cNvPr>
          <p:cNvSpPr txBox="1"/>
          <p:nvPr/>
        </p:nvSpPr>
        <p:spPr>
          <a:xfrm>
            <a:off x="1568511" y="2566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EA6B30-E0FA-656C-2303-90F544FCA6F1}"/>
              </a:ext>
            </a:extLst>
          </p:cNvPr>
          <p:cNvSpPr txBox="1"/>
          <p:nvPr/>
        </p:nvSpPr>
        <p:spPr>
          <a:xfrm>
            <a:off x="1738404" y="31268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499073-B5A4-6B0B-A30B-44A60DD717B9}"/>
              </a:ext>
            </a:extLst>
          </p:cNvPr>
          <p:cNvSpPr txBox="1"/>
          <p:nvPr/>
        </p:nvSpPr>
        <p:spPr>
          <a:xfrm>
            <a:off x="1805079" y="3679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D17E1C-95A0-6864-8FEB-AAF9661313AA}"/>
              </a:ext>
            </a:extLst>
          </p:cNvPr>
          <p:cNvSpPr txBox="1"/>
          <p:nvPr/>
        </p:nvSpPr>
        <p:spPr>
          <a:xfrm>
            <a:off x="1749669" y="4225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31A2D6-3974-A483-8D93-43AC6C169B7E}"/>
              </a:ext>
            </a:extLst>
          </p:cNvPr>
          <p:cNvSpPr txBox="1"/>
          <p:nvPr/>
        </p:nvSpPr>
        <p:spPr>
          <a:xfrm>
            <a:off x="1558986" y="4776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6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1A7075A-1896-5ED3-24DF-ABF172AFFBB0}"/>
              </a:ext>
            </a:extLst>
          </p:cNvPr>
          <p:cNvSpPr txBox="1"/>
          <p:nvPr/>
        </p:nvSpPr>
        <p:spPr>
          <a:xfrm>
            <a:off x="1232205" y="5317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5582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1DE4D-34A9-91B7-0134-E6FDB396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76541"/>
            <a:ext cx="11363325" cy="923331"/>
          </a:xfrm>
        </p:spPr>
        <p:txBody>
          <a:bodyPr>
            <a:noAutofit/>
          </a:bodyPr>
          <a:lstStyle/>
          <a:p>
            <a:r>
              <a:rPr lang="es-CO" sz="3400" dirty="0"/>
              <a:t>Descripción general del análisis descriptivo y la gobernanza de experimentos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6FECC8-1C5B-6933-F26C-4E622EAA5EE2}"/>
              </a:ext>
            </a:extLst>
          </p:cNvPr>
          <p:cNvSpPr txBox="1"/>
          <p:nvPr/>
        </p:nvSpPr>
        <p:spPr>
          <a:xfrm>
            <a:off x="352425" y="1204516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Descripción general de las estrategias de población, modelado y partición de datos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C08AC1-A551-8F04-CED5-62FDFFB1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4043"/>
            <a:ext cx="1646063" cy="206519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8B2D6E3-3295-CFA8-7BCC-CD15875DD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77" y="1867853"/>
            <a:ext cx="1661304" cy="20575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85CFF7A-FA51-8A8A-58C6-4957F43B8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995" y="1924447"/>
            <a:ext cx="1661304" cy="205757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E6FB91C-348A-D39B-7643-ADCB5E117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7513" y="1947971"/>
            <a:ext cx="1653683" cy="207282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7E361E9-6607-7086-E580-B3C0363F9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6116" y="2013190"/>
            <a:ext cx="1653683" cy="203471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25E1B02-B169-D0CF-33E8-E901F0219539}"/>
              </a:ext>
            </a:extLst>
          </p:cNvPr>
          <p:cNvSpPr txBox="1"/>
          <p:nvPr/>
        </p:nvSpPr>
        <p:spPr>
          <a:xfrm>
            <a:off x="646819" y="4136489"/>
            <a:ext cx="20288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i="0" dirty="0">
                <a:solidFill>
                  <a:srgbClr val="080A29"/>
                </a:solidFill>
                <a:effectLst/>
                <a:latin typeface="Inter"/>
              </a:rPr>
              <a:t>Objetivo: Predecir la probabilidad de suscripción P(y=“</a:t>
            </a:r>
            <a:r>
              <a:rPr lang="es-CO" b="1" i="0" dirty="0" err="1">
                <a:solidFill>
                  <a:srgbClr val="080A29"/>
                </a:solidFill>
                <a:effectLst/>
                <a:latin typeface="Inter"/>
              </a:rPr>
              <a:t>sí”|x</a:t>
            </a:r>
            <a:r>
              <a:rPr lang="es-CO" b="1" i="0" dirty="0">
                <a:solidFill>
                  <a:srgbClr val="080A29"/>
                </a:solidFill>
                <a:effectLst/>
                <a:latin typeface="Inter"/>
              </a:rPr>
              <a:t>)</a:t>
            </a:r>
            <a:endParaRPr lang="es-CO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62D3236-E014-305D-CE9B-1CD22003CADC}"/>
              </a:ext>
            </a:extLst>
          </p:cNvPr>
          <p:cNvSpPr txBox="1"/>
          <p:nvPr/>
        </p:nvSpPr>
        <p:spPr>
          <a:xfrm>
            <a:off x="559540" y="5336818"/>
            <a:ext cx="23422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80A29"/>
                </a:solidFill>
                <a:effectLst/>
                <a:latin typeface="Inter"/>
              </a:rPr>
              <a:t>Pronosticar la probabilidad de suscripción del cliente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BD25C65-7152-3365-B18C-25EC19FAB1B4}"/>
              </a:ext>
            </a:extLst>
          </p:cNvPr>
          <p:cNvSpPr txBox="1"/>
          <p:nvPr/>
        </p:nvSpPr>
        <p:spPr>
          <a:xfrm>
            <a:off x="2901809" y="4136489"/>
            <a:ext cx="1946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i="0" dirty="0">
                <a:solidFill>
                  <a:srgbClr val="080A29"/>
                </a:solidFill>
                <a:effectLst/>
                <a:latin typeface="Inter"/>
              </a:rPr>
              <a:t>Unidad de análisis: Instancia de contacto del cliente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8F92B7E-C2DC-8606-95E6-EA5EA0FE78E8}"/>
              </a:ext>
            </a:extLst>
          </p:cNvPr>
          <p:cNvSpPr txBox="1"/>
          <p:nvPr/>
        </p:nvSpPr>
        <p:spPr>
          <a:xfrm>
            <a:off x="2901809" y="5336818"/>
            <a:ext cx="17486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80A29"/>
                </a:solidFill>
                <a:effectLst/>
                <a:latin typeface="Inter"/>
              </a:rPr>
              <a:t>Cada </a:t>
            </a:r>
            <a:r>
              <a:rPr lang="en-US" b="0" i="0" dirty="0" err="1">
                <a:solidFill>
                  <a:srgbClr val="080A29"/>
                </a:solidFill>
                <a:effectLst/>
                <a:latin typeface="Inter"/>
              </a:rPr>
              <a:t>contacto</a:t>
            </a:r>
            <a:r>
              <a:rPr lang="en-US" b="0" i="0" dirty="0">
                <a:solidFill>
                  <a:srgbClr val="080A29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80A29"/>
                </a:solidFill>
                <a:effectLst/>
                <a:latin typeface="Inter"/>
              </a:rPr>
              <a:t>como</a:t>
            </a:r>
            <a:r>
              <a:rPr lang="en-US" b="0" i="0" dirty="0">
                <a:solidFill>
                  <a:srgbClr val="080A29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80A29"/>
                </a:solidFill>
                <a:effectLst/>
                <a:latin typeface="Inter"/>
              </a:rPr>
              <a:t>unidad</a:t>
            </a:r>
            <a:r>
              <a:rPr lang="en-US" b="0" i="0" dirty="0">
                <a:solidFill>
                  <a:srgbClr val="080A29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80A29"/>
                </a:solidFill>
                <a:effectLst/>
                <a:latin typeface="Inter"/>
              </a:rPr>
              <a:t>analítica</a:t>
            </a:r>
            <a:endParaRPr lang="en-US" b="0" i="0" dirty="0">
              <a:solidFill>
                <a:srgbClr val="080A29"/>
              </a:solidFill>
              <a:effectLst/>
              <a:latin typeface="Inter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CD2A3DA-82BC-11D0-67B4-3634A202CA91}"/>
              </a:ext>
            </a:extLst>
          </p:cNvPr>
          <p:cNvSpPr txBox="1"/>
          <p:nvPr/>
        </p:nvSpPr>
        <p:spPr>
          <a:xfrm>
            <a:off x="5000851" y="4136489"/>
            <a:ext cx="21902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i="0" dirty="0">
                <a:solidFill>
                  <a:srgbClr val="080A29"/>
                </a:solidFill>
                <a:effectLst/>
                <a:latin typeface="Inter"/>
              </a:rPr>
              <a:t>Caso de uso: modelos separados previos y posteriores al contacto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DED76B5-90B3-B4BB-49AA-ECA6D5437E1B}"/>
              </a:ext>
            </a:extLst>
          </p:cNvPr>
          <p:cNvSpPr txBox="1"/>
          <p:nvPr/>
        </p:nvSpPr>
        <p:spPr>
          <a:xfrm>
            <a:off x="4961721" y="5336818"/>
            <a:ext cx="21447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80A29"/>
                </a:solidFill>
                <a:effectLst/>
                <a:latin typeface="Inter"/>
              </a:rPr>
              <a:t>El </a:t>
            </a:r>
            <a:r>
              <a:rPr lang="es-CO" b="0" i="0" dirty="0" err="1">
                <a:solidFill>
                  <a:srgbClr val="080A29"/>
                </a:solidFill>
                <a:effectLst/>
                <a:latin typeface="Inter"/>
              </a:rPr>
              <a:t>precontacto</a:t>
            </a:r>
            <a:r>
              <a:rPr lang="es-CO" b="0" i="0" dirty="0">
                <a:solidFill>
                  <a:srgbClr val="080A29"/>
                </a:solidFill>
                <a:effectLst/>
                <a:latin typeface="Inter"/>
              </a:rPr>
              <a:t> excluye la “duración” para evitar fugas</a:t>
            </a:r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B761556-2627-B383-CA7E-8EA65E50F833}"/>
              </a:ext>
            </a:extLst>
          </p:cNvPr>
          <p:cNvSpPr txBox="1"/>
          <p:nvPr/>
        </p:nvSpPr>
        <p:spPr>
          <a:xfrm>
            <a:off x="7420296" y="4136489"/>
            <a:ext cx="19237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i="0" dirty="0">
                <a:solidFill>
                  <a:srgbClr val="080A29"/>
                </a:solidFill>
                <a:effectLst/>
                <a:latin typeface="Inter"/>
              </a:rPr>
              <a:t>Particionado de datos: división por tiempo y mes</a:t>
            </a:r>
            <a:endParaRPr lang="es-CO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C23CDE7-55F7-777D-899B-E97C01567C7E}"/>
              </a:ext>
            </a:extLst>
          </p:cNvPr>
          <p:cNvSpPr txBox="1"/>
          <p:nvPr/>
        </p:nvSpPr>
        <p:spPr>
          <a:xfrm>
            <a:off x="7381540" y="5336818"/>
            <a:ext cx="1865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80A29"/>
                </a:solidFill>
                <a:effectLst/>
                <a:latin typeface="Inter"/>
              </a:rPr>
              <a:t>Entrenar, validar y probar en meses consecutivos</a:t>
            </a:r>
            <a:endParaRPr lang="en-US" b="0" i="0" dirty="0">
              <a:solidFill>
                <a:srgbClr val="080A29"/>
              </a:solidFill>
              <a:effectLst/>
              <a:latin typeface="Inter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B866BE0-7D5B-0D0C-B08E-D42D86D547B0}"/>
              </a:ext>
            </a:extLst>
          </p:cNvPr>
          <p:cNvSpPr txBox="1"/>
          <p:nvPr/>
        </p:nvSpPr>
        <p:spPr>
          <a:xfrm>
            <a:off x="9393554" y="4136489"/>
            <a:ext cx="24872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i="0" dirty="0">
                <a:solidFill>
                  <a:srgbClr val="080A29"/>
                </a:solidFill>
                <a:effectLst/>
                <a:latin typeface="Inter"/>
              </a:rPr>
              <a:t>Objetivo: Reducir el sesgo y medir la generalización temporal</a:t>
            </a:r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39FA7CF-CD71-9ECA-687E-257B0BFD0341}"/>
              </a:ext>
            </a:extLst>
          </p:cNvPr>
          <p:cNvSpPr txBox="1"/>
          <p:nvPr/>
        </p:nvSpPr>
        <p:spPr>
          <a:xfrm>
            <a:off x="9393554" y="5336818"/>
            <a:ext cx="2171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80A29"/>
                </a:solidFill>
                <a:effectLst/>
                <a:latin typeface="Inter"/>
              </a:rPr>
              <a:t>Garantizar un rendimiento realista del modelo</a:t>
            </a:r>
          </a:p>
        </p:txBody>
      </p:sp>
    </p:spTree>
    <p:extLst>
      <p:ext uri="{BB962C8B-B14F-4D97-AF65-F5344CB8AC3E}">
        <p14:creationId xmlns:p14="http://schemas.microsoft.com/office/powerpoint/2010/main" val="58992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75636-9248-A240-55A4-A991F1D6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229881"/>
            <a:ext cx="11039475" cy="964691"/>
          </a:xfrm>
        </p:spPr>
        <p:txBody>
          <a:bodyPr>
            <a:normAutofit fontScale="90000"/>
          </a:bodyPr>
          <a:lstStyle/>
          <a:p>
            <a:r>
              <a:rPr lang="es-CO" sz="3800" dirty="0"/>
              <a:t>Estrategias de codificación y calidad de datos en el marketing bancario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C129F5F-D067-9447-3D9E-B451CD3A6D3E}"/>
              </a:ext>
            </a:extLst>
          </p:cNvPr>
          <p:cNvSpPr txBox="1"/>
          <p:nvPr/>
        </p:nvSpPr>
        <p:spPr>
          <a:xfrm>
            <a:off x="342899" y="1194572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Manejo de datos faltantes, valores atípicos y codificación categórica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6479F33-5D60-B049-56E2-66371C2BB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77337"/>
              </p:ext>
            </p:extLst>
          </p:nvPr>
        </p:nvGraphicFramePr>
        <p:xfrm>
          <a:off x="309562" y="1546228"/>
          <a:ext cx="11572875" cy="4767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676">
                  <a:extLst>
                    <a:ext uri="{9D8B030D-6E8A-4147-A177-3AD203B41FA5}">
                      <a16:colId xmlns:a16="http://schemas.microsoft.com/office/drawing/2014/main" val="3792781774"/>
                    </a:ext>
                  </a:extLst>
                </a:gridCol>
                <a:gridCol w="4314825">
                  <a:extLst>
                    <a:ext uri="{9D8B030D-6E8A-4147-A177-3AD203B41FA5}">
                      <a16:colId xmlns:a16="http://schemas.microsoft.com/office/drawing/2014/main" val="1424529382"/>
                    </a:ext>
                  </a:extLst>
                </a:gridCol>
                <a:gridCol w="4524374">
                  <a:extLst>
                    <a:ext uri="{9D8B030D-6E8A-4147-A177-3AD203B41FA5}">
                      <a16:colId xmlns:a16="http://schemas.microsoft.com/office/drawing/2014/main" val="1227587106"/>
                    </a:ext>
                  </a:extLst>
                </a:gridCol>
              </a:tblGrid>
              <a:tr h="274157">
                <a:tc>
                  <a:txBody>
                    <a:bodyPr/>
                    <a:lstStyle/>
                    <a:p>
                      <a:r>
                        <a:rPr lang="es-CO" sz="1600" dirty="0"/>
                        <a:t>Aspecto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Enfoque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71842"/>
                  </a:ext>
                </a:extLst>
              </a:tr>
              <a:tr h="676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Valores Faltantes / "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Unknown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Campos: resultados, educación,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Cuantificar y considerar el modelado como categoría explícita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739268"/>
                  </a:ext>
                </a:extLst>
              </a:tr>
              <a:tr h="8788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Valores atípicos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Numéricos: edad, saldo, duración, campaña, 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pdays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anterior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Detectar mediante percentiles robustos (p1–p99); aplicar 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winsorización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es necesario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18669"/>
                  </a:ext>
                </a:extLst>
              </a:tr>
              <a:tr h="473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Cardinalidad categórica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Baja cardinalidad: trabajo, pareja, defecto...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Codificación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one-hot con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handle_unknown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='ignore'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41706"/>
                  </a:ext>
                </a:extLst>
              </a:tr>
              <a:tr h="8788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Categóricos de cardinalidad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Algunas variables con categorías moderadas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Codificación de destino con pliegues de validación cruzada, suavizado interno para evitar fugas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574107"/>
                  </a:ext>
                </a:extLst>
              </a:tr>
              <a:tr h="473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Integridad de los datos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Garantizar la integridad y la coherencia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Validación periódica y detección de anomalías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740118"/>
                  </a:ext>
                </a:extLst>
              </a:tr>
              <a:tr h="473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Fundamento de la estrategia de codificación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Equilibrio entre la complejidad del modelo y el sesgo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Utilice técnicas de codificación adecuadas a los niveles de cardinalidad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077479"/>
                  </a:ext>
                </a:extLst>
              </a:tr>
              <a:tr h="473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Impacto atípico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Posible distorsión del rendimiento del modelo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Winsorizar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extremos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9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40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8B4D8-1809-D863-C1CC-F1C3B1AA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247108"/>
            <a:ext cx="11010900" cy="720725"/>
          </a:xfrm>
        </p:spPr>
        <p:txBody>
          <a:bodyPr>
            <a:normAutofit/>
          </a:bodyPr>
          <a:lstStyle/>
          <a:p>
            <a:r>
              <a:rPr lang="es-CO" sz="3800" dirty="0"/>
              <a:t>Descripción general del análisis </a:t>
            </a:r>
            <a:r>
              <a:rPr lang="es-CO" sz="3800" dirty="0" err="1"/>
              <a:t>univariado</a:t>
            </a:r>
            <a:r>
              <a:rPr lang="es-CO" sz="3800" dirty="0"/>
              <a:t> y bivariado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0DF9F7A-BDE8-3C48-AECD-153FB5D657F9}"/>
              </a:ext>
            </a:extLst>
          </p:cNvPr>
          <p:cNvSpPr txBox="1"/>
          <p:nvPr/>
        </p:nvSpPr>
        <p:spPr>
          <a:xfrm>
            <a:off x="288925" y="967833"/>
            <a:ext cx="822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626374"/>
                </a:solidFill>
                <a:effectLst/>
                <a:latin typeface="Inter"/>
              </a:rPr>
              <a:t>Distribuciones, asociaciones y controles de fugas en el marketing bancario</a:t>
            </a:r>
            <a:endParaRPr lang="es-CO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E84CE18-9B63-3540-DF49-3CD6DBE0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26516"/>
              </p:ext>
            </p:extLst>
          </p:nvPr>
        </p:nvGraphicFramePr>
        <p:xfrm>
          <a:off x="257175" y="1337166"/>
          <a:ext cx="11715750" cy="4943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3905733959"/>
                    </a:ext>
                  </a:extLst>
                </a:gridCol>
                <a:gridCol w="4371975">
                  <a:extLst>
                    <a:ext uri="{9D8B030D-6E8A-4147-A177-3AD203B41FA5}">
                      <a16:colId xmlns:a16="http://schemas.microsoft.com/office/drawing/2014/main" val="680459737"/>
                    </a:ext>
                  </a:extLst>
                </a:gridCol>
                <a:gridCol w="4257675">
                  <a:extLst>
                    <a:ext uri="{9D8B030D-6E8A-4147-A177-3AD203B41FA5}">
                      <a16:colId xmlns:a16="http://schemas.microsoft.com/office/drawing/2014/main" val="2781558303"/>
                    </a:ext>
                  </a:extLst>
                </a:gridCol>
              </a:tblGrid>
              <a:tr h="312160"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Métricas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Objetivo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1549"/>
                  </a:ext>
                </a:extLst>
              </a:tr>
              <a:tr h="743323">
                <a:tc>
                  <a:txBody>
                    <a:bodyPr/>
                    <a:lstStyle/>
                    <a:p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Univariante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Gráficos de densidad, histogramas, tablas de frecuencia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Examinar distribuciones y desequilibrio de clases (tasa base π = P(y = sí))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13942"/>
                  </a:ext>
                </a:extLst>
              </a:tr>
              <a:tr h="966320">
                <a:tc>
                  <a:txBody>
                    <a:bodyPr/>
                    <a:lstStyle/>
                    <a:p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Bivariado (categórico vs. objetivo)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Odds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Ratio, Peso de la Evidencia (PDE), Valor de la Información (VI), Prueba χ², V de 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Cramér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Evaluar la fuerza de la asociación y el poder predictivo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41419"/>
                  </a:ext>
                </a:extLst>
              </a:tr>
              <a:tr h="1412313">
                <a:tc>
                  <a:txBody>
                    <a:bodyPr/>
                    <a:lstStyle/>
                    <a:p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Bivariado (Numérico vs. Objetivo)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Binning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monótono (cuantiles), tasas de conversión por 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correlación puntual-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biserial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AUC univariante, estadística KS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Comprobar la monotonía y la capacidad de discriminación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169695"/>
                  </a:ext>
                </a:extLst>
              </a:tr>
              <a:tr h="520326">
                <a:tc>
                  <a:txBody>
                    <a:bodyPr/>
                    <a:lstStyle/>
                    <a:p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Numérico vs numérico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Correlación de Spearman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Evaluar las relaciones monótonas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69653"/>
                  </a:ext>
                </a:extLst>
              </a:tr>
              <a:tr h="966320">
                <a:tc>
                  <a:txBody>
                    <a:bodyPr/>
                    <a:lstStyle/>
                    <a:p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de fugas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de duración excluida antes del contacto (fuga conocida)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Revisar las variables derivadas (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poutcome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pdays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para detectar sesgo de actualidad y estabilidad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91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2D365-8EAF-A0CB-6E9D-CB558090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4" y="214392"/>
            <a:ext cx="10788651" cy="1024201"/>
          </a:xfrm>
        </p:spPr>
        <p:txBody>
          <a:bodyPr>
            <a:normAutofit/>
          </a:bodyPr>
          <a:lstStyle/>
          <a:p>
            <a:r>
              <a:rPr lang="es-CO" sz="3400" dirty="0"/>
              <a:t>Justificación de la metodología y canalización de modelado predictivo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783F009-FF9A-35AC-30FC-F1111B2C6B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549307"/>
              </p:ext>
            </p:extLst>
          </p:nvPr>
        </p:nvGraphicFramePr>
        <p:xfrm>
          <a:off x="231775" y="2022199"/>
          <a:ext cx="11684000" cy="81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3273BB51-FA8A-51CB-2490-78FB2E400466}"/>
              </a:ext>
            </a:extLst>
          </p:cNvPr>
          <p:cNvSpPr txBox="1"/>
          <p:nvPr/>
        </p:nvSpPr>
        <p:spPr>
          <a:xfrm>
            <a:off x="304800" y="2865406"/>
            <a:ext cx="17716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b="1" i="0" dirty="0">
                <a:solidFill>
                  <a:srgbClr val="080A29"/>
                </a:solidFill>
                <a:effectLst/>
              </a:rPr>
              <a:t>La canalización de </a:t>
            </a:r>
            <a:r>
              <a:rPr lang="es-CO" sz="1600" b="1" i="0" dirty="0" err="1">
                <a:solidFill>
                  <a:srgbClr val="080A29"/>
                </a:solidFill>
                <a:effectLst/>
              </a:rPr>
              <a:t>sklearn</a:t>
            </a:r>
            <a:r>
              <a:rPr lang="es-CO" sz="1600" b="1" i="0" dirty="0">
                <a:solidFill>
                  <a:srgbClr val="080A29"/>
                </a:solidFill>
                <a:effectLst/>
              </a:rPr>
              <a:t> reproducible con </a:t>
            </a:r>
            <a:r>
              <a:rPr lang="es-CO" sz="1600" b="1" i="0" dirty="0" err="1">
                <a:solidFill>
                  <a:srgbClr val="080A29"/>
                </a:solidFill>
                <a:effectLst/>
              </a:rPr>
              <a:t>ColumnTransformer</a:t>
            </a:r>
            <a:r>
              <a:rPr lang="es-CO" sz="1600" b="1" i="0" dirty="0">
                <a:solidFill>
                  <a:srgbClr val="080A29"/>
                </a:solidFill>
                <a:effectLst/>
              </a:rPr>
              <a:t> automatiza el preprocesamiento</a:t>
            </a:r>
            <a:endParaRPr lang="es-CO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F996059-27A7-29E8-72CF-CBC4B68E2DA3}"/>
              </a:ext>
            </a:extLst>
          </p:cNvPr>
          <p:cNvSpPr txBox="1"/>
          <p:nvPr/>
        </p:nvSpPr>
        <p:spPr>
          <a:xfrm>
            <a:off x="304800" y="4461264"/>
            <a:ext cx="17716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0" i="0" dirty="0">
                <a:solidFill>
                  <a:srgbClr val="080A29"/>
                </a:solidFill>
                <a:effectLst/>
              </a:rPr>
              <a:t>Garantiza transformaciones e integración de funciones consistentes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4BA101-976D-631C-A8C2-26BB3EFF028C}"/>
              </a:ext>
            </a:extLst>
          </p:cNvPr>
          <p:cNvSpPr txBox="1"/>
          <p:nvPr/>
        </p:nvSpPr>
        <p:spPr>
          <a:xfrm>
            <a:off x="2212974" y="2865406"/>
            <a:ext cx="17716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b="1" dirty="0"/>
              <a:t>El preprocesamiento aplica imputación robusta y codificación por tipo de característica</a:t>
            </a:r>
            <a:endParaRPr lang="es-CO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94495C-9996-BDD9-1D84-EBC5ECA29543}"/>
              </a:ext>
            </a:extLst>
          </p:cNvPr>
          <p:cNvSpPr txBox="1"/>
          <p:nvPr/>
        </p:nvSpPr>
        <p:spPr>
          <a:xfrm>
            <a:off x="2212974" y="4681288"/>
            <a:ext cx="1676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Se utilizaron imputación mediana, </a:t>
            </a:r>
            <a:r>
              <a:rPr lang="es-CO" sz="1400" dirty="0" err="1"/>
              <a:t>one-hot</a:t>
            </a:r>
            <a:r>
              <a:rPr lang="es-CO" sz="1400" dirty="0"/>
              <a:t> y codificación objetivo</a:t>
            </a:r>
            <a:endParaRPr lang="en-U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F652FD-5146-A918-6FDE-18F292434E0C}"/>
              </a:ext>
            </a:extLst>
          </p:cNvPr>
          <p:cNvSpPr txBox="1"/>
          <p:nvPr/>
        </p:nvSpPr>
        <p:spPr>
          <a:xfrm>
            <a:off x="4121147" y="2849418"/>
            <a:ext cx="173355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Desequilibrio</a:t>
            </a:r>
            <a:r>
              <a:rPr lang="en-US" sz="1600" b="1" dirty="0"/>
              <a:t> </a:t>
            </a:r>
            <a:r>
              <a:rPr lang="en-US" sz="1600" b="1" dirty="0" err="1"/>
              <a:t>gestionado</a:t>
            </a:r>
            <a:r>
              <a:rPr lang="en-US" sz="1600" b="1" dirty="0"/>
              <a:t> a </a:t>
            </a:r>
            <a:r>
              <a:rPr lang="en-US" sz="1600" b="1" dirty="0" err="1"/>
              <a:t>través</a:t>
            </a:r>
            <a:r>
              <a:rPr lang="en-US" sz="1600" b="1" dirty="0"/>
              <a:t> de </a:t>
            </a:r>
            <a:r>
              <a:rPr lang="en-US" sz="1600" b="1" dirty="0" err="1"/>
              <a:t>class_weight</a:t>
            </a:r>
            <a:r>
              <a:rPr lang="en-US" sz="1600" b="1" dirty="0"/>
              <a:t> o </a:t>
            </a:r>
            <a:r>
              <a:rPr lang="en-US" sz="1600" b="1" dirty="0" err="1"/>
              <a:t>pérdida</a:t>
            </a:r>
            <a:r>
              <a:rPr lang="en-US" sz="1600" b="1" dirty="0"/>
              <a:t> focal </a:t>
            </a:r>
            <a:r>
              <a:rPr lang="en-US" sz="1600" b="1" dirty="0" err="1"/>
              <a:t>en</a:t>
            </a:r>
            <a:r>
              <a:rPr lang="en-US" sz="1600" b="1" dirty="0"/>
              <a:t> </a:t>
            </a:r>
            <a:r>
              <a:rPr lang="en-US" sz="1600" b="1" dirty="0" err="1"/>
              <a:t>modelos</a:t>
            </a:r>
            <a:r>
              <a:rPr lang="en-US" sz="1600" b="1" dirty="0"/>
              <a:t> de </a:t>
            </a:r>
            <a:r>
              <a:rPr lang="en-US" sz="1600" b="1" dirty="0" err="1"/>
              <a:t>refuerzo</a:t>
            </a:r>
            <a:endParaRPr lang="es-CO" sz="16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1E40757-B1E0-F71A-F909-62204059D713}"/>
              </a:ext>
            </a:extLst>
          </p:cNvPr>
          <p:cNvSpPr txBox="1"/>
          <p:nvPr/>
        </p:nvSpPr>
        <p:spPr>
          <a:xfrm>
            <a:off x="4121147" y="4665300"/>
            <a:ext cx="1676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Equilibra las clases para mejorar la sensibilidad del modelo</a:t>
            </a:r>
            <a:endParaRPr lang="en-U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776472-1935-3E4B-4A24-C1C9DD3F498A}"/>
              </a:ext>
            </a:extLst>
          </p:cNvPr>
          <p:cNvSpPr txBox="1"/>
          <p:nvPr/>
        </p:nvSpPr>
        <p:spPr>
          <a:xfrm>
            <a:off x="5991224" y="2865406"/>
            <a:ext cx="17557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b="1" dirty="0"/>
              <a:t>La validación emplea CV anidado o </a:t>
            </a:r>
            <a:r>
              <a:rPr lang="es-CO" sz="1600" b="1" dirty="0" err="1"/>
              <a:t>TimeSeriesSplit</a:t>
            </a:r>
            <a:r>
              <a:rPr lang="es-CO" sz="1600" b="1" dirty="0"/>
              <a:t> para lograr consistencia temporal</a:t>
            </a:r>
            <a:endParaRPr lang="es-CO" sz="1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823B721-EC15-56DF-4954-A2381E4CC871}"/>
              </a:ext>
            </a:extLst>
          </p:cNvPr>
          <p:cNvSpPr txBox="1"/>
          <p:nvPr/>
        </p:nvSpPr>
        <p:spPr>
          <a:xfrm>
            <a:off x="5991225" y="4789009"/>
            <a:ext cx="1676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Evita el sobreajuste y garantiza la generalización.</a:t>
            </a:r>
            <a:endParaRPr lang="en-U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2C5723-7A6A-1AC0-ED99-EA8C89A3154C}"/>
              </a:ext>
            </a:extLst>
          </p:cNvPr>
          <p:cNvSpPr txBox="1"/>
          <p:nvPr/>
        </p:nvSpPr>
        <p:spPr>
          <a:xfrm>
            <a:off x="7804148" y="2849418"/>
            <a:ext cx="18923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b="1" dirty="0"/>
              <a:t>Los modelos candidatos incluyen regresión logística y máquinas de refuerzo de gradiente.</a:t>
            </a:r>
            <a:endParaRPr lang="es-CO" sz="1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0303421-8727-8012-ABA5-490F68E709EC}"/>
              </a:ext>
            </a:extLst>
          </p:cNvPr>
          <p:cNvSpPr txBox="1"/>
          <p:nvPr/>
        </p:nvSpPr>
        <p:spPr>
          <a:xfrm>
            <a:off x="7746995" y="4429288"/>
            <a:ext cx="1676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Interpretabilidad de base y rendimiento no lineal combinados</a:t>
            </a:r>
            <a:endParaRPr lang="en-US" sz="14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1428A73-09CC-B44E-FE09-9730A0267CD9}"/>
              </a:ext>
            </a:extLst>
          </p:cNvPr>
          <p:cNvSpPr txBox="1"/>
          <p:nvPr/>
        </p:nvSpPr>
        <p:spPr>
          <a:xfrm>
            <a:off x="9753601" y="2865406"/>
            <a:ext cx="18922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b="1" dirty="0"/>
              <a:t>La selección del modelo prioriza PR-AUC, </a:t>
            </a:r>
            <a:r>
              <a:rPr lang="es-CO" sz="1600" b="1" dirty="0" err="1"/>
              <a:t>lift@k</a:t>
            </a:r>
            <a:r>
              <a:rPr lang="es-CO" sz="1600" b="1" dirty="0"/>
              <a:t> y calibración confiable</a:t>
            </a:r>
            <a:endParaRPr lang="es-CO" sz="1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7A5845E-CF4A-3785-106D-89AD4107D649}"/>
              </a:ext>
            </a:extLst>
          </p:cNvPr>
          <p:cNvSpPr txBox="1"/>
          <p:nvPr/>
        </p:nvSpPr>
        <p:spPr>
          <a:xfrm>
            <a:off x="9753601" y="4168876"/>
            <a:ext cx="16764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Se centra en las métricas y la interpretabilidad de los datos desequilibrados.</a:t>
            </a:r>
            <a:endParaRPr lang="en-U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62B7C17-9761-E4D5-5021-BEC24521F7E2}"/>
              </a:ext>
            </a:extLst>
          </p:cNvPr>
          <p:cNvSpPr txBox="1"/>
          <p:nvPr/>
        </p:nvSpPr>
        <p:spPr>
          <a:xfrm>
            <a:off x="219074" y="1220314"/>
            <a:ext cx="8394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626374"/>
                </a:solidFill>
                <a:effectLst/>
                <a:latin typeface="Inter"/>
              </a:rPr>
              <a:t>Enfoque estructurado para una predicción robusta del marketing bancario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492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6412B-DCF5-5E2E-F8C4-D57D98D4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80459"/>
            <a:ext cx="10515600" cy="1325563"/>
          </a:xfrm>
        </p:spPr>
        <p:txBody>
          <a:bodyPr>
            <a:normAutofit/>
          </a:bodyPr>
          <a:lstStyle/>
          <a:p>
            <a:r>
              <a:rPr lang="es-CO" sz="3800" dirty="0"/>
              <a:t>Configuraciones del modelo: casos de uso previos y posteriores al contacto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9245A7-6D50-611A-37AB-ACBEB2B2AB2A}"/>
              </a:ext>
            </a:extLst>
          </p:cNvPr>
          <p:cNvSpPr txBox="1"/>
          <p:nvPr/>
        </p:nvSpPr>
        <p:spPr>
          <a:xfrm>
            <a:off x="209550" y="1321356"/>
            <a:ext cx="7077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626374"/>
                </a:solidFill>
                <a:effectLst/>
                <a:latin typeface="Inter"/>
              </a:rPr>
              <a:t>Análisis</a:t>
            </a:r>
            <a:r>
              <a:rPr lang="en-US" b="0" i="0" dirty="0">
                <a:solidFill>
                  <a:srgbClr val="626374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626374"/>
                </a:solidFill>
                <a:effectLst/>
                <a:latin typeface="Inter"/>
              </a:rPr>
              <a:t>comparativo</a:t>
            </a:r>
            <a:r>
              <a:rPr lang="en-US" b="0" i="0" dirty="0">
                <a:solidFill>
                  <a:srgbClr val="626374"/>
                </a:solidFill>
                <a:effectLst/>
                <a:latin typeface="Inter"/>
              </a:rPr>
              <a:t> de </a:t>
            </a:r>
            <a:r>
              <a:rPr lang="en-US" b="0" i="0" dirty="0" err="1">
                <a:solidFill>
                  <a:srgbClr val="626374"/>
                </a:solidFill>
                <a:effectLst/>
                <a:latin typeface="Inter"/>
              </a:rPr>
              <a:t>estrategias</a:t>
            </a:r>
            <a:r>
              <a:rPr lang="en-US" b="0" i="0" dirty="0">
                <a:solidFill>
                  <a:srgbClr val="626374"/>
                </a:solidFill>
                <a:effectLst/>
                <a:latin typeface="Inter"/>
              </a:rPr>
              <a:t> de </a:t>
            </a:r>
            <a:r>
              <a:rPr lang="en-US" b="0" i="0" dirty="0" err="1">
                <a:solidFill>
                  <a:srgbClr val="626374"/>
                </a:solidFill>
                <a:effectLst/>
                <a:latin typeface="Inter"/>
              </a:rPr>
              <a:t>modelado</a:t>
            </a:r>
            <a:r>
              <a:rPr lang="en-US" b="0" i="0" dirty="0">
                <a:solidFill>
                  <a:srgbClr val="626374"/>
                </a:solidFill>
                <a:effectLst/>
                <a:latin typeface="Inter"/>
              </a:rPr>
              <a:t> y </a:t>
            </a:r>
            <a:r>
              <a:rPr lang="en-US" b="0" i="0" dirty="0" err="1">
                <a:solidFill>
                  <a:srgbClr val="626374"/>
                </a:solidFill>
                <a:effectLst/>
                <a:latin typeface="Inter"/>
              </a:rPr>
              <a:t>uso</a:t>
            </a:r>
            <a:r>
              <a:rPr lang="en-US" b="0" i="0" dirty="0">
                <a:solidFill>
                  <a:srgbClr val="626374"/>
                </a:solidFill>
                <a:effectLst/>
                <a:latin typeface="Inter"/>
              </a:rPr>
              <a:t> de </a:t>
            </a:r>
            <a:r>
              <a:rPr lang="en-US" b="0" i="0" dirty="0" err="1">
                <a:solidFill>
                  <a:srgbClr val="626374"/>
                </a:solidFill>
                <a:effectLst/>
                <a:latin typeface="Inter"/>
              </a:rPr>
              <a:t>características</a:t>
            </a:r>
            <a:endParaRPr lang="es-CO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4B4953B-0769-C778-06A0-6D8778C1A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12726"/>
              </p:ext>
            </p:extLst>
          </p:nvPr>
        </p:nvGraphicFramePr>
        <p:xfrm>
          <a:off x="209549" y="1805515"/>
          <a:ext cx="11763375" cy="4795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085">
                  <a:extLst>
                    <a:ext uri="{9D8B030D-6E8A-4147-A177-3AD203B41FA5}">
                      <a16:colId xmlns:a16="http://schemas.microsoft.com/office/drawing/2014/main" val="4086646705"/>
                    </a:ext>
                  </a:extLst>
                </a:gridCol>
                <a:gridCol w="3296841">
                  <a:extLst>
                    <a:ext uri="{9D8B030D-6E8A-4147-A177-3AD203B41FA5}">
                      <a16:colId xmlns:a16="http://schemas.microsoft.com/office/drawing/2014/main" val="2658227295"/>
                    </a:ext>
                  </a:extLst>
                </a:gridCol>
                <a:gridCol w="5505449">
                  <a:extLst>
                    <a:ext uri="{9D8B030D-6E8A-4147-A177-3AD203B41FA5}">
                      <a16:colId xmlns:a16="http://schemas.microsoft.com/office/drawing/2014/main" val="2575942115"/>
                    </a:ext>
                  </a:extLst>
                </a:gridCol>
              </a:tblGrid>
              <a:tr h="421756">
                <a:tc>
                  <a:txBody>
                    <a:bodyPr/>
                    <a:lstStyle/>
                    <a:p>
                      <a:r>
                        <a:rPr lang="es-CO" sz="16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Aspect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Pre-contact</a:t>
                      </a:r>
                      <a:r>
                        <a:rPr lang="es-CO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6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Post-contact</a:t>
                      </a:r>
                      <a:r>
                        <a:rPr lang="es-CO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6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1796"/>
                  </a:ext>
                </a:extLst>
              </a:tr>
              <a:tr h="421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Segmentación antes de la llamada</a:t>
                      </a:r>
                      <a:endParaRPr lang="es-CO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Modelado después del contacto</a:t>
                      </a:r>
                      <a:endParaRPr lang="es-CO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85493"/>
                  </a:ext>
                </a:extLst>
              </a:tr>
              <a:tr h="727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Inclusión de características 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Excluye 'duración' (riesgo de fuga)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Incluye 'duración' (KPI posterior a la llamada)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82629"/>
                  </a:ext>
                </a:extLst>
              </a:tr>
              <a:tr h="727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Probabilidad de suscripción antes de la llamada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Probabilidad de suscripción 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post-contacto</a:t>
                      </a:r>
                      <a:endParaRPr lang="es-CO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90584"/>
                  </a:ext>
                </a:extLst>
              </a:tr>
              <a:tr h="1039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Ingeniería de características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Excluir variables relacionadas con los resultados de llamadas con riesgo de fuga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Incluir variables de resultados de llamadas teniendo en cuenta el sesgo de actualidad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56825"/>
                  </a:ext>
                </a:extLst>
              </a:tr>
              <a:tr h="727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Estrategia de formación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División consciente del tiempo, enfoque en la generalización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 mismo, pero con funciones de datos de llamadas adicionales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85619"/>
                  </a:ext>
                </a:extLst>
              </a:tr>
              <a:tr h="7279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Métricas de evaluación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Métricas de clasificación priorizadas (PR-AUC, 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Lift@k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Métricas de calibración importantes (</a:t>
                      </a:r>
                      <a:r>
                        <a:rPr lang="es-CO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Brier</a:t>
                      </a:r>
                      <a:r>
                        <a:rPr lang="es-CO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curvas de calibración)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0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12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EB164-99B9-4483-71D9-607EE1A6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" y="298451"/>
            <a:ext cx="11153775" cy="858310"/>
          </a:xfrm>
        </p:spPr>
        <p:txBody>
          <a:bodyPr>
            <a:normAutofit/>
          </a:bodyPr>
          <a:lstStyle/>
          <a:p>
            <a:r>
              <a:rPr lang="es-CO" sz="3800" dirty="0"/>
              <a:t>Métricas de clasificación clave y métodos de validación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073671-0A6A-A74B-49A8-C278BED55350}"/>
              </a:ext>
            </a:extLst>
          </p:cNvPr>
          <p:cNvSpPr txBox="1"/>
          <p:nvPr/>
        </p:nvSpPr>
        <p:spPr>
          <a:xfrm>
            <a:off x="200024" y="1156761"/>
            <a:ext cx="882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626374"/>
                </a:solidFill>
                <a:effectLst/>
                <a:latin typeface="Inter"/>
              </a:rPr>
              <a:t>Descripción general de métricas y estrategias para la evaluación y robustez de modelos</a:t>
            </a:r>
            <a:endParaRPr lang="es-CO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BA5EFD0-5244-B7F0-16C6-7C28CE29A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02268"/>
              </p:ext>
            </p:extLst>
          </p:nvPr>
        </p:nvGraphicFramePr>
        <p:xfrm>
          <a:off x="382587" y="1908706"/>
          <a:ext cx="11426826" cy="2861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2537549358"/>
                    </a:ext>
                  </a:extLst>
                </a:gridCol>
                <a:gridCol w="3821113">
                  <a:extLst>
                    <a:ext uri="{9D8B030D-6E8A-4147-A177-3AD203B41FA5}">
                      <a16:colId xmlns:a16="http://schemas.microsoft.com/office/drawing/2014/main" val="3087473306"/>
                    </a:ext>
                  </a:extLst>
                </a:gridCol>
                <a:gridCol w="5808663">
                  <a:extLst>
                    <a:ext uri="{9D8B030D-6E8A-4147-A177-3AD203B41FA5}">
                      <a16:colId xmlns:a16="http://schemas.microsoft.com/office/drawing/2014/main" val="430120563"/>
                    </a:ext>
                  </a:extLst>
                </a:gridCol>
              </a:tblGrid>
              <a:tr h="341908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Métricas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Detalle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36195"/>
                  </a:ext>
                </a:extLst>
              </a:tr>
              <a:tr h="618448"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ROC-AUC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Discriminación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Área bajo la curva ROC; rendimiento de clasificación general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330257"/>
                  </a:ext>
                </a:extLst>
              </a:tr>
              <a:tr h="432912"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PR-AUC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Clasificación en datos desequilibrados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Más informativo cuando la clase positiva es rara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954606"/>
                  </a:ext>
                </a:extLst>
              </a:tr>
              <a:tr h="618448"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 </a:t>
                      </a:r>
                      <a:r>
                        <a:rPr lang="es-CO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Diferencia máxima entre distribuciones de puntuaciones de clases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142679"/>
                  </a:ext>
                </a:extLst>
              </a:tr>
              <a:tr h="803979">
                <a:tc>
                  <a:txBody>
                    <a:bodyPr/>
                    <a:lstStyle/>
                    <a:p>
                      <a:r>
                        <a:rPr lang="es-CO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Brier</a:t>
                      </a: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Score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Calidad de calibración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Mide la diferencia cuadrática media entre las probabilidades previstas y los resultados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2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4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0480F-1AD5-60BA-F59E-690933EA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96044"/>
            <a:ext cx="10515600" cy="1325563"/>
          </a:xfrm>
        </p:spPr>
        <p:txBody>
          <a:bodyPr>
            <a:normAutofit/>
          </a:bodyPr>
          <a:lstStyle/>
          <a:p>
            <a:r>
              <a:rPr lang="es-CO" sz="3800" dirty="0"/>
              <a:t>Evaluación de la explicabilidad, estabilidad y robustez del modelo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9A9F01-53DE-408D-D2A6-1D03E6F0642C}"/>
              </a:ext>
            </a:extLst>
          </p:cNvPr>
          <p:cNvSpPr txBox="1"/>
          <p:nvPr/>
        </p:nvSpPr>
        <p:spPr>
          <a:xfrm>
            <a:off x="376236" y="1436941"/>
            <a:ext cx="979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626374"/>
                </a:solidFill>
                <a:effectLst/>
                <a:latin typeface="Inter"/>
              </a:rPr>
              <a:t>Evaluaciones clave sobre explicabilidad, estabilidad, calibración y pruebas de robustez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72EA5F0-9DAC-C015-0196-3ADE3608C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6" y="2116416"/>
            <a:ext cx="891617" cy="8916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FBA17F-767C-8FC9-77F5-751FE3E3A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84" y="2131656"/>
            <a:ext cx="861135" cy="86113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53A8F75-E1D7-052D-3EB7-E27EE08E5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600" y="2154519"/>
            <a:ext cx="838273" cy="8535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A8D3EE-E274-AC17-100D-3526B9405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954" y="2160308"/>
            <a:ext cx="865322" cy="84193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22B8D91-A312-889E-8583-A78ABD86D8E0}"/>
              </a:ext>
            </a:extLst>
          </p:cNvPr>
          <p:cNvSpPr txBox="1"/>
          <p:nvPr/>
        </p:nvSpPr>
        <p:spPr>
          <a:xfrm>
            <a:off x="376237" y="3314064"/>
            <a:ext cx="3105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b="1" i="0" dirty="0">
                <a:solidFill>
                  <a:srgbClr val="080A29"/>
                </a:solidFill>
                <a:effectLst/>
              </a:rPr>
              <a:t>Explicabilidad utilizando valores SHAP a niveles de observación global e individual</a:t>
            </a:r>
            <a:endParaRPr lang="es-CO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9C834FF-25D2-6400-C1BF-56DA664DB0F4}"/>
              </a:ext>
            </a:extLst>
          </p:cNvPr>
          <p:cNvSpPr txBox="1"/>
          <p:nvPr/>
        </p:nvSpPr>
        <p:spPr>
          <a:xfrm>
            <a:off x="376238" y="4170280"/>
            <a:ext cx="28603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0" i="0" dirty="0">
                <a:solidFill>
                  <a:srgbClr val="080A29"/>
                </a:solidFill>
                <a:effectLst/>
                <a:latin typeface="Inter"/>
              </a:rPr>
              <a:t>Los valores SHAP revelan las principales características predictivas e incluyen dependencia parcial y gráficos ICE para la visualización del impacto de las características.</a:t>
            </a:r>
            <a:endParaRPr lang="en-US" sz="1400" b="0" i="0" dirty="0">
              <a:solidFill>
                <a:srgbClr val="080A29"/>
              </a:solidFill>
              <a:effectLst/>
              <a:latin typeface="Inter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C0DEB2F-CD0E-1E90-4BF3-AF717D86EABF}"/>
              </a:ext>
            </a:extLst>
          </p:cNvPr>
          <p:cNvSpPr txBox="1"/>
          <p:nvPr/>
        </p:nvSpPr>
        <p:spPr>
          <a:xfrm>
            <a:off x="3358970" y="3288287"/>
            <a:ext cx="26146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b="1" dirty="0"/>
              <a:t>Estabilidad evaluada comparando la importancia de las características y el índice de estabilidad de la población</a:t>
            </a:r>
            <a:endParaRPr lang="es-CO" sz="16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471902D-6D00-71D1-78B8-3BB802846049}"/>
              </a:ext>
            </a:extLst>
          </p:cNvPr>
          <p:cNvSpPr txBox="1"/>
          <p:nvPr/>
        </p:nvSpPr>
        <p:spPr>
          <a:xfrm>
            <a:off x="3358970" y="4656018"/>
            <a:ext cx="26146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La importancia de las características se compara entre pliegues y meses; PSI detecta la desviación de datos entre los conjuntos de entrenamiento y de prueba.</a:t>
            </a:r>
            <a:endParaRPr lang="en-U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67C5D75-F515-B13F-5AA9-512F680F3156}"/>
              </a:ext>
            </a:extLst>
          </p:cNvPr>
          <p:cNvSpPr txBox="1"/>
          <p:nvPr/>
        </p:nvSpPr>
        <p:spPr>
          <a:xfrm>
            <a:off x="6095998" y="3214220"/>
            <a:ext cx="27193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b="1" dirty="0"/>
              <a:t>Calibración evaluada mediante gráficos de confiabilidad y métricas de error de calibración</a:t>
            </a:r>
            <a:endParaRPr lang="es-CO" sz="16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FA51609-3861-7F59-7CF5-B8264E7379FC}"/>
              </a:ext>
            </a:extLst>
          </p:cNvPr>
          <p:cNvSpPr txBox="1"/>
          <p:nvPr/>
        </p:nvSpPr>
        <p:spPr>
          <a:xfrm>
            <a:off x="6095998" y="4291438"/>
            <a:ext cx="27193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Los gráficos de confiabilidad junto con los errores de calibración esperados y máximos cuantifican la precisión de la predicción probabilística del modelo.</a:t>
            </a:r>
            <a:endParaRPr lang="en-US" sz="14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602C883-CF07-5C6D-580C-4690C6DF3D42}"/>
              </a:ext>
            </a:extLst>
          </p:cNvPr>
          <p:cNvSpPr txBox="1"/>
          <p:nvPr/>
        </p:nvSpPr>
        <p:spPr>
          <a:xfrm>
            <a:off x="8815386" y="3314064"/>
            <a:ext cx="3105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b="1" dirty="0"/>
              <a:t>Robustez probada con ruido, escenarios hipotéticos, ablación y controles de regularización</a:t>
            </a:r>
            <a:endParaRPr lang="es-CO" sz="16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F0D3032-3E5C-0105-05B4-7D2D25DA31FE}"/>
              </a:ext>
            </a:extLst>
          </p:cNvPr>
          <p:cNvSpPr txBox="1"/>
          <p:nvPr/>
        </p:nvSpPr>
        <p:spPr>
          <a:xfrm>
            <a:off x="8815386" y="4149523"/>
            <a:ext cx="310514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Las pruebas de estrés incluyen ruido de entrada y cambios de escenario; los estudios de ablación y la regularización de coeficientes verifican la resiliencia del modelo.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43431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</TotalTime>
  <Words>1175</Words>
  <Application>Microsoft Office PowerPoint</Application>
  <PresentationFormat>Panorámica</PresentationFormat>
  <Paragraphs>147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Inter</vt:lpstr>
      <vt:lpstr>Retrospección</vt:lpstr>
      <vt:lpstr>Modelado predictivo y análisis de datos de campañas de marketing bancarias</vt:lpstr>
      <vt:lpstr>Hoja de ruta de análisis y modelado de datos</vt:lpstr>
      <vt:lpstr>Descripción general del análisis descriptivo y la gobernanza de experimentos</vt:lpstr>
      <vt:lpstr>Estrategias de codificación y calidad de datos en el marketing bancario</vt:lpstr>
      <vt:lpstr>Descripción general del análisis univariado y bivariado</vt:lpstr>
      <vt:lpstr>Justificación de la metodología y canalización de modelado predictivo</vt:lpstr>
      <vt:lpstr>Configuraciones del modelo: casos de uso previos y posteriores al contacto</vt:lpstr>
      <vt:lpstr>Métricas de clasificación clave y métodos de validación</vt:lpstr>
      <vt:lpstr>Evaluación de la explicabilidad, estabilidad y robustez del modelo</vt:lpstr>
      <vt:lpstr>Adoptemos estrategias predictivas avanzadas para maximizar el impacto del marketing y garantizar modelos sólidos y transparentes.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Analitica de Datos</dc:creator>
  <cp:lastModifiedBy>Analitica de Datos</cp:lastModifiedBy>
  <cp:revision>2</cp:revision>
  <dcterms:created xsi:type="dcterms:W3CDTF">2025-08-16T03:53:26Z</dcterms:created>
  <dcterms:modified xsi:type="dcterms:W3CDTF">2025-08-16T06:54:37Z</dcterms:modified>
</cp:coreProperties>
</file>