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389" r:id="rId5"/>
    <p:sldId id="3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B7472A"/>
    <a:srgbClr val="F5F5F5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60"/>
  </p:normalViewPr>
  <p:slideViewPr>
    <p:cSldViewPr snapToGrid="0">
      <p:cViewPr varScale="1">
        <p:scale>
          <a:sx n="103" d="100"/>
          <a:sy n="103" d="100"/>
        </p:scale>
        <p:origin x="2334" y="114"/>
      </p:cViewPr>
      <p:guideLst>
        <p:guide orient="horz" pos="2880"/>
        <p:guide pos="36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3" y="2551176"/>
            <a:ext cx="7441835" cy="731520"/>
          </a:xfrm>
        </p:spPr>
        <p:txBody>
          <a:bodyPr/>
          <a:lstStyle>
            <a:lvl1pPr>
              <a:defRPr sz="4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050" y="3395444"/>
            <a:ext cx="7290939" cy="73152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483C908C-9C29-F80E-57D1-AEC3935BF700}"/>
              </a:ext>
            </a:extLst>
          </p:cNvPr>
          <p:cNvCxnSpPr>
            <a:cxnSpLocks/>
          </p:cNvCxnSpPr>
          <p:nvPr userDrawn="1"/>
        </p:nvCxnSpPr>
        <p:spPr>
          <a:xfrm>
            <a:off x="400050" y="3336374"/>
            <a:ext cx="8339328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269544-CA7F-1E49-EAD5-D2BB648C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3" y="998290"/>
            <a:ext cx="8407907" cy="5454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/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632441A-EDF1-DF65-742A-79F33951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4" y="1115735"/>
            <a:ext cx="3998214" cy="533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5AD203-8EA5-7669-F80E-0E435BE932A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5736" y="1115735"/>
            <a:ext cx="3998214" cy="533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E41CCE-397E-0D46-CD6E-F1F36CF5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3" y="1115735"/>
            <a:ext cx="4235957" cy="533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430609"/>
            <a:ext cx="8407908" cy="458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43" y="1115735"/>
            <a:ext cx="8407907" cy="533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4782" y="6460947"/>
            <a:ext cx="245745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400050" y="870008"/>
            <a:ext cx="8339328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2">
              <a:lumMod val="25000"/>
            </a:schemeClr>
          </a:solidFill>
          <a:latin typeface="Pretendard SemiBold" panose="02000703000000020004" pitchFamily="50" charset="-127"/>
          <a:ea typeface="Pretendard SemiBold" panose="02000703000000020004" pitchFamily="50" charset="-127"/>
          <a:cs typeface="Pretendard SemiBold" panose="02000703000000020004" pitchFamily="50" charset="-127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Pretendard Medium" panose="02000603000000020004" pitchFamily="50" charset="-127"/>
          <a:ea typeface="Pretendard Medium" panose="02000603000000020004" pitchFamily="50" charset="-127"/>
          <a:cs typeface="Pretendard Medium" panose="02000603000000020004" pitchFamily="50" charset="-127"/>
        </a:defRPr>
      </a:lvl1pPr>
      <a:lvl2pPr marL="212598" indent="-212598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400" kern="1200" dirty="0">
          <a:solidFill>
            <a:schemeClr val="bg2">
              <a:lumMod val="2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>
          <a:solidFill>
            <a:schemeClr val="bg2">
              <a:lumMod val="2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8572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bg2">
              <a:lumMod val="2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4pPr>
      <a:lvl5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bg2">
              <a:lumMod val="25000"/>
            </a:schemeClr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88" userDrawn="1">
          <p15:clr>
            <a:srgbClr val="F26B43"/>
          </p15:clr>
        </p15:guide>
        <p15:guide id="2" pos="252" userDrawn="1">
          <p15:clr>
            <a:srgbClr val="F26B43"/>
          </p15:clr>
        </p15:guide>
        <p15:guide id="3" pos="549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27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0A40D-53D1-4F5F-9EF8-592F778B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Alternating Direction Implicit (ADI)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2375B0-E037-47DF-883E-4C2E6CD9B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3" y="998290"/>
                <a:ext cx="8407907" cy="5766404"/>
              </a:xfrm>
            </p:spPr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ko-KR" altLang="en-US" dirty="0"/>
                  <a:t>하나의 </a:t>
                </a:r>
                <a:r>
                  <a:rPr lang="en-US" altLang="ko-KR" dirty="0"/>
                  <a:t>time step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단계로 구분하고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단계에서는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implicit, y</a:t>
                </a:r>
                <a:r>
                  <a:rPr lang="ko-KR" altLang="en-US" dirty="0"/>
                  <a:t>에 대해서는 </a:t>
                </a:r>
                <a:r>
                  <a:rPr lang="en-US" altLang="ko-KR" dirty="0"/>
                  <a:t>explicit</a:t>
                </a:r>
                <a:r>
                  <a:rPr lang="ko-KR" altLang="en-US" dirty="0"/>
                  <a:t>방법을 적용하고</a:t>
                </a:r>
                <a:r>
                  <a:rPr lang="en-US" altLang="ko-KR" dirty="0"/>
                  <a:t>, 2</a:t>
                </a:r>
                <a:r>
                  <a:rPr lang="ko-KR" altLang="en-US" dirty="0"/>
                  <a:t>단계에서는 반대로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explicit, y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implicit </a:t>
                </a:r>
                <a:r>
                  <a:rPr lang="ko-KR" altLang="en-US" dirty="0"/>
                  <a:t>방법을 순차적으로 적용함</a:t>
                </a: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𝐴𝐷𝐼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𝐴𝐷𝐼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ko-KR" altLang="en-US" dirty="0"/>
              </a:p>
              <a:p>
                <a:pPr lvl="1"/>
                <a:r>
                  <a:rPr lang="en-US" altLang="ko-KR" dirty="0"/>
                  <a:t>Discretization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𝐴𝐷𝐼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altLang="ko-KR" sz="1500" i="1" dirty="0"/>
              </a:p>
              <a:p>
                <a:pPr marL="0" lvl="1" indent="0">
                  <a:buNone/>
                </a:pPr>
                <a:endParaRPr lang="en-US" altLang="ko-KR" sz="15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𝐴𝐷𝐼</m:t>
                          </m:r>
                        </m:sub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sz="1500" dirty="0"/>
              </a:p>
              <a:p>
                <a:pPr marL="0" lvl="1" indent="0">
                  <a:buNone/>
                </a:pPr>
                <a:endParaRPr lang="ko-KR" altLang="en-US" sz="1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2375B0-E037-47DF-883E-4C2E6CD9B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3" y="998290"/>
                <a:ext cx="8407907" cy="5766404"/>
              </a:xfrm>
              <a:blipFill>
                <a:blip r:embed="rId2"/>
                <a:stretch>
                  <a:fillRect l="-73" t="-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8E948-A76C-4397-A261-865D9B2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 Splitting Method (OSM)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34FF6E-6098-48E3-A100-ECAF1DA11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43" y="998290"/>
                <a:ext cx="8407907" cy="5654437"/>
              </a:xfrm>
            </p:spPr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ko-KR" altLang="en-US" b="0" dirty="0"/>
                  <a:t>여러 개의 단순한 연산으로 나눠서 해결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연산을 우선 적용하여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이후에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대한 연산을 적용하여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ko-KR" altLang="en-US" dirty="0"/>
                  <a:t>을 구함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교차항은 </a:t>
                </a:r>
                <a:r>
                  <a:rPr lang="en-US" altLang="ko-KR" dirty="0"/>
                  <a:t>explicit </a:t>
                </a:r>
                <a:r>
                  <a:rPr lang="ko-KR" altLang="en-US" dirty="0"/>
                  <a:t>방법으로 처리</a:t>
                </a: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𝑂𝑆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𝑂𝑆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ko-KR" altLang="en-US" dirty="0"/>
              </a:p>
              <a:p>
                <a:pPr lvl="1"/>
                <a:r>
                  <a:rPr lang="en-US" altLang="ko-KR" dirty="0"/>
                  <a:t>Discretization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𝑂𝑆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altLang="ko-KR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500" dirty="0"/>
              </a:p>
              <a:p>
                <a:pPr marL="0" lvl="1" indent="0">
                  <a:buNone/>
                </a:pPr>
                <a:endParaRPr lang="en-US" altLang="ko-KR" sz="15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𝑂𝑆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500" i="1">
                          <a:latin typeface="Cambria Math" panose="02040503050406030204" pitchFamily="18" charset="0"/>
                        </a:rPr>
                        <m:t>𝑟</m:t>
                      </m:r>
                      <m:sSubSup>
                        <m:sSubSup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altLang="ko-KR" sz="150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en-US" altLang="ko-KR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num>
                        <m:den>
                          <m:r>
                            <a:rPr lang="en-US" altLang="ko-KR" sz="15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500" dirty="0"/>
              </a:p>
              <a:p>
                <a:pPr marL="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34FF6E-6098-48E3-A100-ECAF1DA11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43" y="998290"/>
                <a:ext cx="8407907" cy="5654437"/>
              </a:xfrm>
              <a:blipFill>
                <a:blip r:embed="rId2"/>
                <a:stretch>
                  <a:fillRect l="-73" t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4203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FEE82-03DD-4F90-81E2-2AF29E1D81FB}">
  <ds:schemaRefs>
    <ds:schemaRef ds:uri="230e9df3-be65-4c73-a93b-d1236ebd677e"/>
    <ds:schemaRef ds:uri="71af3243-3dd4-4a8d-8c0d-dd76da1f02a5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Pretendard</vt:lpstr>
      <vt:lpstr>Pretendard Medium</vt:lpstr>
      <vt:lpstr>Pretendard SemiBold</vt:lpstr>
      <vt:lpstr>Arial</vt:lpstr>
      <vt:lpstr>Calibri</vt:lpstr>
      <vt:lpstr>Cambria Math</vt:lpstr>
      <vt:lpstr>Segoe UI</vt:lpstr>
      <vt:lpstr>WelcomeDoc</vt:lpstr>
      <vt:lpstr>Alternating Direction Implicit (ADI)</vt:lpstr>
      <vt:lpstr>Operator Splitting Method (OSM)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2024-10-07T02:10:26Z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