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9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9F490-BF80-4363-9727-82C8BC45B6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4D9CD7-925A-42F1-85D1-3BCAD7B523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368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4D9CD7-925A-42F1-85D1-3BCAD7B523F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10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F89ECC1-6B06-466C-A725-69E949E8E256}" type="datetime1">
              <a:rPr lang="en-US" altLang="ko-KR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A954-3FEF-47D7-B128-C95303769801}" type="datetime1">
              <a:rPr lang="en-US" altLang="ko-KR" smtClean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53162-567E-4F7D-889C-2D3988D829D3}" type="datetime1">
              <a:rPr lang="en-US" altLang="ko-KR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62DC3-3BC8-439E-9BAF-2D00DB280F82}" type="datetime1">
              <a:rPr lang="en-US" altLang="ko-KR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6A4D-1BEA-4FB0-B1C3-E47F49300617}" type="datetime1">
              <a:rPr lang="en-US" altLang="ko-KR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D86A0-B1E9-4B48-AB50-EA1F4AFAED27}" type="datetime1">
              <a:rPr lang="en-US" altLang="ko-KR" smtClean="0"/>
              <a:t>12/16/2022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DBF70-2275-4906-B3F2-3EC24A2BD102}" type="datetime1">
              <a:rPr lang="en-US" altLang="ko-KR" smtClean="0"/>
              <a:t>12/16/2022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22FB71E-B4A0-421D-AB15-D78384F0507F}" type="datetime1">
              <a:rPr lang="en-US" altLang="ko-KR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349B029-070B-4BD4-B6DC-EE5F240DA84A}" type="datetime1">
              <a:rPr lang="en-US" altLang="ko-KR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8E558-A34B-4F03-84CA-4A5BAFE0B01D}" type="datetime1">
              <a:rPr lang="en-US" altLang="ko-KR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B23B-5B5F-41DE-AA33-B169266F7CD3}" type="datetime1">
              <a:rPr lang="en-US" altLang="ko-KR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ECB9A-D92E-4832-AC31-FD6EA90F52C2}" type="datetime1">
              <a:rPr lang="en-US" altLang="ko-KR" smtClean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19B9F-413D-43B5-9483-7A8E59B67F7A}" type="datetime1">
              <a:rPr lang="en-US" altLang="ko-KR" smtClean="0"/>
              <a:t>12/16/2022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B177-D9D6-43CC-B858-20A99BB34142}" type="datetime1">
              <a:rPr lang="en-US" altLang="ko-KR" smtClean="0"/>
              <a:t>12/16/2022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ED2AB-3579-4B73-8EEA-D5C7C9C4D235}" type="datetime1">
              <a:rPr lang="en-US" altLang="ko-KR" smtClean="0"/>
              <a:t>12/16/2022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3A80-5DAD-49F5-B068-D0613455AAFF}" type="datetime1">
              <a:rPr lang="en-US" altLang="ko-KR" smtClean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37BCC-C297-4B15-A755-EE459ABD2134}" type="datetime1">
              <a:rPr lang="en-US" altLang="ko-KR" smtClean="0"/>
              <a:t>12/16/2022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997A6C8-F4BB-49E5-840D-AFDA370E9D29}" type="datetime1">
              <a:rPr lang="en-US" altLang="ko-KR" smtClean="0"/>
              <a:t>12/16/2022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aw.go.kr/LSW/LsTrmSc.do?menuId=0&amp;query=%EC%B1%84%EB%AC%B4%EC%9E%90%ED%9A%8C%EC%83%9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10035784" cy="1570746"/>
          </a:xfrm>
        </p:spPr>
        <p:txBody>
          <a:bodyPr/>
          <a:lstStyle/>
          <a:p>
            <a:r>
              <a:rPr lang="en-US" altLang="ko-KR" sz="4800" dirty="0"/>
              <a:t>ISDA Master Agreement</a:t>
            </a:r>
            <a:r>
              <a:rPr lang="ko-KR" altLang="en-US" sz="4800" dirty="0"/>
              <a:t>의 이해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2022. </a:t>
            </a:r>
            <a:r>
              <a:rPr lang="en-US" altLang="ko-KR" sz="2000" dirty="0">
                <a:solidFill>
                  <a:schemeClr val="bg1"/>
                </a:solidFill>
              </a:rPr>
              <a:t>12. </a:t>
            </a:r>
            <a:r>
              <a:rPr lang="en-US" altLang="ko-KR" sz="2000" dirty="0" smtClean="0">
                <a:solidFill>
                  <a:schemeClr val="bg1"/>
                </a:solidFill>
              </a:rPr>
              <a:t>19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이헌영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39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2.Master Agreement </a:t>
            </a:r>
            <a:r>
              <a:rPr lang="ko-KR" altLang="en-US" sz="2800" dirty="0"/>
              <a:t>주요내용</a:t>
            </a:r>
            <a:r>
              <a:rPr lang="en-US" altLang="ko-KR" sz="2800" dirty="0"/>
              <a:t>(Close-out Netting)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1600" dirty="0" smtClean="0"/>
              <a:t>B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회생절차시</a:t>
            </a:r>
            <a:r>
              <a:rPr lang="ko-KR" altLang="en-US" sz="1600" dirty="0"/>
              <a:t> </a:t>
            </a:r>
            <a:r>
              <a:rPr lang="en-US" altLang="ko-KR" sz="1600" dirty="0"/>
              <a:t>B</a:t>
            </a:r>
            <a:r>
              <a:rPr lang="ko-KR" altLang="en-US" sz="1600" dirty="0"/>
              <a:t>의 채무를</a:t>
            </a:r>
            <a:r>
              <a:rPr lang="en-US" altLang="ko-KR" sz="1600" dirty="0"/>
              <a:t> 10% </a:t>
            </a:r>
            <a:r>
              <a:rPr lang="ko-KR" altLang="en-US" sz="1600" dirty="0"/>
              <a:t>탕감할 경우 </a:t>
            </a:r>
            <a:r>
              <a:rPr lang="en-US" altLang="ko-KR" sz="1600" dirty="0" smtClean="0"/>
              <a:t>1</a:t>
            </a:r>
            <a:r>
              <a:rPr lang="ko-KR" altLang="en-US" sz="1600" dirty="0"/>
              <a:t>번과</a:t>
            </a:r>
            <a:r>
              <a:rPr lang="en-US" altLang="ko-KR" sz="1600" dirty="0"/>
              <a:t> 2</a:t>
            </a:r>
            <a:r>
              <a:rPr lang="ko-KR" altLang="en-US" sz="1600" dirty="0"/>
              <a:t>번 거래가 하나의 단일거래라면</a:t>
            </a:r>
            <a:endParaRPr lang="en-US" altLang="ko-KR" sz="1600" dirty="0"/>
          </a:p>
          <a:p>
            <a:pPr marL="109537" indent="0">
              <a:buNone/>
              <a:defRPr/>
            </a:pPr>
            <a:r>
              <a:rPr lang="en-US" altLang="ko-KR" dirty="0" smtClean="0"/>
              <a:t>                         </a:t>
            </a:r>
          </a:p>
          <a:p>
            <a:pPr marL="109537" indent="0"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A                                                                          </a:t>
            </a:r>
            <a:r>
              <a:rPr lang="en-US" altLang="ko-KR" dirty="0"/>
              <a:t>B</a:t>
            </a:r>
          </a:p>
          <a:p>
            <a:pPr marL="109537" indent="0">
              <a:buNone/>
              <a:defRPr/>
            </a:pPr>
            <a:r>
              <a:rPr lang="en-US" altLang="ko-KR" dirty="0"/>
              <a:t>  </a:t>
            </a:r>
            <a:br>
              <a:rPr lang="en-US" altLang="ko-KR" dirty="0"/>
            </a:br>
            <a:endParaRPr lang="en-US" altLang="ko-KR" dirty="0"/>
          </a:p>
          <a:p>
            <a:pPr marL="109537" indent="0">
              <a:buNone/>
              <a:defRPr/>
            </a:pPr>
            <a:r>
              <a:rPr lang="en-US" altLang="ko-KR" dirty="0"/>
              <a:t>         ① </a:t>
            </a:r>
          </a:p>
          <a:p>
            <a:pPr marL="109537" indent="0">
              <a:buNone/>
              <a:defRPr/>
            </a:pPr>
            <a:r>
              <a:rPr lang="en-US" altLang="ko-KR" dirty="0"/>
              <a:t>   </a:t>
            </a:r>
          </a:p>
          <a:p>
            <a:pPr marL="109537" indent="0">
              <a:buNone/>
              <a:defRPr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 ②</a:t>
            </a:r>
          </a:p>
          <a:p>
            <a:endParaRPr lang="ko-KR" altLang="en-US" dirty="0"/>
          </a:p>
        </p:txBody>
      </p:sp>
      <p:cxnSp>
        <p:nvCxnSpPr>
          <p:cNvPr id="4" name="Straight Arrow Connector 5"/>
          <p:cNvCxnSpPr/>
          <p:nvPr/>
        </p:nvCxnSpPr>
        <p:spPr>
          <a:xfrm flipV="1">
            <a:off x="4192270" y="4230531"/>
            <a:ext cx="3743325" cy="714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7"/>
          <p:cNvCxnSpPr/>
          <p:nvPr/>
        </p:nvCxnSpPr>
        <p:spPr>
          <a:xfrm flipH="1">
            <a:off x="4047807" y="5299702"/>
            <a:ext cx="3887788" cy="0"/>
          </a:xfrm>
          <a:prstGeom prst="straightConnector1">
            <a:avLst/>
          </a:prstGeom>
          <a:noFill/>
          <a:ln w="25400" cap="rnd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5669471" y="4792645"/>
            <a:ext cx="1368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b="1" dirty="0"/>
              <a:t>100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785382" y="3792059"/>
            <a:ext cx="1368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b="1" dirty="0"/>
              <a:t>50</a:t>
            </a:r>
          </a:p>
        </p:txBody>
      </p:sp>
      <p:cxnSp>
        <p:nvCxnSpPr>
          <p:cNvPr id="9" name="Straight Arrow Connector 7"/>
          <p:cNvCxnSpPr/>
          <p:nvPr/>
        </p:nvCxnSpPr>
        <p:spPr>
          <a:xfrm flipH="1">
            <a:off x="4047807" y="6258607"/>
            <a:ext cx="388778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1980436" y="5942082"/>
            <a:ext cx="230346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 b="1" dirty="0"/>
              <a:t>  </a:t>
            </a:r>
            <a:r>
              <a:rPr lang="ko-KR" altLang="en-US" b="1" dirty="0" err="1"/>
              <a:t>상계후</a:t>
            </a:r>
            <a:r>
              <a:rPr lang="ko-KR" altLang="en-US" b="1" dirty="0"/>
              <a:t> 탕감</a:t>
            </a:r>
            <a:endParaRPr lang="en-US" altLang="ko-KR" b="1" dirty="0"/>
          </a:p>
          <a:p>
            <a:r>
              <a:rPr lang="en-US" altLang="ko-KR" b="1" dirty="0"/>
              <a:t>Close-out netting</a:t>
            </a:r>
            <a:r>
              <a:rPr lang="ko-KR" altLang="en-US" b="1" dirty="0"/>
              <a:t> </a:t>
            </a:r>
            <a:endParaRPr lang="en-US" altLang="en-US" b="1" dirty="0"/>
          </a:p>
        </p:txBody>
      </p:sp>
      <p:sp>
        <p:nvSpPr>
          <p:cNvPr id="12" name="TextBox 8"/>
          <p:cNvSpPr txBox="1">
            <a:spLocks noChangeArrowheads="1"/>
          </p:cNvSpPr>
          <p:nvPr/>
        </p:nvSpPr>
        <p:spPr bwMode="auto">
          <a:xfrm>
            <a:off x="5379719" y="5830382"/>
            <a:ext cx="1368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b="1" dirty="0"/>
              <a:t>50  =&gt;  </a:t>
            </a:r>
            <a:r>
              <a:rPr lang="en-US" altLang="en-US" b="1" dirty="0">
                <a:solidFill>
                  <a:srgbClr val="C00000"/>
                </a:solidFill>
              </a:rPr>
              <a:t>45</a:t>
            </a:r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160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Master Agreement </a:t>
            </a:r>
            <a:r>
              <a:rPr lang="ko-KR" altLang="en-US" dirty="0"/>
              <a:t>주요내용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2382591"/>
            <a:ext cx="10294364" cy="4005329"/>
          </a:xfrm>
        </p:spPr>
        <p:txBody>
          <a:bodyPr>
            <a:normAutofit fontScale="47500" lnSpcReduction="20000"/>
          </a:bodyPr>
          <a:lstStyle/>
          <a:p>
            <a:pPr marL="514350" indent="-514350">
              <a:lnSpc>
                <a:spcPct val="80000"/>
              </a:lnSpc>
              <a:buNone/>
              <a:defRPr/>
            </a:pPr>
            <a:r>
              <a:rPr lang="ko-KR" altLang="en-US" sz="2500" dirty="0" err="1" smtClean="0"/>
              <a:t>한국법상</a:t>
            </a:r>
            <a:r>
              <a:rPr lang="ko-KR" altLang="en-US" sz="2500" dirty="0" smtClean="0"/>
              <a:t> </a:t>
            </a:r>
            <a:r>
              <a:rPr lang="en-US" altLang="ko-KR" sz="2500" dirty="0"/>
              <a:t>Close-Out Netting</a:t>
            </a:r>
          </a:p>
          <a:p>
            <a:pPr marL="514350" indent="-514350">
              <a:lnSpc>
                <a:spcPct val="80000"/>
              </a:lnSpc>
              <a:buFont typeface="Wingdings 3"/>
              <a:buChar char=""/>
              <a:defRPr/>
            </a:pPr>
            <a:endParaRPr lang="en-US" altLang="ko-KR" sz="2500" dirty="0"/>
          </a:p>
          <a:p>
            <a:pPr marL="514350" indent="-514350">
              <a:lnSpc>
                <a:spcPct val="80000"/>
              </a:lnSpc>
              <a:buFont typeface="Wingdings 3"/>
              <a:buChar char=""/>
              <a:defRPr/>
            </a:pPr>
            <a:r>
              <a:rPr lang="ko-KR" altLang="en-US" sz="2500" dirty="0"/>
              <a:t>채무자회생 및 파산에 관한 법률 제</a:t>
            </a:r>
            <a:r>
              <a:rPr lang="en-US" altLang="ko-KR" sz="2500" dirty="0"/>
              <a:t>120</a:t>
            </a:r>
            <a:r>
              <a:rPr lang="ko-KR" altLang="en-US" sz="2500" dirty="0"/>
              <a:t>조 </a:t>
            </a:r>
            <a:r>
              <a:rPr lang="en-US" altLang="ko-KR" sz="2500" dirty="0"/>
              <a:t>(</a:t>
            </a:r>
            <a:r>
              <a:rPr lang="ko-KR" altLang="en-US" sz="2500" dirty="0"/>
              <a:t>지급결제제도 등에 대한 </a:t>
            </a:r>
            <a:r>
              <a:rPr lang="ko-KR" altLang="en-US" sz="2500" dirty="0" err="1"/>
              <a:t>특칙</a:t>
            </a:r>
            <a:r>
              <a:rPr lang="en-US" altLang="ko-KR" sz="2500" dirty="0"/>
              <a:t>)</a:t>
            </a:r>
            <a:r>
              <a:rPr lang="ko-KR" altLang="en-US" sz="2500" dirty="0"/>
              <a:t> </a:t>
            </a:r>
            <a:r>
              <a:rPr lang="en-US" altLang="ko-KR" sz="2500" dirty="0"/>
              <a:t>[</a:t>
            </a:r>
            <a:r>
              <a:rPr lang="ko-KR" altLang="en-US" sz="2500" dirty="0"/>
              <a:t>제</a:t>
            </a:r>
            <a:r>
              <a:rPr lang="en-US" altLang="ko-KR" sz="2500" dirty="0"/>
              <a:t>336</a:t>
            </a:r>
            <a:r>
              <a:rPr lang="ko-KR" altLang="en-US" sz="2500" dirty="0"/>
              <a:t>조 동일</a:t>
            </a:r>
            <a:r>
              <a:rPr lang="en-US" altLang="ko-KR" sz="2500" dirty="0"/>
              <a:t>]</a:t>
            </a:r>
          </a:p>
          <a:p>
            <a:pPr marL="514350" indent="0">
              <a:lnSpc>
                <a:spcPct val="170000"/>
              </a:lnSpc>
              <a:buNone/>
              <a:defRPr/>
            </a:pPr>
            <a:r>
              <a:rPr lang="en-US" altLang="ko-KR" sz="2500" dirty="0"/>
              <a:t>③</a:t>
            </a:r>
            <a:r>
              <a:rPr lang="ko-KR" altLang="en-US" sz="2500" dirty="0"/>
              <a:t>일정한 금융거래에 관한 기본적 사항을 정한 하나의 계약</a:t>
            </a:r>
            <a:r>
              <a:rPr lang="en-US" altLang="ko-KR" sz="2500" dirty="0"/>
              <a:t>(</a:t>
            </a:r>
            <a:r>
              <a:rPr lang="ko-KR" altLang="en-US" sz="2500" dirty="0"/>
              <a:t>이 항에서 </a:t>
            </a:r>
            <a:r>
              <a:rPr lang="en-US" altLang="ko-KR" sz="2500" dirty="0"/>
              <a:t>"</a:t>
            </a:r>
            <a:r>
              <a:rPr lang="ko-KR" altLang="en-US" sz="2500" dirty="0"/>
              <a:t>기본계약</a:t>
            </a:r>
            <a:r>
              <a:rPr lang="en-US" altLang="ko-KR" sz="2500" dirty="0"/>
              <a:t>"</a:t>
            </a:r>
            <a:r>
              <a:rPr lang="ko-KR" altLang="en-US" sz="2500" dirty="0"/>
              <a:t>이라 한다</a:t>
            </a:r>
            <a:r>
              <a:rPr lang="en-US" altLang="ko-KR" sz="2500" dirty="0"/>
              <a:t>)</a:t>
            </a:r>
            <a:r>
              <a:rPr lang="ko-KR" altLang="en-US" sz="2500" dirty="0"/>
              <a:t>에 근거하여 다음 각호의 거래</a:t>
            </a:r>
            <a:r>
              <a:rPr lang="en-US" altLang="ko-KR" sz="2500" dirty="0"/>
              <a:t>(</a:t>
            </a:r>
            <a:r>
              <a:rPr lang="ko-KR" altLang="en-US" sz="2500" dirty="0"/>
              <a:t>이 항에서 </a:t>
            </a:r>
            <a:r>
              <a:rPr lang="en-US" altLang="ko-KR" sz="2500" dirty="0"/>
              <a:t>"</a:t>
            </a:r>
            <a:r>
              <a:rPr lang="ko-KR" altLang="en-US" sz="2500" dirty="0"/>
              <a:t>적격금융거래</a:t>
            </a:r>
            <a:r>
              <a:rPr lang="en-US" altLang="ko-KR" sz="2500" dirty="0"/>
              <a:t>"</a:t>
            </a:r>
            <a:r>
              <a:rPr lang="ko-KR" altLang="en-US" sz="2500" dirty="0"/>
              <a:t>라고 한다</a:t>
            </a:r>
            <a:r>
              <a:rPr lang="en-US" altLang="ko-KR" sz="2500" dirty="0"/>
              <a:t>)</a:t>
            </a:r>
            <a:r>
              <a:rPr lang="ko-KR" altLang="en-US" sz="2500" dirty="0"/>
              <a:t>를 행하는 당사자 일방에 대하여 회생절차가 개시된 경우 적격금융거래의 종료 및 정산에 관하여는 이 법의 규정에 불구하고 기본계약에서 당사자가 정한 바에 따라 효력이 발생하고 해제</a:t>
            </a:r>
            <a:r>
              <a:rPr lang="en-US" altLang="ko-KR" sz="2500" dirty="0"/>
              <a:t>, </a:t>
            </a:r>
            <a:r>
              <a:rPr lang="ko-KR" altLang="en-US" sz="2500" dirty="0"/>
              <a:t>해지</a:t>
            </a:r>
            <a:r>
              <a:rPr lang="en-US" altLang="ko-KR" sz="2500" dirty="0"/>
              <a:t>, </a:t>
            </a:r>
            <a:r>
              <a:rPr lang="ko-KR" altLang="en-US" sz="2500" dirty="0"/>
              <a:t>취소 및 부인의 대상이 되지 아니하며</a:t>
            </a:r>
            <a:r>
              <a:rPr lang="en-US" altLang="ko-KR" sz="2500" dirty="0"/>
              <a:t>, </a:t>
            </a:r>
            <a:r>
              <a:rPr lang="ko-KR" altLang="en-US" sz="2500" dirty="0"/>
              <a:t>제</a:t>
            </a:r>
            <a:r>
              <a:rPr lang="en-US" altLang="ko-KR" sz="2500" dirty="0"/>
              <a:t>4</a:t>
            </a:r>
            <a:r>
              <a:rPr lang="ko-KR" altLang="en-US" sz="2500" dirty="0"/>
              <a:t>호의 거래는 중지명령 및 포괄적 금지명령의 대상이 되지 아니한다</a:t>
            </a:r>
            <a:r>
              <a:rPr lang="en-US" altLang="ko-KR" sz="2500" dirty="0"/>
              <a:t>. </a:t>
            </a:r>
            <a:r>
              <a:rPr lang="ko-KR" altLang="en-US" sz="2500" dirty="0"/>
              <a:t>다만</a:t>
            </a:r>
            <a:r>
              <a:rPr lang="en-US" altLang="ko-KR" sz="2500" dirty="0"/>
              <a:t>, </a:t>
            </a:r>
            <a:r>
              <a:rPr lang="ko-KR" altLang="en-US" sz="2500" dirty="0"/>
              <a:t>채무자가 상대방과 공모하여 회생채권자 또는 </a:t>
            </a:r>
            <a:r>
              <a:rPr lang="ko-KR" altLang="en-US" sz="2500" dirty="0" err="1"/>
              <a:t>회생담보권자를</a:t>
            </a:r>
            <a:r>
              <a:rPr lang="ko-KR" altLang="en-US" sz="2500" dirty="0"/>
              <a:t> 해할 목적으로 적격금융거래를 행한 경우에는 그러하지 아니하다</a:t>
            </a:r>
            <a:r>
              <a:rPr lang="en-US" altLang="ko-KR" sz="2500" dirty="0"/>
              <a:t>.</a:t>
            </a:r>
          </a:p>
          <a:p>
            <a:pPr marL="514350" indent="-514350">
              <a:lnSpc>
                <a:spcPct val="130000"/>
              </a:lnSpc>
              <a:buNone/>
              <a:defRPr/>
            </a:pPr>
            <a:endParaRPr lang="en-US" altLang="ko-KR" sz="2500" dirty="0"/>
          </a:p>
          <a:p>
            <a:pPr marL="514350" indent="-514350">
              <a:lnSpc>
                <a:spcPct val="170000"/>
              </a:lnSpc>
              <a:buNone/>
              <a:defRPr/>
            </a:pPr>
            <a:r>
              <a:rPr lang="ko-KR" altLang="en-US" sz="2500" dirty="0"/>
              <a:t>   </a:t>
            </a:r>
            <a:r>
              <a:rPr lang="en-US" altLang="ko-KR" sz="2500" dirty="0"/>
              <a:t>1. </a:t>
            </a:r>
            <a:r>
              <a:rPr lang="ko-KR" altLang="en-US" sz="2500" dirty="0"/>
              <a:t>통화</a:t>
            </a:r>
            <a:r>
              <a:rPr lang="en-US" altLang="ko-KR" sz="2500" dirty="0"/>
              <a:t>, </a:t>
            </a:r>
            <a:r>
              <a:rPr lang="ko-KR" altLang="en-US" sz="2500" dirty="0"/>
              <a:t>유가증권</a:t>
            </a:r>
            <a:r>
              <a:rPr lang="en-US" altLang="ko-KR" sz="2500" dirty="0"/>
              <a:t>, </a:t>
            </a:r>
            <a:r>
              <a:rPr lang="ko-KR" altLang="en-US" sz="2500" dirty="0"/>
              <a:t>출자지분</a:t>
            </a:r>
            <a:r>
              <a:rPr lang="en-US" altLang="ko-KR" sz="2500" dirty="0"/>
              <a:t>, </a:t>
            </a:r>
            <a:r>
              <a:rPr lang="ko-KR" altLang="en-US" sz="2500" dirty="0"/>
              <a:t>일반상품</a:t>
            </a:r>
            <a:r>
              <a:rPr lang="en-US" altLang="ko-KR" sz="2500" dirty="0"/>
              <a:t>, </a:t>
            </a:r>
            <a:r>
              <a:rPr lang="ko-KR" altLang="en-US" sz="2500" dirty="0"/>
              <a:t>신용위험</a:t>
            </a:r>
            <a:r>
              <a:rPr lang="en-US" altLang="ko-KR" sz="2500" dirty="0"/>
              <a:t>, </a:t>
            </a:r>
            <a:r>
              <a:rPr lang="ko-KR" altLang="en-US" sz="2500" dirty="0"/>
              <a:t>에너지</a:t>
            </a:r>
            <a:r>
              <a:rPr lang="en-US" altLang="ko-KR" sz="2500" dirty="0"/>
              <a:t>, </a:t>
            </a:r>
            <a:r>
              <a:rPr lang="ko-KR" altLang="en-US" sz="2500" dirty="0"/>
              <a:t>날씨</a:t>
            </a:r>
            <a:r>
              <a:rPr lang="en-US" altLang="ko-KR" sz="2500" dirty="0"/>
              <a:t>, </a:t>
            </a:r>
            <a:r>
              <a:rPr lang="ko-KR" altLang="en-US" sz="2500" dirty="0"/>
              <a:t>운임</a:t>
            </a:r>
            <a:r>
              <a:rPr lang="en-US" altLang="ko-KR" sz="2500" dirty="0"/>
              <a:t>, </a:t>
            </a:r>
            <a:r>
              <a:rPr lang="ko-KR" altLang="en-US" sz="2500" dirty="0"/>
              <a:t>주파수</a:t>
            </a:r>
            <a:r>
              <a:rPr lang="en-US" altLang="ko-KR" sz="2500" dirty="0"/>
              <a:t>,  </a:t>
            </a:r>
            <a:r>
              <a:rPr lang="ko-KR" altLang="en-US" sz="2500" dirty="0"/>
              <a:t>환경 등의 가격      또는 이자율이나 이를 기초로 하는 지수 및 그 밖의  지표를 대상으로 하는 선도</a:t>
            </a:r>
            <a:r>
              <a:rPr lang="en-US" altLang="ko-KR" sz="2500" dirty="0"/>
              <a:t>, </a:t>
            </a:r>
            <a:r>
              <a:rPr lang="ko-KR" altLang="en-US" sz="2500" dirty="0"/>
              <a:t>옵션</a:t>
            </a:r>
            <a:r>
              <a:rPr lang="en-US" altLang="ko-KR" sz="2500" dirty="0"/>
              <a:t>, </a:t>
            </a:r>
            <a:r>
              <a:rPr lang="ko-KR" altLang="en-US" sz="2500" dirty="0" err="1"/>
              <a:t>스왑</a:t>
            </a:r>
            <a:r>
              <a:rPr lang="ko-KR" altLang="en-US" sz="2500" dirty="0"/>
              <a:t> 등 파생금융거래로서 </a:t>
            </a:r>
            <a:r>
              <a:rPr lang="ko-KR" altLang="en-US" sz="2500" dirty="0">
                <a:hlinkClick r:id="rId2"/>
              </a:rPr>
              <a:t>대통령령이 정하는</a:t>
            </a:r>
            <a:r>
              <a:rPr lang="ko-KR" altLang="en-US" sz="2500" dirty="0"/>
              <a:t> 거래</a:t>
            </a:r>
          </a:p>
          <a:p>
            <a:pPr marL="514350" indent="-514350">
              <a:buNone/>
              <a:defRPr/>
            </a:pPr>
            <a:r>
              <a:rPr lang="en-US" altLang="ko-KR" sz="2500" dirty="0"/>
              <a:t>   2. </a:t>
            </a:r>
            <a:r>
              <a:rPr lang="ko-KR" altLang="en-US" sz="2500" dirty="0"/>
              <a:t>현물환거래</a:t>
            </a:r>
            <a:r>
              <a:rPr lang="en-US" altLang="ko-KR" sz="2500" dirty="0"/>
              <a:t>, </a:t>
            </a:r>
            <a:r>
              <a:rPr lang="ko-KR" altLang="en-US" sz="2500" dirty="0"/>
              <a:t>유가증권의 환매거래</a:t>
            </a:r>
            <a:r>
              <a:rPr lang="en-US" altLang="ko-KR" sz="2500" dirty="0"/>
              <a:t>, </a:t>
            </a:r>
            <a:r>
              <a:rPr lang="ko-KR" altLang="en-US" sz="2500" dirty="0"/>
              <a:t>유가증권의 대차거래 및 </a:t>
            </a:r>
            <a:r>
              <a:rPr lang="ko-KR" altLang="en-US" sz="2500" dirty="0" err="1"/>
              <a:t>담보콜거래</a:t>
            </a:r>
            <a:endParaRPr lang="ko-KR" altLang="en-US" sz="2500" dirty="0"/>
          </a:p>
          <a:p>
            <a:pPr marL="514350" indent="-514350">
              <a:buNone/>
              <a:defRPr/>
            </a:pPr>
            <a:r>
              <a:rPr lang="en-US" altLang="ko-KR" sz="2500" dirty="0"/>
              <a:t>   3. </a:t>
            </a:r>
            <a:r>
              <a:rPr lang="ko-KR" altLang="en-US" sz="2500" dirty="0"/>
              <a:t>제</a:t>
            </a:r>
            <a:r>
              <a:rPr lang="en-US" altLang="ko-KR" sz="2500" dirty="0"/>
              <a:t>1</a:t>
            </a:r>
            <a:r>
              <a:rPr lang="ko-KR" altLang="en-US" sz="2500" dirty="0"/>
              <a:t>호 내지 제</a:t>
            </a:r>
            <a:r>
              <a:rPr lang="en-US" altLang="ko-KR" sz="2500" dirty="0"/>
              <a:t>2</a:t>
            </a:r>
            <a:r>
              <a:rPr lang="ko-KR" altLang="en-US" sz="2500" dirty="0"/>
              <a:t>호의 거래가 혼합된 거래</a:t>
            </a:r>
          </a:p>
          <a:p>
            <a:pPr marL="514350" indent="-514350">
              <a:lnSpc>
                <a:spcPct val="80000"/>
              </a:lnSpc>
              <a:buNone/>
              <a:defRPr/>
            </a:pPr>
            <a:r>
              <a:rPr lang="en-US" altLang="ko-KR" sz="2500" dirty="0"/>
              <a:t>   4. </a:t>
            </a:r>
            <a:r>
              <a:rPr lang="ko-KR" altLang="en-US" sz="2500" dirty="0"/>
              <a:t>제</a:t>
            </a:r>
            <a:r>
              <a:rPr lang="en-US" altLang="ko-KR" sz="2500" dirty="0"/>
              <a:t>1</a:t>
            </a:r>
            <a:r>
              <a:rPr lang="ko-KR" altLang="en-US" sz="2500" dirty="0"/>
              <a:t>호 내지 제</a:t>
            </a:r>
            <a:r>
              <a:rPr lang="en-US" altLang="ko-KR" sz="2500" dirty="0"/>
              <a:t>3</a:t>
            </a:r>
            <a:r>
              <a:rPr lang="ko-KR" altLang="en-US" sz="2500" dirty="0"/>
              <a:t>호의 거래에 수반되는 담보의 제공</a:t>
            </a:r>
            <a:r>
              <a:rPr lang="en-US" altLang="ko-KR" sz="2500" dirty="0"/>
              <a:t>·</a:t>
            </a:r>
            <a:r>
              <a:rPr lang="ko-KR" altLang="en-US" sz="2500" dirty="0"/>
              <a:t>처분</a:t>
            </a:r>
            <a:r>
              <a:rPr lang="en-US" altLang="ko-KR" sz="2500" dirty="0"/>
              <a:t>·</a:t>
            </a:r>
            <a:r>
              <a:rPr lang="ko-KR" altLang="en-US" sz="2500" dirty="0" smtClean="0"/>
              <a:t>충당</a:t>
            </a:r>
            <a:endParaRPr lang="ko-KR" altLang="en-US" sz="25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6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Master Agreement </a:t>
            </a:r>
            <a:r>
              <a:rPr lang="ko-KR" altLang="en-US" dirty="0"/>
              <a:t>주요내용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80000"/>
              </a:lnSpc>
              <a:buNone/>
            </a:pPr>
            <a:r>
              <a:rPr lang="en-US" altLang="ko-KR" dirty="0" smtClean="0"/>
              <a:t>Event </a:t>
            </a:r>
            <a:r>
              <a:rPr lang="en-US" altLang="ko-KR" dirty="0"/>
              <a:t>of Default (</a:t>
            </a:r>
            <a:r>
              <a:rPr lang="ko-KR" altLang="en-US" dirty="0"/>
              <a:t>귀책조기종료사유</a:t>
            </a:r>
            <a:r>
              <a:rPr lang="en-US" altLang="ko-KR" dirty="0"/>
              <a:t>)</a:t>
            </a:r>
          </a:p>
          <a:p>
            <a:pPr marL="514350" indent="-514350">
              <a:lnSpc>
                <a:spcPct val="80000"/>
              </a:lnSpc>
              <a:buNone/>
            </a:pPr>
            <a:r>
              <a:rPr lang="en-US" altLang="ko-KR" dirty="0"/>
              <a:t>   </a:t>
            </a:r>
          </a:p>
          <a:p>
            <a:pPr marL="514350" indent="-514350">
              <a:lnSpc>
                <a:spcPct val="80000"/>
              </a:lnSpc>
              <a:buNone/>
            </a:pPr>
            <a:r>
              <a:rPr lang="en-US" altLang="ko-KR" dirty="0"/>
              <a:t>   - Failure to Pay or Deliver</a:t>
            </a:r>
          </a:p>
          <a:p>
            <a:pPr marL="514350" indent="-514350">
              <a:lnSpc>
                <a:spcPct val="80000"/>
              </a:lnSpc>
              <a:buNone/>
            </a:pPr>
            <a:r>
              <a:rPr lang="ko-KR" altLang="en-US" dirty="0"/>
              <a:t>   </a:t>
            </a:r>
            <a:r>
              <a:rPr lang="en-US" altLang="ko-KR" dirty="0"/>
              <a:t>- Breach of Agreement/</a:t>
            </a:r>
            <a:r>
              <a:rPr lang="en-US" altLang="ko-KR" dirty="0" err="1"/>
              <a:t>Repudation</a:t>
            </a:r>
            <a:r>
              <a:rPr lang="en-US" altLang="ko-KR" dirty="0"/>
              <a:t> of </a:t>
            </a:r>
            <a:r>
              <a:rPr lang="en-US" altLang="ko-KR" dirty="0"/>
              <a:t>Agreement</a:t>
            </a:r>
          </a:p>
          <a:p>
            <a:pPr marL="514350" indent="-514350">
              <a:lnSpc>
                <a:spcPct val="80000"/>
              </a:lnSpc>
              <a:buNone/>
            </a:pPr>
            <a:r>
              <a:rPr lang="en-US" altLang="ko-KR" dirty="0" smtClean="0"/>
              <a:t>   - </a:t>
            </a:r>
            <a:r>
              <a:rPr lang="en-US" altLang="ko-KR" dirty="0"/>
              <a:t>Credit Support Default</a:t>
            </a:r>
          </a:p>
          <a:p>
            <a:pPr marL="514350" indent="-514350">
              <a:lnSpc>
                <a:spcPct val="80000"/>
              </a:lnSpc>
              <a:buNone/>
            </a:pPr>
            <a:r>
              <a:rPr lang="en-US" altLang="ko-KR" dirty="0"/>
              <a:t>   - Misrepresentation</a:t>
            </a:r>
          </a:p>
          <a:p>
            <a:pPr marL="514350" indent="-514350">
              <a:lnSpc>
                <a:spcPct val="80000"/>
              </a:lnSpc>
              <a:buNone/>
            </a:pPr>
            <a:r>
              <a:rPr lang="en-US" altLang="ko-KR" dirty="0"/>
              <a:t>   - Default under Specified Transaction</a:t>
            </a:r>
          </a:p>
          <a:p>
            <a:pPr marL="514350" indent="-514350">
              <a:lnSpc>
                <a:spcPct val="80000"/>
              </a:lnSpc>
              <a:buNone/>
            </a:pPr>
            <a:r>
              <a:rPr lang="en-US" altLang="ko-KR" dirty="0"/>
              <a:t>   - Cross Default : Threshold Amount</a:t>
            </a:r>
          </a:p>
          <a:p>
            <a:pPr marL="514350" indent="-514350">
              <a:lnSpc>
                <a:spcPct val="80000"/>
              </a:lnSpc>
              <a:buNone/>
            </a:pPr>
            <a:r>
              <a:rPr lang="en-US" altLang="ko-KR" dirty="0"/>
              <a:t>   - Bankruptcy : Grace Period(30/15 days)</a:t>
            </a:r>
          </a:p>
          <a:p>
            <a:pPr marL="514350" indent="-514350">
              <a:lnSpc>
                <a:spcPct val="80000"/>
              </a:lnSpc>
              <a:buNone/>
            </a:pPr>
            <a:r>
              <a:rPr lang="en-US" altLang="ko-KR" dirty="0"/>
              <a:t>   - Merger without Assumption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50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Master Agreement </a:t>
            </a:r>
            <a:r>
              <a:rPr lang="ko-KR" altLang="en-US" dirty="0"/>
              <a:t>주요내용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90000"/>
              </a:lnSpc>
              <a:buNone/>
            </a:pPr>
            <a:r>
              <a:rPr lang="en-US" altLang="ko-KR" dirty="0"/>
              <a:t>Termination Event (</a:t>
            </a:r>
            <a:r>
              <a:rPr lang="ko-KR" altLang="en-US" dirty="0" err="1"/>
              <a:t>무귀책조기종료사유</a:t>
            </a:r>
            <a:r>
              <a:rPr lang="en-US" altLang="ko-KR" dirty="0"/>
              <a:t>)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altLang="ko-KR" dirty="0"/>
              <a:t>   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altLang="ko-KR" dirty="0"/>
              <a:t>   - Illegality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altLang="ko-KR" dirty="0"/>
              <a:t>   - Force Majeure Event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ko-KR" altLang="en-US" dirty="0"/>
              <a:t>   </a:t>
            </a:r>
            <a:r>
              <a:rPr lang="en-US" altLang="ko-KR" dirty="0"/>
              <a:t>- Tax Event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altLang="ko-KR" dirty="0"/>
              <a:t>   - Tax Event Upon Merger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altLang="ko-KR" dirty="0"/>
              <a:t>   - Credit Event upon Merger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061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Master Agreement </a:t>
            </a:r>
            <a:r>
              <a:rPr lang="ko-KR" altLang="en-US" dirty="0"/>
              <a:t>주요내용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altLang="ko-KR" sz="20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Early Termination(</a:t>
            </a:r>
            <a:r>
              <a:rPr lang="ko-KR" altLang="en-US" sz="20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조기종료 절차</a:t>
            </a:r>
            <a:r>
              <a:rPr lang="en-US" altLang="ko-KR" sz="2000" b="1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None/>
            </a:pP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(1) Event of Default </a:t>
            </a:r>
          </a:p>
          <a:p>
            <a:pPr marL="514350" indent="-514350">
              <a:buNone/>
            </a:pP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 : Non-Defaulting Party, All Transactions </a:t>
            </a:r>
            <a:endParaRPr lang="ko-KR" altLang="en-US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- Optional Early Termination</a:t>
            </a:r>
          </a:p>
          <a:p>
            <a:pPr marL="514350" indent="-514350">
              <a:buNone/>
            </a:pP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- Automatic Early Termination</a:t>
            </a:r>
          </a:p>
          <a:p>
            <a:pPr marL="514350" indent="-514350">
              <a:buNone/>
            </a:pP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* </a:t>
            </a:r>
            <a:r>
              <a:rPr lang="ko-KR" altLang="en-US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통지일로부터 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20</a:t>
            </a:r>
            <a:r>
              <a:rPr lang="ko-KR" altLang="en-US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일이내</a:t>
            </a:r>
            <a:r>
              <a:rPr lang="ko-KR" altLang="en-US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날짜 </a:t>
            </a:r>
            <a:r>
              <a:rPr lang="ko-KR" altLang="en-US" dirty="0" err="1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조기해지일</a:t>
            </a:r>
            <a:r>
              <a:rPr lang="ko-KR" altLang="en-US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지정</a:t>
            </a:r>
          </a:p>
          <a:p>
            <a:pPr marL="514350" indent="-514350">
              <a:buNone/>
            </a:pP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(2) Termination Event </a:t>
            </a:r>
          </a:p>
          <a:p>
            <a:pPr marL="514350" indent="-514350">
              <a:buNone/>
            </a:pP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- Affected Party(</a:t>
            </a:r>
            <a:r>
              <a:rPr lang="ko-KR" altLang="en-US" dirty="0" err="1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조기종료권</a:t>
            </a:r>
            <a:r>
              <a:rPr lang="ko-KR" altLang="en-US" dirty="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보유자는 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Event</a:t>
            </a:r>
            <a:r>
              <a:rPr lang="ko-KR" altLang="en-US" dirty="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에 따라 차이가 있음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)</a:t>
            </a:r>
            <a:endParaRPr lang="en-US" altLang="ko-KR" dirty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514350" indent="-514350">
              <a:buNone/>
            </a:pP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        </a:t>
            </a:r>
            <a:r>
              <a:rPr lang="en-US" altLang="ko-KR" dirty="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- </a:t>
            </a:r>
            <a:r>
              <a:rPr lang="en-US" altLang="ko-KR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Affected Transactions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2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Schedule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Lucida Sans Unicode" panose="020B0602030504020204" pitchFamily="34" charset="0"/>
              <a:buAutoNum type="arabicParenR"/>
            </a:pPr>
            <a:r>
              <a:rPr lang="en-US" altLang="ko-KR" dirty="0"/>
              <a:t>Master Agreement(“MA”) </a:t>
            </a:r>
            <a:r>
              <a:rPr lang="ko-KR" altLang="en-US" dirty="0"/>
              <a:t>는 변경 불가</a:t>
            </a:r>
            <a:endParaRPr lang="en-US" altLang="ko-KR" dirty="0"/>
          </a:p>
          <a:p>
            <a:pPr marL="514350" indent="-514350">
              <a:buFont typeface="Lucida Sans Unicode" panose="020B0602030504020204" pitchFamily="34" charset="0"/>
              <a:buAutoNum type="arabicParenR"/>
            </a:pPr>
            <a:endParaRPr lang="en-US" altLang="ko-KR" dirty="0"/>
          </a:p>
          <a:p>
            <a:pPr marL="514350" indent="-514350">
              <a:buFont typeface="Lucida Sans Unicode" panose="020B0602030504020204" pitchFamily="34" charset="0"/>
              <a:buAutoNum type="arabicParenR"/>
            </a:pPr>
            <a:r>
              <a:rPr lang="en-US" altLang="ko-KR" dirty="0"/>
              <a:t>Schedule</a:t>
            </a:r>
            <a:r>
              <a:rPr lang="ko-KR" altLang="en-US" dirty="0"/>
              <a:t>에서 </a:t>
            </a:r>
            <a:r>
              <a:rPr lang="en-US" altLang="ko-KR" dirty="0"/>
              <a:t>MA </a:t>
            </a:r>
            <a:r>
              <a:rPr lang="ko-KR" altLang="en-US" dirty="0"/>
              <a:t>내용 보충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endParaRPr lang="en-US" altLang="ko-KR" dirty="0"/>
          </a:p>
          <a:p>
            <a:pPr marL="514350" indent="-514350">
              <a:buNone/>
            </a:pPr>
            <a:r>
              <a:rPr lang="en-US" altLang="ko-KR" dirty="0"/>
              <a:t>    - MA </a:t>
            </a:r>
            <a:r>
              <a:rPr lang="ko-KR" altLang="en-US" dirty="0"/>
              <a:t>상 지정하기로 한 내용</a:t>
            </a:r>
            <a:endParaRPr lang="en-US" altLang="ko-KR" dirty="0"/>
          </a:p>
          <a:p>
            <a:pPr marL="514350" indent="-514350">
              <a:buNone/>
            </a:pPr>
            <a:r>
              <a:rPr lang="en-US" altLang="ko-KR" dirty="0"/>
              <a:t>    - MA </a:t>
            </a:r>
            <a:r>
              <a:rPr lang="ko-KR" altLang="en-US" dirty="0"/>
              <a:t>의 내용을 수정 </a:t>
            </a:r>
            <a:endParaRPr lang="en-US" altLang="ko-KR" dirty="0"/>
          </a:p>
          <a:p>
            <a:pPr marL="514350" indent="-514350">
              <a:buNone/>
            </a:pPr>
            <a:r>
              <a:rPr lang="en-US" altLang="ko-KR" dirty="0"/>
              <a:t>      ex) Additional Event of Default</a:t>
            </a:r>
          </a:p>
          <a:p>
            <a:pPr marL="514350" indent="-514350">
              <a:buNone/>
            </a:pPr>
            <a:endParaRPr lang="en-US" altLang="ko-KR" dirty="0"/>
          </a:p>
          <a:p>
            <a:pPr marL="514350" indent="-514350">
              <a:buNone/>
            </a:pPr>
            <a:r>
              <a:rPr lang="en-US" altLang="ko-KR" dirty="0"/>
              <a:t>3) </a:t>
            </a:r>
            <a:r>
              <a:rPr lang="ko-KR" altLang="en-US" dirty="0"/>
              <a:t>금융기관 고유의 </a:t>
            </a:r>
            <a:r>
              <a:rPr lang="en-US" altLang="ko-KR" dirty="0"/>
              <a:t>Standard Template</a:t>
            </a:r>
          </a:p>
          <a:p>
            <a:pPr marL="514350" indent="-51435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협상</a:t>
            </a:r>
            <a:r>
              <a:rPr lang="en-US" altLang="ko-KR" dirty="0"/>
              <a:t>(Negotiation)</a:t>
            </a:r>
            <a:r>
              <a:rPr lang="ko-KR" altLang="en-US" dirty="0"/>
              <a:t>의 기초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30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SCHEDULE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Schedule</a:t>
            </a:r>
            <a:r>
              <a:rPr lang="ko-KR" altLang="en-US" dirty="0"/>
              <a:t>의 내용  </a:t>
            </a:r>
          </a:p>
          <a:p>
            <a:pPr>
              <a:buNone/>
            </a:pPr>
            <a:r>
              <a:rPr lang="ko-KR" altLang="en-US" dirty="0"/>
              <a:t>  </a:t>
            </a:r>
            <a:r>
              <a:rPr lang="en-US" altLang="ko-KR" dirty="0"/>
              <a:t>- Schedule</a:t>
            </a:r>
            <a:r>
              <a:rPr lang="ko-KR" altLang="en-US" dirty="0"/>
              <a:t>에 명시하도록 규정한 내용</a:t>
            </a:r>
          </a:p>
          <a:p>
            <a:pPr>
              <a:buNone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본문의 규정과 달리 규정하는 사항</a:t>
            </a:r>
          </a:p>
          <a:p>
            <a:pPr>
              <a:buNone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계약당사자들이 특별히 합의하는 사항</a:t>
            </a:r>
          </a:p>
          <a:p>
            <a:pPr>
              <a:buNone/>
            </a:pPr>
            <a:endParaRPr lang="ko-KR" altLang="en-US" dirty="0"/>
          </a:p>
          <a:p>
            <a:r>
              <a:rPr lang="en-US" altLang="ko-KR" dirty="0"/>
              <a:t>Schedule</a:t>
            </a:r>
            <a:r>
              <a:rPr lang="ko-KR" altLang="en-US" dirty="0"/>
              <a:t>의 구조</a:t>
            </a:r>
          </a:p>
          <a:p>
            <a:pPr>
              <a:buNone/>
            </a:pPr>
            <a:r>
              <a:rPr lang="ko-KR" altLang="en-US" dirty="0"/>
              <a:t>  </a:t>
            </a:r>
            <a:r>
              <a:rPr lang="en-US" altLang="ko-KR" dirty="0"/>
              <a:t>- Part 1</a:t>
            </a:r>
            <a:r>
              <a:rPr lang="ko-KR" altLang="en-US" dirty="0"/>
              <a:t>에서 </a:t>
            </a:r>
            <a:r>
              <a:rPr lang="en-US" altLang="ko-KR" dirty="0"/>
              <a:t>Part 4 : ISDA </a:t>
            </a:r>
            <a:r>
              <a:rPr lang="ko-KR" altLang="en-US" dirty="0"/>
              <a:t>표준양식</a:t>
            </a:r>
          </a:p>
          <a:p>
            <a:pPr>
              <a:buNone/>
            </a:pPr>
            <a:r>
              <a:rPr lang="ko-KR" altLang="en-US" dirty="0"/>
              <a:t>  </a:t>
            </a:r>
            <a:r>
              <a:rPr lang="en-US" altLang="ko-KR" dirty="0"/>
              <a:t>- Part 5</a:t>
            </a:r>
            <a:r>
              <a:rPr lang="ko-KR" altLang="en-US" dirty="0"/>
              <a:t>이하 </a:t>
            </a:r>
            <a:r>
              <a:rPr lang="en-US" altLang="ko-KR" dirty="0"/>
              <a:t>: </a:t>
            </a:r>
            <a:r>
              <a:rPr lang="ko-KR" altLang="en-US" dirty="0"/>
              <a:t>당사자가 특별히 합의하는 내용</a:t>
            </a:r>
          </a:p>
          <a:p>
            <a:pPr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77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SCHEDULE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65760" indent="-256032">
              <a:lnSpc>
                <a:spcPct val="80000"/>
              </a:lnSpc>
              <a:buFont typeface="Wingdings 3"/>
              <a:buChar char=""/>
              <a:defRPr/>
            </a:pPr>
            <a:r>
              <a:rPr lang="en-US" altLang="ko-KR" dirty="0"/>
              <a:t>Part 1 : </a:t>
            </a:r>
            <a:r>
              <a:rPr lang="ko-KR" altLang="en-US" dirty="0" err="1"/>
              <a:t>조기해지에</a:t>
            </a:r>
            <a:r>
              <a:rPr lang="ko-KR" altLang="en-US" dirty="0"/>
              <a:t> 관한 사항</a:t>
            </a:r>
          </a:p>
          <a:p>
            <a:pPr marL="365760" indent="-256032">
              <a:lnSpc>
                <a:spcPct val="80000"/>
              </a:lnSpc>
              <a:buNone/>
              <a:defRPr/>
            </a:pPr>
            <a:endParaRPr lang="ko-KR" altLang="en-US" dirty="0"/>
          </a:p>
          <a:p>
            <a:pPr marL="365760" indent="-256032">
              <a:lnSpc>
                <a:spcPct val="80000"/>
              </a:lnSpc>
              <a:buNone/>
              <a:defRPr/>
            </a:pPr>
            <a:r>
              <a:rPr lang="ko-KR" altLang="en-US" dirty="0"/>
              <a:t>  </a:t>
            </a:r>
            <a:r>
              <a:rPr lang="en-US" altLang="ko-KR" dirty="0"/>
              <a:t>- Specified Entity </a:t>
            </a:r>
            <a:r>
              <a:rPr lang="ko-KR" altLang="en-US" dirty="0"/>
              <a:t>지정</a:t>
            </a:r>
          </a:p>
          <a:p>
            <a:pPr marL="365760" indent="-256032">
              <a:lnSpc>
                <a:spcPct val="80000"/>
              </a:lnSpc>
              <a:buNone/>
              <a:defRPr/>
            </a:pPr>
            <a:r>
              <a:rPr lang="ko-KR" altLang="en-US" dirty="0"/>
              <a:t>    </a:t>
            </a:r>
            <a:r>
              <a:rPr lang="en-US" altLang="ko-KR" dirty="0"/>
              <a:t>: Default Under Specified Transaction,</a:t>
            </a:r>
          </a:p>
          <a:p>
            <a:pPr marL="365760" indent="-256032">
              <a:lnSpc>
                <a:spcPct val="80000"/>
              </a:lnSpc>
              <a:buNone/>
              <a:defRPr/>
            </a:pPr>
            <a:r>
              <a:rPr lang="en-US" altLang="ko-KR" dirty="0"/>
              <a:t>      Cross Default,</a:t>
            </a:r>
          </a:p>
          <a:p>
            <a:pPr marL="365760" indent="-256032">
              <a:lnSpc>
                <a:spcPct val="80000"/>
              </a:lnSpc>
              <a:buNone/>
              <a:defRPr/>
            </a:pPr>
            <a:r>
              <a:rPr lang="en-US" altLang="ko-KR" dirty="0"/>
              <a:t>      Bankruptcy,</a:t>
            </a:r>
          </a:p>
          <a:p>
            <a:pPr marL="365760" indent="-256032">
              <a:lnSpc>
                <a:spcPct val="80000"/>
              </a:lnSpc>
              <a:buNone/>
              <a:defRPr/>
            </a:pPr>
            <a:r>
              <a:rPr lang="en-US" altLang="ko-KR" dirty="0"/>
              <a:t>      Credit Event Upon Merger </a:t>
            </a:r>
          </a:p>
          <a:p>
            <a:pPr marL="365760" indent="-256032">
              <a:lnSpc>
                <a:spcPct val="80000"/>
              </a:lnSpc>
              <a:buNone/>
              <a:defRPr/>
            </a:pPr>
            <a:r>
              <a:rPr lang="en-US" altLang="ko-KR" dirty="0"/>
              <a:t>  </a:t>
            </a:r>
          </a:p>
          <a:p>
            <a:pPr marL="365760" indent="-256032">
              <a:lnSpc>
                <a:spcPct val="80000"/>
              </a:lnSpc>
              <a:buNone/>
              <a:defRPr/>
            </a:pPr>
            <a:r>
              <a:rPr lang="en-US" altLang="ko-KR" dirty="0"/>
              <a:t>  - Specified Transaction  </a:t>
            </a:r>
          </a:p>
          <a:p>
            <a:pPr marL="365760" indent="-256032">
              <a:lnSpc>
                <a:spcPct val="80000"/>
              </a:lnSpc>
              <a:buNone/>
              <a:defRPr/>
            </a:pPr>
            <a:r>
              <a:rPr lang="en-US" altLang="ko-KR" dirty="0"/>
              <a:t>    : </a:t>
            </a:r>
            <a:r>
              <a:rPr lang="ko-KR" altLang="en-US" dirty="0"/>
              <a:t>일반적으로는 </a:t>
            </a:r>
            <a:r>
              <a:rPr lang="en-US" altLang="ko-KR" dirty="0"/>
              <a:t>ISDA MA</a:t>
            </a:r>
            <a:r>
              <a:rPr lang="ko-KR" altLang="en-US" dirty="0"/>
              <a:t>의 정의를 따름 </a:t>
            </a:r>
          </a:p>
          <a:p>
            <a:pPr marL="365760" indent="-256032">
              <a:lnSpc>
                <a:spcPct val="80000"/>
              </a:lnSpc>
              <a:buNone/>
              <a:defRPr/>
            </a:pPr>
            <a:endParaRPr lang="ko-KR" altLang="en-US" dirty="0"/>
          </a:p>
          <a:p>
            <a:pPr marL="365760" indent="-256032">
              <a:lnSpc>
                <a:spcPct val="80000"/>
              </a:lnSpc>
              <a:buNone/>
              <a:defRPr/>
            </a:pPr>
            <a:r>
              <a:rPr lang="ko-KR" altLang="en-US" dirty="0"/>
              <a:t>  </a:t>
            </a:r>
            <a:r>
              <a:rPr lang="en-US" altLang="ko-KR" dirty="0"/>
              <a:t>- Cross Default </a:t>
            </a:r>
            <a:r>
              <a:rPr lang="ko-KR" altLang="en-US" dirty="0"/>
              <a:t>의 적용여부</a:t>
            </a:r>
          </a:p>
          <a:p>
            <a:pPr marL="365760" indent="-256032">
              <a:lnSpc>
                <a:spcPct val="80000"/>
              </a:lnSpc>
              <a:buNone/>
              <a:defRPr/>
            </a:pPr>
            <a:r>
              <a:rPr lang="ko-KR" altLang="en-US" dirty="0"/>
              <a:t>     * </a:t>
            </a:r>
            <a:r>
              <a:rPr lang="en-US" altLang="ko-KR" dirty="0"/>
              <a:t>Specified Indebtedness</a:t>
            </a:r>
            <a:r>
              <a:rPr lang="ko-KR" altLang="en-US" dirty="0"/>
              <a:t>의 정의 </a:t>
            </a:r>
          </a:p>
          <a:p>
            <a:pPr marL="365760" indent="-256032">
              <a:lnSpc>
                <a:spcPct val="80000"/>
              </a:lnSpc>
              <a:buNone/>
              <a:defRPr/>
            </a:pPr>
            <a:r>
              <a:rPr lang="ko-KR" altLang="en-US" dirty="0"/>
              <a:t>     ** </a:t>
            </a:r>
            <a:r>
              <a:rPr lang="en-US" altLang="ko-KR" dirty="0"/>
              <a:t>Threshold Amount : </a:t>
            </a:r>
            <a:r>
              <a:rPr lang="ko-KR" altLang="en-US" dirty="0"/>
              <a:t>양쪽의 금액 지정 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57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SCHEDULE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ko-KR" dirty="0"/>
              <a:t>- Credit Event Upon Merger</a:t>
            </a:r>
            <a:r>
              <a:rPr lang="ko-KR" altLang="en-US" dirty="0"/>
              <a:t>의 적용여부</a:t>
            </a:r>
          </a:p>
          <a:p>
            <a:pPr>
              <a:lnSpc>
                <a:spcPct val="90000"/>
              </a:lnSpc>
              <a:buFontTx/>
              <a:buChar char="-"/>
            </a:pPr>
            <a:endParaRPr lang="ko-KR" altLang="en-US" dirty="0"/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altLang="ko-KR" dirty="0"/>
              <a:t>Automatic Early Termination Event</a:t>
            </a:r>
            <a:r>
              <a:rPr lang="ko-KR" altLang="en-US" dirty="0"/>
              <a:t>의 적용여부</a:t>
            </a:r>
          </a:p>
          <a:p>
            <a:pPr>
              <a:lnSpc>
                <a:spcPct val="90000"/>
              </a:lnSpc>
              <a:buNone/>
            </a:pPr>
            <a:r>
              <a:rPr lang="ko-KR" altLang="en-US" dirty="0"/>
              <a:t>   </a:t>
            </a:r>
            <a:r>
              <a:rPr lang="en-US" altLang="ko-KR" sz="2000" dirty="0"/>
              <a:t>: </a:t>
            </a:r>
            <a:r>
              <a:rPr lang="ko-KR" altLang="en-US" sz="2000" dirty="0"/>
              <a:t>별도로 정하지 않는 경우 </a:t>
            </a:r>
            <a:r>
              <a:rPr lang="en-US" altLang="ko-KR" sz="2000" dirty="0"/>
              <a:t>bankruptcy</a:t>
            </a:r>
            <a:r>
              <a:rPr lang="ko-KR" altLang="en-US" sz="2000" dirty="0"/>
              <a:t>의 일부에만 적용</a:t>
            </a:r>
          </a:p>
          <a:p>
            <a:pPr>
              <a:lnSpc>
                <a:spcPct val="90000"/>
              </a:lnSpc>
              <a:buNone/>
            </a:pPr>
            <a:endParaRPr lang="ko-KR" altLang="en-US" sz="2000" dirty="0"/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altLang="ko-KR" dirty="0"/>
              <a:t>Termination Currency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dirty="0"/>
              <a:t>   </a:t>
            </a:r>
            <a:r>
              <a:rPr lang="en-US" altLang="ko-KR" sz="2000" dirty="0"/>
              <a:t>: </a:t>
            </a:r>
            <a:r>
              <a:rPr lang="ko-KR" altLang="en-US" sz="2000" dirty="0"/>
              <a:t>별도 지정이 없는 경우 </a:t>
            </a:r>
            <a:r>
              <a:rPr lang="en-US" altLang="ko-KR" sz="2000" dirty="0"/>
              <a:t>English Law</a:t>
            </a:r>
            <a:r>
              <a:rPr lang="ko-KR" altLang="en-US" sz="2000" dirty="0"/>
              <a:t>는 </a:t>
            </a:r>
            <a:r>
              <a:rPr lang="en-US" altLang="ko-KR" sz="2000" dirty="0"/>
              <a:t>Euro, NY Law </a:t>
            </a:r>
            <a:r>
              <a:rPr lang="ko-KR" altLang="en-US" sz="2000" dirty="0"/>
              <a:t>는 </a:t>
            </a:r>
            <a:r>
              <a:rPr lang="en-US" altLang="ko-KR" sz="2000" dirty="0"/>
              <a:t>USD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dirty="0"/>
              <a:t>  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altLang="ko-KR" dirty="0"/>
              <a:t>Additional Termination Event</a:t>
            </a:r>
          </a:p>
          <a:p>
            <a:pPr>
              <a:lnSpc>
                <a:spcPct val="90000"/>
              </a:lnSpc>
              <a:buNone/>
            </a:pPr>
            <a:r>
              <a:rPr lang="en-US" altLang="ko-KR" sz="2800" dirty="0"/>
              <a:t> </a:t>
            </a:r>
            <a:r>
              <a:rPr lang="en-US" altLang="ko-KR" sz="2800" dirty="0" smtClean="0"/>
              <a:t>  </a:t>
            </a:r>
            <a:r>
              <a:rPr lang="en-US" altLang="ko-KR" sz="2000" dirty="0" smtClean="0"/>
              <a:t>: </a:t>
            </a:r>
            <a:r>
              <a:rPr lang="ko-KR" altLang="en-US" sz="2000" dirty="0"/>
              <a:t>적용 여부 및 만약에 적용할 경우 그 상세내용 및 누가 </a:t>
            </a:r>
            <a:r>
              <a:rPr lang="en-US" altLang="ko-KR" sz="2000" dirty="0"/>
              <a:t>Affected </a:t>
            </a:r>
            <a:r>
              <a:rPr lang="en-US" altLang="ko-KR" sz="2000" dirty="0"/>
              <a:t>Party</a:t>
            </a:r>
            <a:r>
              <a:rPr lang="ko-KR" altLang="en-US" sz="2000" dirty="0"/>
              <a:t>가 될 것인지 </a:t>
            </a:r>
            <a:endParaRPr lang="en-US" altLang="ko-KR" sz="2000" dirty="0" smtClean="0"/>
          </a:p>
          <a:p>
            <a:pPr>
              <a:lnSpc>
                <a:spcPct val="9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</a:t>
            </a:r>
            <a:r>
              <a:rPr lang="ko-KR" altLang="en-US" sz="2000" dirty="0" smtClean="0"/>
              <a:t>지정</a:t>
            </a:r>
            <a:endParaRPr lang="en-US" altLang="ko-KR" sz="2000" dirty="0"/>
          </a:p>
          <a:p>
            <a:pPr>
              <a:lnSpc>
                <a:spcPct val="90000"/>
              </a:lnSpc>
              <a:buNone/>
            </a:pPr>
            <a:endParaRPr lang="ko-KR" altLang="en-US" sz="20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2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SCHEDULE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Part 2 : </a:t>
            </a:r>
            <a:r>
              <a:rPr lang="ko-KR" altLang="en-US" dirty="0">
                <a:latin typeface="+mn-ea"/>
              </a:rPr>
              <a:t>세금관련 진술</a:t>
            </a:r>
          </a:p>
          <a:p>
            <a:pPr>
              <a:buNone/>
            </a:pPr>
            <a:endParaRPr lang="ko-KR" altLang="en-US" dirty="0">
              <a:latin typeface="+mn-ea"/>
            </a:endParaRPr>
          </a:p>
          <a:p>
            <a:pPr>
              <a:buNone/>
            </a:pP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(a) </a:t>
            </a:r>
            <a:r>
              <a:rPr lang="ko-KR" altLang="en-US" dirty="0">
                <a:latin typeface="+mn-ea"/>
              </a:rPr>
              <a:t>지급자의 진술</a:t>
            </a:r>
          </a:p>
          <a:p>
            <a:pPr>
              <a:buNone/>
            </a:pPr>
            <a:r>
              <a:rPr lang="ko-KR" altLang="en-US" dirty="0">
                <a:latin typeface="+mn-ea"/>
              </a:rPr>
              <a:t>    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주로 원천징수가 없다는 내용</a:t>
            </a:r>
          </a:p>
          <a:p>
            <a:pPr>
              <a:buNone/>
            </a:pPr>
            <a:endParaRPr lang="ko-KR" altLang="en-US" dirty="0">
              <a:latin typeface="+mn-ea"/>
            </a:endParaRPr>
          </a:p>
          <a:p>
            <a:pPr>
              <a:buNone/>
            </a:pPr>
            <a:r>
              <a:rPr lang="ko-KR" altLang="en-US" dirty="0">
                <a:latin typeface="+mn-ea"/>
              </a:rPr>
              <a:t>  </a:t>
            </a:r>
            <a:r>
              <a:rPr lang="en-US" altLang="ko-KR" dirty="0">
                <a:latin typeface="+mn-ea"/>
              </a:rPr>
              <a:t>(b) </a:t>
            </a:r>
            <a:r>
              <a:rPr lang="ko-KR" altLang="en-US" dirty="0">
                <a:latin typeface="+mn-ea"/>
              </a:rPr>
              <a:t>수취인의 진술</a:t>
            </a:r>
          </a:p>
          <a:p>
            <a:pPr>
              <a:buNone/>
            </a:pPr>
            <a:r>
              <a:rPr lang="ko-KR" altLang="en-US" dirty="0">
                <a:latin typeface="+mn-ea"/>
              </a:rPr>
              <a:t>    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거래당사자의 </a:t>
            </a:r>
            <a:r>
              <a:rPr lang="en-US" altLang="ko-KR" dirty="0">
                <a:latin typeface="+mn-ea"/>
              </a:rPr>
              <a:t>Status</a:t>
            </a:r>
            <a:r>
              <a:rPr lang="ko-KR" altLang="en-US" dirty="0">
                <a:latin typeface="+mn-ea"/>
              </a:rPr>
              <a:t>에 대한 내용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14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544988"/>
          </a:xfrm>
        </p:spPr>
        <p:txBody>
          <a:bodyPr/>
          <a:lstStyle/>
          <a:p>
            <a:r>
              <a:rPr lang="ko-KR" altLang="en-US" dirty="0">
                <a:latin typeface="굴림체" pitchFamily="49" charset="-127"/>
                <a:ea typeface="굴림체" pitchFamily="49" charset="-127"/>
              </a:rPr>
              <a:t>글로벌 장외파생거래 </a:t>
            </a:r>
            <a:r>
              <a:rPr lang="ko-KR" altLang="en-US" dirty="0" smtClean="0">
                <a:latin typeface="굴림체" pitchFamily="49" charset="-127"/>
                <a:ea typeface="굴림체" pitchFamily="49" charset="-127"/>
              </a:rPr>
              <a:t>규제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617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SCHEDULE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dirty="0"/>
              <a:t>Part 3 : </a:t>
            </a:r>
            <a:r>
              <a:rPr lang="ko-KR" altLang="en-US" dirty="0"/>
              <a:t>교부서류에 대한 합의</a:t>
            </a:r>
          </a:p>
          <a:p>
            <a:pPr>
              <a:lnSpc>
                <a:spcPct val="80000"/>
              </a:lnSpc>
              <a:buNone/>
            </a:pPr>
            <a:endParaRPr lang="ko-KR" altLang="en-US" dirty="0"/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세금 관련 양식 등의 서류 </a:t>
            </a:r>
          </a:p>
          <a:p>
            <a:pPr>
              <a:lnSpc>
                <a:spcPct val="80000"/>
              </a:lnSpc>
              <a:buNone/>
            </a:pPr>
            <a:r>
              <a:rPr lang="ko-KR" altLang="en-US" dirty="0"/>
              <a:t>   </a:t>
            </a:r>
            <a:r>
              <a:rPr lang="en-US" altLang="ko-KR" dirty="0"/>
              <a:t>: </a:t>
            </a:r>
            <a:r>
              <a:rPr lang="ko-KR" altLang="en-US" dirty="0"/>
              <a:t>교부의무자</a:t>
            </a:r>
            <a:r>
              <a:rPr lang="en-US" altLang="ko-KR" dirty="0"/>
              <a:t>, </a:t>
            </a:r>
            <a:r>
              <a:rPr lang="ko-KR" altLang="en-US" dirty="0" err="1"/>
              <a:t>서류명</a:t>
            </a:r>
            <a:r>
              <a:rPr lang="en-US" altLang="ko-KR" dirty="0"/>
              <a:t>, </a:t>
            </a:r>
            <a:r>
              <a:rPr lang="ko-KR" altLang="en-US" dirty="0"/>
              <a:t>교부일자 </a:t>
            </a:r>
          </a:p>
          <a:p>
            <a:pPr>
              <a:lnSpc>
                <a:spcPct val="80000"/>
              </a:lnSpc>
              <a:buNone/>
            </a:pPr>
            <a:endParaRPr lang="ko-KR" altLang="en-US" dirty="0"/>
          </a:p>
          <a:p>
            <a:pPr>
              <a:lnSpc>
                <a:spcPct val="80000"/>
              </a:lnSpc>
              <a:buFontTx/>
              <a:buChar char="-"/>
            </a:pPr>
            <a:r>
              <a:rPr lang="ko-KR" altLang="en-US" dirty="0"/>
              <a:t>기타 서류</a:t>
            </a:r>
          </a:p>
          <a:p>
            <a:pPr>
              <a:lnSpc>
                <a:spcPct val="80000"/>
              </a:lnSpc>
              <a:buNone/>
            </a:pPr>
            <a:r>
              <a:rPr lang="ko-KR" altLang="en-US" dirty="0"/>
              <a:t>   </a:t>
            </a:r>
            <a:r>
              <a:rPr lang="en-US" altLang="ko-KR" dirty="0"/>
              <a:t>: </a:t>
            </a:r>
            <a:r>
              <a:rPr lang="ko-KR" altLang="en-US" dirty="0"/>
              <a:t>교부의무자</a:t>
            </a:r>
            <a:r>
              <a:rPr lang="en-US" altLang="ko-KR" dirty="0"/>
              <a:t>, </a:t>
            </a:r>
            <a:r>
              <a:rPr lang="ko-KR" altLang="en-US" dirty="0" err="1"/>
              <a:t>서류명</a:t>
            </a:r>
            <a:r>
              <a:rPr lang="en-US" altLang="ko-KR" dirty="0"/>
              <a:t>, </a:t>
            </a:r>
            <a:r>
              <a:rPr lang="ko-KR" altLang="en-US" dirty="0"/>
              <a:t>교부일자 및 서류정확성에 </a:t>
            </a:r>
            <a:r>
              <a:rPr lang="ko-KR" altLang="en-US" dirty="0" smtClean="0"/>
              <a:t>대한 </a:t>
            </a:r>
            <a:r>
              <a:rPr lang="ko-KR" altLang="en-US" dirty="0"/>
              <a:t>진술 대상인지 여부 </a:t>
            </a:r>
          </a:p>
          <a:p>
            <a:pPr>
              <a:lnSpc>
                <a:spcPct val="80000"/>
              </a:lnSpc>
              <a:buNone/>
            </a:pPr>
            <a:endParaRPr lang="ko-KR" altLang="en-US" dirty="0"/>
          </a:p>
          <a:p>
            <a:pPr>
              <a:lnSpc>
                <a:spcPct val="80000"/>
              </a:lnSpc>
              <a:buNone/>
            </a:pPr>
            <a:r>
              <a:rPr lang="ko-KR" altLang="en-US" dirty="0"/>
              <a:t>    * 주로 계약체결의 권한 확인에 필요한 서류</a:t>
            </a:r>
            <a:r>
              <a:rPr lang="en-US" altLang="ko-KR" dirty="0"/>
              <a:t>(</a:t>
            </a:r>
            <a:r>
              <a:rPr lang="ko-KR" altLang="en-US" dirty="0"/>
              <a:t>정관</a:t>
            </a:r>
            <a:r>
              <a:rPr lang="en-US" altLang="ko-KR" dirty="0"/>
              <a:t>, </a:t>
            </a:r>
            <a:r>
              <a:rPr lang="ko-KR" altLang="en-US" dirty="0" smtClean="0"/>
              <a:t>이사회결의서</a:t>
            </a:r>
            <a:r>
              <a:rPr lang="en-US" altLang="ko-KR" dirty="0"/>
              <a:t>, </a:t>
            </a:r>
            <a:r>
              <a:rPr lang="ko-KR" altLang="en-US" dirty="0"/>
              <a:t>등기부등본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인감증명서</a:t>
            </a:r>
            <a:r>
              <a:rPr lang="en-US" altLang="ko-KR" dirty="0"/>
              <a:t>, </a:t>
            </a:r>
            <a:r>
              <a:rPr lang="ko-KR" altLang="en-US" dirty="0" err="1"/>
              <a:t>제무제표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법률의견서 </a:t>
            </a:r>
            <a:r>
              <a:rPr lang="ko-KR" altLang="en-US" dirty="0"/>
              <a:t>등</a:t>
            </a:r>
            <a:r>
              <a:rPr lang="en-US" altLang="ko-KR" dirty="0"/>
              <a:t>) 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19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SCHEDULE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ko-KR" dirty="0"/>
              <a:t>Part 4 : </a:t>
            </a:r>
            <a:r>
              <a:rPr lang="ko-KR" altLang="en-US" dirty="0"/>
              <a:t>잡칙 </a:t>
            </a:r>
            <a:r>
              <a:rPr lang="en-US" altLang="ko-KR" dirty="0"/>
              <a:t>(Miscellaneous</a:t>
            </a:r>
            <a:r>
              <a:rPr lang="en-US" altLang="ko-KR" dirty="0" smtClean="0"/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ko-KR" dirty="0"/>
          </a:p>
          <a:p>
            <a:pPr>
              <a:lnSpc>
                <a:spcPct val="90000"/>
              </a:lnSpc>
              <a:buNone/>
            </a:pPr>
            <a:r>
              <a:rPr lang="en-US" altLang="ko-KR" dirty="0"/>
              <a:t>- Address for Notice: MA</a:t>
            </a:r>
            <a:r>
              <a:rPr lang="ko-KR" altLang="en-US" dirty="0"/>
              <a:t>의 제</a:t>
            </a:r>
            <a:r>
              <a:rPr lang="en-US" altLang="ko-KR" dirty="0"/>
              <a:t>12</a:t>
            </a:r>
            <a:r>
              <a:rPr lang="ko-KR" altLang="en-US" dirty="0"/>
              <a:t>조와 연관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altLang="ko-KR" dirty="0"/>
              <a:t>Process Agent : </a:t>
            </a:r>
            <a:r>
              <a:rPr lang="en-US" altLang="ko-KR" dirty="0" smtClean="0"/>
              <a:t>NY State Law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English </a:t>
            </a:r>
            <a:r>
              <a:rPr lang="en-US" altLang="ko-KR" dirty="0"/>
              <a:t>Law </a:t>
            </a:r>
            <a:r>
              <a:rPr lang="ko-KR" altLang="en-US" dirty="0"/>
              <a:t>등의 </a:t>
            </a:r>
            <a:r>
              <a:rPr lang="ko-KR" altLang="en-US" dirty="0" smtClean="0"/>
              <a:t>경우 </a:t>
            </a:r>
            <a:endParaRPr lang="en-US" altLang="ko-KR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</a:t>
            </a:r>
            <a:r>
              <a:rPr lang="ko-KR" altLang="en-US" dirty="0" smtClean="0"/>
              <a:t>추후분쟁 </a:t>
            </a:r>
            <a:r>
              <a:rPr lang="ko-KR" altLang="en-US" dirty="0"/>
              <a:t>대비 지정이 </a:t>
            </a:r>
            <a:r>
              <a:rPr lang="ko-KR" altLang="en-US" dirty="0" err="1"/>
              <a:t>바람직</a:t>
            </a:r>
            <a:endParaRPr lang="ko-KR" altLang="en-US" dirty="0"/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altLang="ko-KR" dirty="0"/>
              <a:t>Offices : Ring Fencing </a:t>
            </a:r>
            <a:r>
              <a:rPr lang="ko-KR" altLang="en-US" dirty="0"/>
              <a:t>여부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altLang="ko-KR" dirty="0" err="1"/>
              <a:t>Multibranch</a:t>
            </a:r>
            <a:r>
              <a:rPr lang="en-US" altLang="ko-KR" dirty="0"/>
              <a:t> : </a:t>
            </a:r>
            <a:r>
              <a:rPr lang="ko-KR" altLang="en-US" dirty="0"/>
              <a:t>적용여부 및 적용 영업소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altLang="ko-KR" dirty="0"/>
              <a:t>Calculation Agent </a:t>
            </a:r>
            <a:r>
              <a:rPr lang="en-US" altLang="ko-KR" dirty="0" smtClean="0"/>
              <a:t>: </a:t>
            </a:r>
            <a:r>
              <a:rPr lang="ko-KR" altLang="en-US" dirty="0"/>
              <a:t>보통 금융기관인 당사자</a:t>
            </a:r>
            <a:r>
              <a:rPr lang="en-US" altLang="ko-KR" dirty="0"/>
              <a:t>(</a:t>
            </a:r>
            <a:r>
              <a:rPr lang="ko-KR" altLang="en-US" dirty="0"/>
              <a:t>은행 등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55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SCHEDULE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Tx/>
              <a:buChar char="-"/>
            </a:pPr>
            <a:r>
              <a:rPr lang="en-US" altLang="ko-KR" dirty="0"/>
              <a:t>Credit Support Document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   : CSA </a:t>
            </a:r>
            <a:r>
              <a:rPr lang="ko-KR" altLang="en-US" dirty="0"/>
              <a:t>또는 보증서 등 </a:t>
            </a:r>
          </a:p>
          <a:p>
            <a:pPr>
              <a:lnSpc>
                <a:spcPct val="80000"/>
              </a:lnSpc>
              <a:buNone/>
            </a:pPr>
            <a:endParaRPr lang="ko-KR" altLang="en-US" dirty="0"/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altLang="ko-KR" dirty="0"/>
              <a:t>Credit Support Provider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  : </a:t>
            </a:r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의 담보제공자 </a:t>
            </a:r>
          </a:p>
          <a:p>
            <a:pPr>
              <a:lnSpc>
                <a:spcPct val="80000"/>
              </a:lnSpc>
              <a:buNone/>
            </a:pPr>
            <a:endParaRPr lang="ko-KR" altLang="en-US" dirty="0"/>
          </a:p>
          <a:p>
            <a:pPr>
              <a:lnSpc>
                <a:spcPct val="80000"/>
              </a:lnSpc>
              <a:buFontTx/>
              <a:buChar char="-"/>
            </a:pPr>
            <a:r>
              <a:rPr lang="ko-KR" altLang="en-US" dirty="0"/>
              <a:t>준거법 </a:t>
            </a:r>
            <a:r>
              <a:rPr lang="en-US" altLang="ko-KR" dirty="0"/>
              <a:t>(Governing Law) </a:t>
            </a:r>
            <a:r>
              <a:rPr lang="ko-KR" altLang="en-US" dirty="0"/>
              <a:t>지정</a:t>
            </a:r>
          </a:p>
          <a:p>
            <a:pPr>
              <a:lnSpc>
                <a:spcPct val="80000"/>
              </a:lnSpc>
              <a:buNone/>
            </a:pPr>
            <a:endParaRPr lang="ko-KR" altLang="en-US" dirty="0"/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altLang="ko-KR" dirty="0"/>
              <a:t>Netting of Payment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   : </a:t>
            </a:r>
            <a:r>
              <a:rPr lang="en-US" altLang="ko-KR" dirty="0">
                <a:latin typeface="Arial" panose="020B0604020202020204" pitchFamily="34" charset="0"/>
              </a:rPr>
              <a:t>“</a:t>
            </a:r>
            <a:r>
              <a:rPr lang="en-US" altLang="ko-KR" dirty="0" err="1"/>
              <a:t>Multiful</a:t>
            </a:r>
            <a:r>
              <a:rPr lang="en-US" altLang="ko-KR" dirty="0"/>
              <a:t> Transaction Payment Netting</a:t>
            </a:r>
            <a:r>
              <a:rPr lang="en-US" altLang="ko-KR" dirty="0">
                <a:latin typeface="Arial" panose="020B0604020202020204" pitchFamily="34" charset="0"/>
              </a:rPr>
              <a:t>”</a:t>
            </a:r>
            <a:r>
              <a:rPr lang="ko-KR" altLang="en-US" dirty="0"/>
              <a:t>의 적용 여부</a:t>
            </a:r>
          </a:p>
          <a:p>
            <a:pPr>
              <a:lnSpc>
                <a:spcPct val="80000"/>
              </a:lnSpc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770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SCHEDULE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Char char="-"/>
            </a:pPr>
            <a:r>
              <a:rPr lang="en-US" altLang="ko-KR" dirty="0"/>
              <a:t>Affiliate</a:t>
            </a:r>
            <a:r>
              <a:rPr lang="ko-KR" altLang="en-US" dirty="0"/>
              <a:t>의 정의 </a:t>
            </a:r>
          </a:p>
          <a:p>
            <a:pPr>
              <a:lnSpc>
                <a:spcPct val="80000"/>
              </a:lnSpc>
              <a:buNone/>
            </a:pPr>
            <a:r>
              <a:rPr lang="ko-KR" altLang="en-US" dirty="0"/>
              <a:t>   </a:t>
            </a:r>
            <a:r>
              <a:rPr lang="en-US" altLang="ko-KR" dirty="0"/>
              <a:t>: </a:t>
            </a:r>
            <a:r>
              <a:rPr lang="ko-KR" altLang="en-US" dirty="0"/>
              <a:t>그 당사자를 통제</a:t>
            </a:r>
            <a:r>
              <a:rPr lang="en-US" altLang="ko-KR" dirty="0"/>
              <a:t>(</a:t>
            </a:r>
            <a:r>
              <a:rPr lang="ko-KR" altLang="en-US" dirty="0"/>
              <a:t>과반수 지분보유</a:t>
            </a:r>
            <a:r>
              <a:rPr lang="en-US" altLang="ko-KR" dirty="0"/>
              <a:t>)</a:t>
            </a:r>
            <a:r>
              <a:rPr lang="ko-KR" altLang="en-US" dirty="0"/>
              <a:t>하는 자</a:t>
            </a:r>
            <a:r>
              <a:rPr lang="en-US" altLang="ko-KR" dirty="0" smtClean="0"/>
              <a:t>,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</a:t>
            </a:r>
            <a:r>
              <a:rPr lang="ko-KR" altLang="en-US" dirty="0" smtClean="0"/>
              <a:t>그의 </a:t>
            </a:r>
            <a:r>
              <a:rPr lang="ko-KR" altLang="en-US" dirty="0"/>
              <a:t>통제를 받는 자</a:t>
            </a:r>
            <a:r>
              <a:rPr lang="en-US" altLang="ko-KR" dirty="0"/>
              <a:t>, </a:t>
            </a:r>
            <a:r>
              <a:rPr lang="ko-KR" altLang="en-US" dirty="0"/>
              <a:t>그와 함께 공통통제를 받는 자</a:t>
            </a:r>
          </a:p>
          <a:p>
            <a:pPr>
              <a:lnSpc>
                <a:spcPct val="80000"/>
              </a:lnSpc>
              <a:buNone/>
            </a:pPr>
            <a:endParaRPr lang="ko-KR" altLang="en-US" dirty="0"/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altLang="ko-KR" dirty="0"/>
              <a:t>Absence of Litigation </a:t>
            </a:r>
            <a:r>
              <a:rPr lang="ko-KR" altLang="en-US" dirty="0"/>
              <a:t>시의 </a:t>
            </a:r>
            <a:r>
              <a:rPr lang="en-US" altLang="ko-KR" dirty="0"/>
              <a:t>Specified Entity</a:t>
            </a:r>
          </a:p>
          <a:p>
            <a:pPr>
              <a:lnSpc>
                <a:spcPct val="8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altLang="ko-KR" dirty="0"/>
              <a:t>No Agency </a:t>
            </a:r>
            <a:r>
              <a:rPr lang="ko-KR" altLang="en-US" dirty="0"/>
              <a:t>규정의 적용여부</a:t>
            </a:r>
          </a:p>
          <a:p>
            <a:pPr>
              <a:lnSpc>
                <a:spcPct val="80000"/>
              </a:lnSpc>
              <a:buFontTx/>
              <a:buChar char="-"/>
            </a:pPr>
            <a:endParaRPr lang="ko-KR" altLang="en-US" dirty="0"/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altLang="ko-KR" dirty="0"/>
              <a:t>Additional Representation</a:t>
            </a:r>
          </a:p>
          <a:p>
            <a:pPr>
              <a:lnSpc>
                <a:spcPct val="8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- Recording of Conversations : </a:t>
            </a:r>
            <a:r>
              <a:rPr lang="ko-KR" altLang="en-US" dirty="0" err="1"/>
              <a:t>녹취</a:t>
            </a:r>
            <a:r>
              <a:rPr lang="ko-KR" altLang="en-US" dirty="0"/>
              <a:t> 동의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287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SCHEDULE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ko-KR" dirty="0"/>
              <a:t>Part 5 (</a:t>
            </a:r>
            <a:r>
              <a:rPr lang="ko-KR" altLang="en-US" dirty="0"/>
              <a:t>기타사항</a:t>
            </a:r>
            <a:r>
              <a:rPr lang="en-US" altLang="ko-KR" dirty="0"/>
              <a:t>) </a:t>
            </a:r>
          </a:p>
          <a:p>
            <a:pPr>
              <a:lnSpc>
                <a:spcPct val="80000"/>
              </a:lnSpc>
              <a:buNone/>
            </a:pPr>
            <a:endParaRPr lang="en-US" altLang="ko-KR" dirty="0"/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altLang="ko-KR" dirty="0"/>
              <a:t>Definition</a:t>
            </a:r>
            <a:r>
              <a:rPr lang="ko-KR" altLang="en-US" dirty="0"/>
              <a:t>에 대한 내용 </a:t>
            </a:r>
          </a:p>
          <a:p>
            <a:pPr>
              <a:lnSpc>
                <a:spcPct val="80000"/>
              </a:lnSpc>
              <a:buNone/>
            </a:pPr>
            <a:r>
              <a:rPr lang="ko-KR" altLang="en-US" dirty="0"/>
              <a:t> </a:t>
            </a:r>
            <a:r>
              <a:rPr lang="en-US" altLang="ko-KR" sz="2000" dirty="0"/>
              <a:t>: 2006 Definition, </a:t>
            </a:r>
            <a:r>
              <a:rPr lang="en-US" altLang="ko-KR" sz="2000" dirty="0" smtClean="0"/>
              <a:t>1998 </a:t>
            </a:r>
            <a:r>
              <a:rPr lang="en-US" altLang="ko-KR" sz="2000" dirty="0"/>
              <a:t>FX and Currency Option Definition (Part </a:t>
            </a:r>
            <a:r>
              <a:rPr lang="en-US" altLang="ko-KR" sz="2000" dirty="0" smtClean="0"/>
              <a:t>6 </a:t>
            </a:r>
            <a:r>
              <a:rPr lang="ko-KR" altLang="en-US" sz="2000" dirty="0" smtClean="0"/>
              <a:t>등 신설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>
              <a:lnSpc>
                <a:spcPct val="80000"/>
              </a:lnSpc>
              <a:buNone/>
            </a:pPr>
            <a:endParaRPr lang="en-US" altLang="ko-KR" sz="2000" dirty="0"/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altLang="ko-KR" dirty="0"/>
              <a:t>Additional Event of Default</a:t>
            </a:r>
          </a:p>
          <a:p>
            <a:pPr>
              <a:lnSpc>
                <a:spcPct val="80000"/>
              </a:lnSpc>
              <a:buFontTx/>
              <a:buChar char="-"/>
            </a:pPr>
            <a:endParaRPr lang="en-US" altLang="ko-KR" dirty="0"/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-  Additional Bankruptcy Event.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   : </a:t>
            </a:r>
            <a:r>
              <a:rPr lang="ko-KR" altLang="en-US" dirty="0"/>
              <a:t>기업구조조정촉진법 사항 등</a:t>
            </a:r>
          </a:p>
          <a:p>
            <a:pPr>
              <a:lnSpc>
                <a:spcPct val="80000"/>
              </a:lnSpc>
              <a:buNone/>
            </a:pPr>
            <a:endParaRPr lang="ko-KR" altLang="en-US" dirty="0"/>
          </a:p>
          <a:p>
            <a:pPr>
              <a:lnSpc>
                <a:spcPct val="80000"/>
              </a:lnSpc>
              <a:buFontTx/>
              <a:buChar char="-"/>
            </a:pPr>
            <a:r>
              <a:rPr lang="en-US" altLang="ko-KR" dirty="0"/>
              <a:t>Consent of Disclosure of Information (</a:t>
            </a:r>
            <a:r>
              <a:rPr lang="ko-KR" altLang="en-US" dirty="0"/>
              <a:t>정보제공 관련</a:t>
            </a:r>
            <a:r>
              <a:rPr lang="en-US" altLang="ko-KR" dirty="0"/>
              <a:t>)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   : </a:t>
            </a:r>
            <a:r>
              <a:rPr lang="ko-KR" altLang="en-US" dirty="0" err="1"/>
              <a:t>금융실명법</a:t>
            </a:r>
            <a:r>
              <a:rPr lang="en-US" altLang="ko-KR" dirty="0"/>
              <a:t>, </a:t>
            </a:r>
            <a:r>
              <a:rPr lang="ko-KR" altLang="en-US" dirty="0"/>
              <a:t>거래정보제공 관련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587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Confirmation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맑은 고딕" panose="020B0503020000020004" pitchFamily="50" charset="-127"/>
              <a:buAutoNum type="arabicParenR"/>
            </a:pPr>
            <a:r>
              <a:rPr lang="en-US" altLang="ko-KR" dirty="0"/>
              <a:t>Long Form Confirmation</a:t>
            </a:r>
          </a:p>
          <a:p>
            <a:pPr marL="514350" indent="-514350">
              <a:buNone/>
            </a:pPr>
            <a:r>
              <a:rPr lang="en-US" altLang="ko-KR" dirty="0"/>
              <a:t>    - ISDA MA </a:t>
            </a:r>
            <a:r>
              <a:rPr lang="ko-KR" altLang="en-US" dirty="0"/>
              <a:t>없이 거래하는 일회성의 경우 </a:t>
            </a:r>
            <a:endParaRPr lang="en-US" altLang="ko-KR" dirty="0"/>
          </a:p>
          <a:p>
            <a:pPr marL="514350" indent="-514350">
              <a:buNone/>
            </a:pPr>
            <a:r>
              <a:rPr lang="en-US" altLang="ko-KR" dirty="0"/>
              <a:t>    - ISDA MA </a:t>
            </a:r>
            <a:r>
              <a:rPr lang="ko-KR" altLang="en-US" dirty="0"/>
              <a:t>체결을 전제로 거래하는 경우</a:t>
            </a:r>
            <a:endParaRPr lang="en-US" altLang="ko-KR" dirty="0"/>
          </a:p>
          <a:p>
            <a:pPr marL="514350" indent="-514350">
              <a:buNone/>
            </a:pPr>
            <a:endParaRPr lang="en-US" altLang="ko-KR" dirty="0"/>
          </a:p>
          <a:p>
            <a:pPr marL="514350" indent="-514350">
              <a:buNone/>
            </a:pPr>
            <a:r>
              <a:rPr lang="en-US" altLang="ko-KR" dirty="0"/>
              <a:t>2) </a:t>
            </a:r>
            <a:r>
              <a:rPr lang="ko-KR" altLang="en-US" dirty="0"/>
              <a:t>유의사항 </a:t>
            </a:r>
            <a:endParaRPr lang="en-US" altLang="ko-KR" dirty="0"/>
          </a:p>
          <a:p>
            <a:pPr marL="514350" indent="-51435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적용되는 </a:t>
            </a:r>
            <a:r>
              <a:rPr lang="en-US" altLang="ko-KR" dirty="0"/>
              <a:t>MA </a:t>
            </a:r>
            <a:r>
              <a:rPr lang="ko-KR" altLang="en-US" dirty="0"/>
              <a:t>를 명확히 할 것</a:t>
            </a:r>
            <a:endParaRPr lang="en-US" altLang="ko-KR" dirty="0"/>
          </a:p>
          <a:p>
            <a:pPr marL="514350" indent="-514350">
              <a:buNone/>
            </a:pPr>
            <a:r>
              <a:rPr lang="en-US" altLang="ko-KR" dirty="0"/>
              <a:t>      ex) </a:t>
            </a:r>
            <a:r>
              <a:rPr lang="ko-KR" altLang="en-US" dirty="0"/>
              <a:t>신탁업자로서의 거래 </a:t>
            </a:r>
            <a:endParaRPr lang="en-US" altLang="ko-KR" dirty="0"/>
          </a:p>
          <a:p>
            <a:pPr marL="514350" indent="-514350">
              <a:buNone/>
            </a:pPr>
            <a:endParaRPr lang="en-US" altLang="ko-KR" dirty="0"/>
          </a:p>
          <a:p>
            <a:pPr marL="514350" indent="-514350">
              <a:buNone/>
            </a:pPr>
            <a:r>
              <a:rPr lang="en-US" altLang="ko-KR" dirty="0"/>
              <a:t>3) Definitions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49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CONFIRMATION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3887" indent="-514350">
              <a:lnSpc>
                <a:spcPct val="90000"/>
              </a:lnSpc>
              <a:buFontTx/>
              <a:buAutoNum type="arabicPeriod"/>
              <a:defRPr/>
            </a:pPr>
            <a:r>
              <a:rPr lang="ko-KR" altLang="en-US" dirty="0"/>
              <a:t>거래확인서의 의의 </a:t>
            </a:r>
            <a:endParaRPr lang="en-US" altLang="ko-KR" dirty="0"/>
          </a:p>
          <a:p>
            <a:pPr marL="623887" indent="-514350">
              <a:lnSpc>
                <a:spcPct val="90000"/>
              </a:lnSpc>
              <a:buNone/>
              <a:defRPr/>
            </a:pPr>
            <a:r>
              <a:rPr lang="ko-KR" altLang="en-US" dirty="0"/>
              <a:t>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장외거래 </a:t>
            </a:r>
            <a:r>
              <a:rPr lang="en-US" altLang="ko-KR" dirty="0"/>
              <a:t>: </a:t>
            </a:r>
            <a:r>
              <a:rPr lang="ko-KR" altLang="en-US" dirty="0"/>
              <a:t>주로 구두로 합의 </a:t>
            </a:r>
            <a:r>
              <a:rPr lang="en-US" altLang="ko-KR" dirty="0"/>
              <a:t>(</a:t>
            </a:r>
            <a:r>
              <a:rPr lang="ko-KR" altLang="en-US" dirty="0" err="1"/>
              <a:t>녹취</a:t>
            </a:r>
            <a:r>
              <a:rPr lang="en-US" altLang="ko-KR" dirty="0"/>
              <a:t>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ko-KR" dirty="0"/>
              <a:t>  - </a:t>
            </a:r>
            <a:r>
              <a:rPr lang="ko-KR" altLang="en-US" dirty="0"/>
              <a:t>법적 효력 </a:t>
            </a:r>
            <a:r>
              <a:rPr lang="en-US" altLang="ko-KR" dirty="0"/>
              <a:t>: </a:t>
            </a:r>
            <a:r>
              <a:rPr lang="ko-KR" altLang="en-US" dirty="0"/>
              <a:t>이론상 </a:t>
            </a:r>
            <a:r>
              <a:rPr lang="ko-KR" altLang="en-US" dirty="0" err="1"/>
              <a:t>합의시부터</a:t>
            </a:r>
            <a:r>
              <a:rPr lang="ko-KR" altLang="en-US" dirty="0"/>
              <a:t>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확인서의 의의 </a:t>
            </a:r>
            <a:r>
              <a:rPr lang="en-US" altLang="ko-KR" dirty="0"/>
              <a:t>: </a:t>
            </a:r>
            <a:r>
              <a:rPr lang="ko-KR" altLang="en-US" dirty="0"/>
              <a:t>증빙 및 구두합의 </a:t>
            </a:r>
            <a:r>
              <a:rPr lang="ko-KR" altLang="en-US" dirty="0" smtClean="0"/>
              <a:t>보완</a:t>
            </a:r>
            <a:endParaRPr lang="ko-KR" altLang="en-US" dirty="0"/>
          </a:p>
          <a:p>
            <a:pPr>
              <a:lnSpc>
                <a:spcPct val="90000"/>
              </a:lnSpc>
              <a:buNone/>
              <a:defRPr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구두합의 </a:t>
            </a:r>
            <a:r>
              <a:rPr lang="en-US" altLang="ko-KR" dirty="0"/>
              <a:t>: Front Office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ko-KR" dirty="0"/>
              <a:t>  - </a:t>
            </a:r>
            <a:r>
              <a:rPr lang="ko-KR" altLang="en-US" dirty="0"/>
              <a:t>확인서 </a:t>
            </a:r>
            <a:r>
              <a:rPr lang="en-US" altLang="ko-KR" dirty="0"/>
              <a:t>: Back Office (</a:t>
            </a:r>
            <a:r>
              <a:rPr lang="ko-KR" altLang="en-US" dirty="0"/>
              <a:t>감시</a:t>
            </a:r>
            <a:r>
              <a:rPr lang="en-US" altLang="ko-KR" dirty="0"/>
              <a:t>/</a:t>
            </a:r>
            <a:r>
              <a:rPr lang="ko-KR" altLang="en-US" dirty="0"/>
              <a:t>견제</a:t>
            </a:r>
            <a:r>
              <a:rPr lang="en-US" altLang="ko-KR" dirty="0"/>
              <a:t>)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ko-KR" dirty="0"/>
              <a:t>  - </a:t>
            </a:r>
            <a:r>
              <a:rPr lang="ko-KR" altLang="en-US" dirty="0"/>
              <a:t>거래확인서의 작성은 해당 거래 관련 </a:t>
            </a:r>
            <a:r>
              <a:rPr lang="en-US" altLang="ko-KR" dirty="0"/>
              <a:t>Definition</a:t>
            </a:r>
            <a:r>
              <a:rPr lang="ko-KR" altLang="en-US" dirty="0" smtClean="0"/>
              <a:t>의 작성 </a:t>
            </a:r>
            <a:r>
              <a:rPr lang="ko-KR" altLang="en-US" dirty="0" err="1"/>
              <a:t>메뉴얼</a:t>
            </a:r>
            <a:r>
              <a:rPr lang="en-US" altLang="ko-KR" dirty="0"/>
              <a:t>(</a:t>
            </a:r>
            <a:r>
              <a:rPr lang="ko-KR" altLang="en-US" dirty="0"/>
              <a:t>기재항목 포함</a:t>
            </a:r>
            <a:r>
              <a:rPr lang="en-US" altLang="ko-KR" dirty="0"/>
              <a:t>)</a:t>
            </a:r>
            <a:r>
              <a:rPr lang="ko-KR" altLang="en-US" dirty="0"/>
              <a:t>을 참조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479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/>
              <a:t>CONFIRMATION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69426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ko-KR" dirty="0"/>
              <a:t>2. </a:t>
            </a:r>
            <a:r>
              <a:rPr lang="ko-KR" altLang="en-US" dirty="0"/>
              <a:t>거래확인서 작성 및 교환방법 </a:t>
            </a:r>
          </a:p>
          <a:p>
            <a:pPr>
              <a:lnSpc>
                <a:spcPct val="80000"/>
              </a:lnSpc>
              <a:buNone/>
            </a:pPr>
            <a:endParaRPr lang="ko-KR" altLang="en-US" dirty="0"/>
          </a:p>
          <a:p>
            <a:pPr>
              <a:lnSpc>
                <a:spcPct val="80000"/>
              </a:lnSpc>
              <a:buNone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금융기관</a:t>
            </a:r>
            <a:r>
              <a:rPr lang="en-US" altLang="ko-KR" dirty="0"/>
              <a:t>/</a:t>
            </a:r>
            <a:r>
              <a:rPr lang="ko-KR" altLang="en-US" dirty="0"/>
              <a:t>일반회사의 경우 일반적으로 금융기관이 </a:t>
            </a:r>
            <a:r>
              <a:rPr lang="ko-KR" altLang="en-US" dirty="0" smtClean="0"/>
              <a:t>먼저 </a:t>
            </a:r>
            <a:r>
              <a:rPr lang="ko-KR" altLang="en-US" dirty="0"/>
              <a:t>송부</a:t>
            </a:r>
          </a:p>
          <a:p>
            <a:pPr>
              <a:lnSpc>
                <a:spcPct val="80000"/>
              </a:lnSpc>
              <a:buNone/>
            </a:pPr>
            <a:endParaRPr lang="ko-KR" altLang="en-US" dirty="0"/>
          </a:p>
          <a:p>
            <a:pPr>
              <a:lnSpc>
                <a:spcPct val="80000"/>
              </a:lnSpc>
              <a:buNone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금융기관간 </a:t>
            </a:r>
            <a:r>
              <a:rPr lang="en-US" altLang="ko-KR" dirty="0"/>
              <a:t>: </a:t>
            </a:r>
            <a:r>
              <a:rPr lang="ko-KR" altLang="en-US" dirty="0"/>
              <a:t>대개 </a:t>
            </a:r>
            <a:r>
              <a:rPr lang="en-US" altLang="ko-KR" dirty="0"/>
              <a:t>Calculation Agent</a:t>
            </a:r>
            <a:r>
              <a:rPr lang="ko-KR" altLang="en-US" dirty="0"/>
              <a:t>인 금융기관 </a:t>
            </a:r>
            <a:endParaRPr lang="en-US" altLang="ko-KR" dirty="0" smtClean="0"/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</a:t>
            </a:r>
            <a:r>
              <a:rPr lang="ko-KR" altLang="en-US" dirty="0" smtClean="0"/>
              <a:t>                   누가 </a:t>
            </a:r>
            <a:r>
              <a:rPr lang="ko-KR" altLang="en-US" dirty="0"/>
              <a:t>할지 명확히 </a:t>
            </a:r>
            <a:r>
              <a:rPr lang="en-US" altLang="ko-KR" dirty="0"/>
              <a:t>Schedule</a:t>
            </a:r>
            <a:r>
              <a:rPr lang="ko-KR" altLang="en-US" dirty="0"/>
              <a:t>에 </a:t>
            </a:r>
            <a:r>
              <a:rPr lang="ko-KR" altLang="en-US" dirty="0" smtClean="0"/>
              <a:t>정하기도</a:t>
            </a:r>
            <a:endParaRPr lang="en-US" altLang="ko-KR" dirty="0" smtClean="0"/>
          </a:p>
          <a:p>
            <a:pPr>
              <a:lnSpc>
                <a:spcPct val="80000"/>
              </a:lnSpc>
              <a:buNone/>
            </a:pPr>
            <a:endParaRPr lang="ko-KR" altLang="en-US" dirty="0"/>
          </a:p>
          <a:p>
            <a:pPr>
              <a:lnSpc>
                <a:spcPct val="80000"/>
              </a:lnSpc>
              <a:buNone/>
            </a:pPr>
            <a:r>
              <a:rPr lang="ko-KR" altLang="en-US" dirty="0"/>
              <a:t>     </a:t>
            </a:r>
            <a:r>
              <a:rPr lang="ko-KR" altLang="en-US" sz="2000" dirty="0"/>
              <a:t>* </a:t>
            </a:r>
            <a:r>
              <a:rPr lang="en-US" altLang="ko-KR" sz="2000" dirty="0"/>
              <a:t>Confirmation </a:t>
            </a:r>
            <a:r>
              <a:rPr lang="ko-KR" altLang="en-US" sz="2000" dirty="0"/>
              <a:t>합의하지 못하는 경우 각자 일방적 </a:t>
            </a:r>
            <a:r>
              <a:rPr lang="ko-KR" altLang="en-US" sz="2000" dirty="0" smtClean="0"/>
              <a:t>송부하는 </a:t>
            </a:r>
            <a:r>
              <a:rPr lang="ko-KR" altLang="en-US" sz="2000" dirty="0"/>
              <a:t>경우도 있음 </a:t>
            </a:r>
            <a:endParaRPr lang="en-US" altLang="ko-KR" sz="2000" dirty="0" smtClean="0"/>
          </a:p>
          <a:p>
            <a:pPr>
              <a:lnSpc>
                <a:spcPct val="80000"/>
              </a:lnSpc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</a:t>
            </a:r>
            <a:r>
              <a:rPr lang="ko-KR" altLang="en-US" sz="2000" dirty="0" smtClean="0"/>
              <a:t>최소한 </a:t>
            </a:r>
            <a:r>
              <a:rPr lang="ko-KR" altLang="en-US" sz="2000" dirty="0"/>
              <a:t>동일한 부분은 합의</a:t>
            </a:r>
            <a:r>
              <a:rPr lang="en-US" altLang="ko-KR" sz="2000" dirty="0"/>
              <a:t>)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sz="2000" dirty="0"/>
              <a:t>    ** </a:t>
            </a:r>
            <a:r>
              <a:rPr lang="en-US" altLang="ko-KR" sz="2000" dirty="0">
                <a:latin typeface="Arial" panose="020B0604020202020204" pitchFamily="34" charset="0"/>
              </a:rPr>
              <a:t>‘</a:t>
            </a:r>
            <a:r>
              <a:rPr lang="ko-KR" altLang="en-US" sz="2000" dirty="0"/>
              <a:t>특정일까지 회신하지 않으면 합의한 것으로 본다</a:t>
            </a:r>
            <a:r>
              <a:rPr lang="en-US" altLang="ko-KR" sz="2000" dirty="0"/>
              <a:t>.</a:t>
            </a:r>
            <a:r>
              <a:rPr lang="en-US" altLang="ko-KR" sz="2000" dirty="0">
                <a:latin typeface="Arial" panose="020B0604020202020204" pitchFamily="34" charset="0"/>
              </a:rPr>
              <a:t>’</a:t>
            </a:r>
            <a:r>
              <a:rPr lang="en-US" altLang="ko-KR" sz="2000" dirty="0"/>
              <a:t> </a:t>
            </a:r>
            <a:r>
              <a:rPr lang="ko-KR" altLang="en-US" sz="2000" dirty="0"/>
              <a:t>또는</a:t>
            </a:r>
          </a:p>
          <a:p>
            <a:pPr>
              <a:lnSpc>
                <a:spcPct val="80000"/>
              </a:lnSpc>
              <a:buNone/>
            </a:pPr>
            <a:r>
              <a:rPr lang="ko-KR" altLang="en-US" sz="2000" dirty="0"/>
              <a:t>        </a:t>
            </a:r>
            <a:r>
              <a:rPr lang="ko-KR" altLang="en-US" sz="2000" dirty="0">
                <a:latin typeface="Arial" panose="020B0604020202020204" pitchFamily="34" charset="0"/>
              </a:rPr>
              <a:t>‘</a:t>
            </a:r>
            <a:r>
              <a:rPr lang="ko-KR" altLang="en-US" sz="2000" dirty="0"/>
              <a:t>회신하지 아니하면 </a:t>
            </a:r>
            <a:r>
              <a:rPr lang="ko-KR" altLang="en-US" sz="2000" dirty="0" err="1"/>
              <a:t>조기종료할</a:t>
            </a:r>
            <a:r>
              <a:rPr lang="ko-KR" altLang="en-US" sz="2000" dirty="0"/>
              <a:t> 것</a:t>
            </a:r>
            <a:r>
              <a:rPr lang="ko-KR" altLang="en-US" sz="2000" dirty="0">
                <a:latin typeface="Arial" panose="020B0604020202020204" pitchFamily="34" charset="0"/>
              </a:rPr>
              <a:t>’</a:t>
            </a:r>
            <a:r>
              <a:rPr lang="ko-KR" altLang="en-US" sz="2000" dirty="0"/>
              <a:t>이라고 정하는 경우도 있음</a:t>
            </a:r>
          </a:p>
          <a:p>
            <a:pPr>
              <a:lnSpc>
                <a:spcPct val="80000"/>
              </a:lnSpc>
              <a:buNone/>
            </a:pPr>
            <a:r>
              <a:rPr lang="ko-KR" altLang="en-US" sz="2000" dirty="0"/>
              <a:t>    *** 우선 </a:t>
            </a:r>
            <a:r>
              <a:rPr lang="en-US" altLang="ko-KR" sz="2000" dirty="0"/>
              <a:t>Fax </a:t>
            </a:r>
            <a:r>
              <a:rPr lang="ko-KR" altLang="en-US" sz="2000" dirty="0" err="1"/>
              <a:t>송부후</a:t>
            </a:r>
            <a:r>
              <a:rPr lang="ko-KR" altLang="en-US" sz="2000" dirty="0"/>
              <a:t> 원본 수수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46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CONFIRMATION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ko-KR" dirty="0"/>
              <a:t>3. </a:t>
            </a:r>
            <a:r>
              <a:rPr lang="ko-KR" altLang="en-US" dirty="0"/>
              <a:t>확인서의 일반적인 내용 </a:t>
            </a:r>
          </a:p>
          <a:p>
            <a:pPr>
              <a:lnSpc>
                <a:spcPct val="80000"/>
              </a:lnSpc>
              <a:buNone/>
            </a:pPr>
            <a:r>
              <a:rPr lang="ko-KR" altLang="en-US" dirty="0"/>
              <a:t>    * </a:t>
            </a:r>
            <a:r>
              <a:rPr lang="en-US" altLang="ko-KR" dirty="0"/>
              <a:t>2006 Definition</a:t>
            </a:r>
            <a:r>
              <a:rPr lang="ko-KR" altLang="en-US" dirty="0"/>
              <a:t>의 </a:t>
            </a:r>
            <a:r>
              <a:rPr lang="en-US" altLang="ko-KR" dirty="0"/>
              <a:t>Sample </a:t>
            </a:r>
            <a:r>
              <a:rPr lang="ko-KR" altLang="en-US" dirty="0"/>
              <a:t>참조</a:t>
            </a:r>
          </a:p>
          <a:p>
            <a:pPr>
              <a:lnSpc>
                <a:spcPct val="80000"/>
              </a:lnSpc>
              <a:buNone/>
            </a:pPr>
            <a:endParaRPr lang="ko-KR" altLang="en-US" dirty="0"/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(a) Heading</a:t>
            </a:r>
          </a:p>
          <a:p>
            <a:pPr>
              <a:lnSpc>
                <a:spcPct val="80000"/>
              </a:lnSpc>
              <a:buNone/>
            </a:pPr>
            <a:endParaRPr lang="en-US" altLang="ko-KR" dirty="0"/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- </a:t>
            </a:r>
            <a:r>
              <a:rPr lang="ko-KR" altLang="en-US" dirty="0"/>
              <a:t>확인서의 목적 </a:t>
            </a:r>
          </a:p>
          <a:p>
            <a:pPr>
              <a:lnSpc>
                <a:spcPct val="80000"/>
              </a:lnSpc>
              <a:buNone/>
            </a:pPr>
            <a:endParaRPr lang="ko-KR" altLang="en-US" dirty="0"/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The purpose of this letter(this Confirmation</a:t>
            </a:r>
            <a:r>
              <a:rPr lang="en-US" altLang="ko-KR" dirty="0">
                <a:latin typeface="Arial" panose="020B0604020202020204" pitchFamily="34" charset="0"/>
              </a:rPr>
              <a:t>”</a:t>
            </a:r>
            <a:r>
              <a:rPr lang="en-US" altLang="ko-KR" dirty="0"/>
              <a:t>) is  </a:t>
            </a:r>
            <a:r>
              <a:rPr lang="en-US" altLang="ko-KR" dirty="0" smtClean="0"/>
              <a:t>to </a:t>
            </a:r>
            <a:r>
              <a:rPr lang="en-US" altLang="ko-KR" dirty="0"/>
              <a:t>confirm the terms and </a:t>
            </a:r>
            <a:endParaRPr lang="en-US" altLang="ko-KR" dirty="0" smtClean="0"/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</a:t>
            </a:r>
            <a:r>
              <a:rPr lang="en-US" altLang="ko-KR" dirty="0" smtClean="0"/>
              <a:t>conditions </a:t>
            </a:r>
            <a:r>
              <a:rPr lang="en-US" altLang="ko-KR" dirty="0"/>
              <a:t>of the </a:t>
            </a:r>
            <a:r>
              <a:rPr lang="en-US" altLang="ko-KR" dirty="0" smtClean="0"/>
              <a:t>transaction </a:t>
            </a:r>
            <a:r>
              <a:rPr lang="en-US" altLang="ko-KR" dirty="0"/>
              <a:t>enter into between [A Bank](</a:t>
            </a:r>
            <a:r>
              <a:rPr lang="en-US" altLang="ko-KR" dirty="0">
                <a:latin typeface="Arial" panose="020B0604020202020204" pitchFamily="34" charset="0"/>
              </a:rPr>
              <a:t>“</a:t>
            </a:r>
            <a:r>
              <a:rPr lang="en-US" altLang="ko-KR" dirty="0"/>
              <a:t>Party A</a:t>
            </a:r>
            <a:r>
              <a:rPr lang="en-US" altLang="ko-KR" dirty="0">
                <a:latin typeface="Arial" panose="020B0604020202020204" pitchFamily="34" charset="0"/>
              </a:rPr>
              <a:t>”</a:t>
            </a:r>
            <a:r>
              <a:rPr lang="en-US" altLang="ko-KR" dirty="0"/>
              <a:t>) </a:t>
            </a:r>
          </a:p>
          <a:p>
            <a:pPr>
              <a:lnSpc>
                <a:spcPct val="80000"/>
              </a:lnSpc>
              <a:buNone/>
            </a:pPr>
            <a:r>
              <a:rPr lang="en-US" altLang="ko-KR" dirty="0"/>
              <a:t>     and [B Corp.](</a:t>
            </a:r>
            <a:r>
              <a:rPr lang="en-US" altLang="ko-KR" dirty="0">
                <a:latin typeface="Arial" panose="020B0604020202020204" pitchFamily="34" charset="0"/>
              </a:rPr>
              <a:t>“</a:t>
            </a:r>
            <a:r>
              <a:rPr lang="en-US" altLang="ko-KR" dirty="0"/>
              <a:t>Party B</a:t>
            </a:r>
            <a:r>
              <a:rPr lang="en-US" altLang="ko-KR" dirty="0">
                <a:latin typeface="Arial" panose="020B0604020202020204" pitchFamily="34" charset="0"/>
              </a:rPr>
              <a:t>”</a:t>
            </a:r>
            <a:r>
              <a:rPr lang="en-US" altLang="ko-KR" dirty="0"/>
              <a:t>)on the Trade Date specified </a:t>
            </a:r>
            <a:r>
              <a:rPr lang="en-US" altLang="ko-KR" dirty="0" smtClean="0"/>
              <a:t>below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2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CONFIRMATION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indent="-256032">
              <a:lnSpc>
                <a:spcPct val="90000"/>
              </a:lnSpc>
              <a:buFontTx/>
              <a:buChar char="-"/>
              <a:defRPr/>
            </a:pPr>
            <a:r>
              <a:rPr lang="ko-KR" altLang="en-US" dirty="0"/>
              <a:t>적용되는 </a:t>
            </a:r>
            <a:r>
              <a:rPr lang="en-US" altLang="ko-KR" dirty="0"/>
              <a:t>Master Agreement</a:t>
            </a:r>
            <a:r>
              <a:rPr lang="ko-KR" altLang="en-US" dirty="0"/>
              <a:t>가 무엇인지</a:t>
            </a:r>
          </a:p>
          <a:p>
            <a:pPr marL="365760" indent="-256032">
              <a:lnSpc>
                <a:spcPct val="90000"/>
              </a:lnSpc>
              <a:buNone/>
              <a:defRPr/>
            </a:pPr>
            <a:r>
              <a:rPr lang="ko-KR" altLang="en-US" dirty="0"/>
              <a:t>   </a:t>
            </a:r>
          </a:p>
          <a:p>
            <a:pPr marL="365760" indent="-256032">
              <a:lnSpc>
                <a:spcPct val="90000"/>
              </a:lnSpc>
              <a:buNone/>
              <a:defRPr/>
            </a:pP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This Confirmation supplements, forms part of and is subject to, the [2002] ISDA Master Agreement dated as of [Date], as amended and supplemented from time to time (the </a:t>
            </a:r>
            <a:r>
              <a:rPr lang="en-US" altLang="ko-KR" dirty="0">
                <a:latin typeface="Arial" charset="0"/>
              </a:rPr>
              <a:t>“</a:t>
            </a:r>
            <a:r>
              <a:rPr lang="en-US" altLang="ko-KR" dirty="0"/>
              <a:t>Master Agreement</a:t>
            </a:r>
            <a:r>
              <a:rPr lang="en-US" altLang="ko-KR" dirty="0">
                <a:latin typeface="Arial" charset="0"/>
              </a:rPr>
              <a:t>”</a:t>
            </a:r>
            <a:r>
              <a:rPr lang="en-US" altLang="ko-KR" dirty="0"/>
              <a:t>), between Party A and Party B. All provisions contained in the Master Agreement govern this Confirmation except as expressly modified below. </a:t>
            </a:r>
          </a:p>
          <a:p>
            <a:pPr marL="365760" indent="-256032">
              <a:lnSpc>
                <a:spcPct val="90000"/>
              </a:lnSpc>
              <a:buNone/>
              <a:defRPr/>
            </a:pPr>
            <a:endParaRPr lang="en-US" altLang="ko-KR" dirty="0"/>
          </a:p>
          <a:p>
            <a:pPr marL="365760" indent="-256032">
              <a:lnSpc>
                <a:spcPct val="90000"/>
              </a:lnSpc>
              <a:buNone/>
              <a:defRPr/>
            </a:pPr>
            <a:r>
              <a:rPr lang="en-US" altLang="ko-KR" dirty="0"/>
              <a:t> * back office </a:t>
            </a:r>
            <a:r>
              <a:rPr lang="ko-KR" altLang="en-US" dirty="0"/>
              <a:t>에서 구별이 어려운 경우 포괄적 표현 동 내용을 포함시키기 어려운 경우 </a:t>
            </a:r>
            <a:r>
              <a:rPr lang="en-US" altLang="ko-KR" dirty="0"/>
              <a:t>Schedule</a:t>
            </a:r>
            <a:r>
              <a:rPr lang="ko-KR" altLang="en-US" dirty="0"/>
              <a:t>에서 </a:t>
            </a:r>
            <a:r>
              <a:rPr lang="ko-KR" altLang="en-US" dirty="0" smtClean="0"/>
              <a:t>규정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3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규제의 주체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G20</a:t>
            </a:r>
          </a:p>
          <a:p>
            <a:pPr marL="0" indent="0">
              <a:buNone/>
              <a:defRPr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FSB (Financial Stability Board)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Government of each G20 country</a:t>
            </a:r>
          </a:p>
          <a:p>
            <a:pPr marL="0" indent="0">
              <a:buNone/>
              <a:defRPr/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 BIS [BCBS, CPMI&lt;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구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CPSS]  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* IOSCO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28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CONFIRMATION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18000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만약 </a:t>
            </a:r>
            <a:r>
              <a:rPr lang="en-US" altLang="ko-KR" dirty="0"/>
              <a:t>Master Agreement</a:t>
            </a:r>
            <a:r>
              <a:rPr lang="ko-KR" altLang="en-US" dirty="0"/>
              <a:t>를 추후 체결하는 것을 전제로 거래하는 경우는  그 사실을 확인서 내용에 기술하고 </a:t>
            </a:r>
            <a:r>
              <a:rPr lang="en-US" altLang="ko-KR" dirty="0"/>
              <a:t>Termination Currency </a:t>
            </a:r>
            <a:r>
              <a:rPr lang="ko-KR" altLang="en-US" dirty="0"/>
              <a:t>등을 규정 </a:t>
            </a:r>
            <a:r>
              <a:rPr lang="en-US" altLang="ko-KR" dirty="0"/>
              <a:t>(</a:t>
            </a:r>
            <a:r>
              <a:rPr lang="ko-KR" altLang="en-US" dirty="0"/>
              <a:t>체결이 지연되는 경우 해지문구도 포함 가능</a:t>
            </a:r>
            <a:r>
              <a:rPr lang="en-US" altLang="ko-KR" dirty="0"/>
              <a:t>) 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 smtClean="0"/>
              <a:t>  - </a:t>
            </a:r>
            <a:r>
              <a:rPr lang="en-US" altLang="ko-KR" dirty="0"/>
              <a:t>ISDA MA </a:t>
            </a:r>
            <a:r>
              <a:rPr lang="ko-KR" altLang="en-US" dirty="0" smtClean="0"/>
              <a:t>체결 전 </a:t>
            </a:r>
            <a:r>
              <a:rPr lang="ko-KR" altLang="en-US" dirty="0"/>
              <a:t>기타 내용은 </a:t>
            </a:r>
            <a:r>
              <a:rPr lang="en-US" altLang="ko-KR" dirty="0"/>
              <a:t>2002 ISDA </a:t>
            </a:r>
            <a:r>
              <a:rPr lang="ko-KR" altLang="en-US" dirty="0"/>
              <a:t>내용을 준용한다는 규정도 삽입 가능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260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CONFIRMATION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sz="2400" dirty="0"/>
              <a:t>(b) </a:t>
            </a:r>
            <a:r>
              <a:rPr lang="ko-KR" altLang="en-US" sz="2400" dirty="0"/>
              <a:t>본문 </a:t>
            </a:r>
          </a:p>
          <a:p>
            <a:pPr>
              <a:buNone/>
            </a:pPr>
            <a:endParaRPr lang="ko-KR" altLang="en-US" sz="2400" dirty="0"/>
          </a:p>
          <a:p>
            <a:pPr>
              <a:buNone/>
            </a:pPr>
            <a:r>
              <a:rPr lang="ko-KR" altLang="en-US" sz="2400" dirty="0"/>
              <a:t>   </a:t>
            </a:r>
            <a:r>
              <a:rPr lang="en-US" altLang="ko-KR" sz="2400" dirty="0"/>
              <a:t>1. Terms of the Transaction</a:t>
            </a:r>
          </a:p>
          <a:p>
            <a:pPr>
              <a:buNone/>
            </a:pPr>
            <a:endParaRPr lang="en-US" altLang="ko-KR" sz="2400" dirty="0"/>
          </a:p>
          <a:p>
            <a:pPr>
              <a:buNone/>
            </a:pPr>
            <a:r>
              <a:rPr lang="en-US" altLang="ko-KR" sz="2400" dirty="0"/>
              <a:t>   2. Account Details</a:t>
            </a:r>
          </a:p>
          <a:p>
            <a:pPr>
              <a:buNone/>
            </a:pP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 Party A : </a:t>
            </a:r>
          </a:p>
          <a:p>
            <a:pPr>
              <a:buNone/>
            </a:pPr>
            <a:r>
              <a:rPr lang="en-US" altLang="ko-KR" sz="2400" dirty="0"/>
              <a:t>    </a:t>
            </a:r>
            <a:r>
              <a:rPr lang="en-US" altLang="ko-KR" dirty="0"/>
              <a:t>Account for USD payments:(</a:t>
            </a:r>
            <a:r>
              <a:rPr lang="ko-KR" altLang="en-US" dirty="0"/>
              <a:t>계좌 개설은행</a:t>
            </a:r>
            <a:r>
              <a:rPr lang="en-US" altLang="ko-KR" dirty="0"/>
              <a:t>/</a:t>
            </a:r>
            <a:r>
              <a:rPr lang="ko-KR" altLang="en-US" dirty="0"/>
              <a:t>계좌번호</a:t>
            </a:r>
            <a:r>
              <a:rPr lang="en-US" altLang="ko-KR" dirty="0"/>
              <a:t>)</a:t>
            </a:r>
            <a:r>
              <a:rPr lang="en-US" altLang="ko-KR" sz="2400" dirty="0"/>
              <a:t>  </a:t>
            </a:r>
          </a:p>
          <a:p>
            <a:pPr>
              <a:buNone/>
            </a:pPr>
            <a:r>
              <a:rPr lang="en-US" altLang="ko-KR" dirty="0"/>
              <a:t>      Party B : </a:t>
            </a:r>
          </a:p>
          <a:p>
            <a:pPr>
              <a:buNone/>
            </a:pPr>
            <a:r>
              <a:rPr lang="en-US" altLang="ko-KR" sz="2400" dirty="0"/>
              <a:t>    </a:t>
            </a:r>
            <a:r>
              <a:rPr lang="en-US" altLang="ko-KR" dirty="0"/>
              <a:t>Account for USD payments:(</a:t>
            </a:r>
            <a:r>
              <a:rPr lang="ko-KR" altLang="en-US" dirty="0"/>
              <a:t>계좌 개설은행</a:t>
            </a:r>
            <a:r>
              <a:rPr lang="en-US" altLang="ko-KR" dirty="0"/>
              <a:t>/</a:t>
            </a:r>
            <a:r>
              <a:rPr lang="ko-KR" altLang="en-US" dirty="0"/>
              <a:t>계좌번호</a:t>
            </a:r>
            <a:r>
              <a:rPr lang="en-US" altLang="ko-KR" dirty="0"/>
              <a:t>)</a:t>
            </a:r>
            <a:r>
              <a:rPr lang="en-US" altLang="ko-KR" sz="2400" dirty="0"/>
              <a:t>  </a:t>
            </a:r>
          </a:p>
          <a:p>
            <a:pPr>
              <a:buNone/>
            </a:pPr>
            <a:endParaRPr lang="en-US" altLang="ko-KR" sz="24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410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CONFIRMATION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buNone/>
            </a:pPr>
            <a:r>
              <a:rPr lang="en-US" altLang="ko-KR" sz="2800" dirty="0"/>
              <a:t>3. Offices</a:t>
            </a:r>
          </a:p>
          <a:p>
            <a:pPr marL="609600" indent="-609600">
              <a:buNone/>
            </a:pPr>
            <a:r>
              <a:rPr lang="en-US" altLang="ko-KR" dirty="0"/>
              <a:t>(a) The Offices of Party A for the Transaction is Seoul; and </a:t>
            </a:r>
          </a:p>
          <a:p>
            <a:pPr marL="609600" indent="-609600">
              <a:buNone/>
            </a:pPr>
            <a:r>
              <a:rPr lang="en-US" altLang="ko-KR" dirty="0"/>
              <a:t>(b) The offices of Party B for the Transaction is Seoul.</a:t>
            </a:r>
          </a:p>
          <a:p>
            <a:pPr marL="609600" indent="-609600">
              <a:buNone/>
            </a:pPr>
            <a:endParaRPr lang="en-US" altLang="ko-KR" sz="2800" dirty="0"/>
          </a:p>
          <a:p>
            <a:pPr marL="609600" indent="-609600">
              <a:buNone/>
            </a:pPr>
            <a:r>
              <a:rPr lang="en-US" altLang="ko-KR" sz="2800" dirty="0"/>
              <a:t>4. Additional Provisions</a:t>
            </a:r>
          </a:p>
          <a:p>
            <a:pPr marL="609600" indent="-609600">
              <a:buFontTx/>
              <a:buChar char="-"/>
            </a:pPr>
            <a:r>
              <a:rPr lang="en-US" altLang="ko-KR" sz="2800" dirty="0"/>
              <a:t>Additional Representations</a:t>
            </a:r>
          </a:p>
          <a:p>
            <a:pPr marL="609600" indent="-609600">
              <a:buNone/>
            </a:pPr>
            <a:r>
              <a:rPr lang="en-US" altLang="ko-KR" sz="2800" dirty="0"/>
              <a:t>-    Additional Termination Events etc.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98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Credit Support Annex (Old)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90000"/>
              </a:lnSpc>
              <a:buFont typeface="맑은 고딕" panose="020B0503020000020004" pitchFamily="50" charset="-127"/>
              <a:buAutoNum type="arabicParenR"/>
            </a:pPr>
            <a:r>
              <a:rPr lang="en-US" altLang="ko-KR" dirty="0"/>
              <a:t>5</a:t>
            </a:r>
            <a:r>
              <a:rPr lang="ko-KR" altLang="en-US" dirty="0"/>
              <a:t>가지 종류</a:t>
            </a:r>
            <a:endParaRPr lang="en-US" altLang="ko-KR" dirty="0"/>
          </a:p>
          <a:p>
            <a:pPr marL="514350" indent="-514350">
              <a:lnSpc>
                <a:spcPct val="90000"/>
              </a:lnSpc>
              <a:buNone/>
            </a:pPr>
            <a:r>
              <a:rPr lang="en-US" altLang="ko-KR" dirty="0"/>
              <a:t>    </a:t>
            </a:r>
            <a:r>
              <a:rPr lang="en-US" altLang="ko-KR" b="1" dirty="0"/>
              <a:t>- 1994 ISDA CSA New York Law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altLang="ko-KR" b="1" dirty="0"/>
              <a:t>        * NY Law and Korean Law :Dual Law CSA 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altLang="ko-KR" b="1" dirty="0"/>
              <a:t> 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altLang="ko-KR" dirty="0"/>
              <a:t>    </a:t>
            </a:r>
            <a:r>
              <a:rPr lang="en-US" altLang="ko-KR" b="1" dirty="0"/>
              <a:t>- 1995 ISDA CSA English Law(Transfer)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altLang="ko-KR" dirty="0"/>
              <a:t>    - 1995 ISDA Credit Support Deed   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altLang="ko-KR" dirty="0"/>
              <a:t>                       English Law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altLang="ko-KR" dirty="0"/>
              <a:t>    - 1996 ISDA CSA Japanese Law </a:t>
            </a:r>
          </a:p>
          <a:p>
            <a:pPr marL="514350" indent="-514350">
              <a:lnSpc>
                <a:spcPct val="90000"/>
              </a:lnSpc>
              <a:buNone/>
            </a:pPr>
            <a:r>
              <a:rPr lang="en-US" altLang="ko-KR" dirty="0"/>
              <a:t>    - 2014 ISDA CSA Korean Law</a:t>
            </a:r>
          </a:p>
          <a:p>
            <a:pPr marL="514350" indent="-514350">
              <a:lnSpc>
                <a:spcPct val="90000"/>
              </a:lnSpc>
              <a:buNone/>
            </a:pPr>
            <a:endParaRPr lang="en-US" altLang="ko-KR" dirty="0"/>
          </a:p>
          <a:p>
            <a:pPr marL="514350" indent="-514350">
              <a:lnSpc>
                <a:spcPct val="90000"/>
              </a:lnSpc>
              <a:buNone/>
            </a:pPr>
            <a:r>
              <a:rPr lang="en-US" altLang="ko-KR" dirty="0"/>
              <a:t>      * </a:t>
            </a:r>
            <a:r>
              <a:rPr lang="ko-KR" altLang="en-US" dirty="0"/>
              <a:t>비공식</a:t>
            </a:r>
            <a:r>
              <a:rPr lang="en-US" altLang="ko-KR" dirty="0"/>
              <a:t>Korean Law CSA : </a:t>
            </a:r>
            <a:r>
              <a:rPr lang="ko-KR" altLang="en-US" dirty="0"/>
              <a:t>개별 국내 금융기관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7409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4. Credit Support </a:t>
            </a:r>
            <a:r>
              <a:rPr lang="en-US" altLang="ko-KR" sz="3200" dirty="0" smtClean="0"/>
              <a:t>Annex (old) NY Law </a:t>
            </a:r>
            <a:r>
              <a:rPr lang="ko-KR" altLang="en-US" sz="3200" dirty="0" smtClean="0"/>
              <a:t>기준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altLang="ko-KR" sz="2000" dirty="0"/>
              <a:t>Paragraph 3</a:t>
            </a:r>
            <a:r>
              <a:rPr lang="ko-KR" altLang="en-US" sz="2000" dirty="0"/>
              <a:t> </a:t>
            </a:r>
            <a:r>
              <a:rPr lang="en-US" altLang="ko-KR" sz="2000" dirty="0"/>
              <a:t>Credit Support Obligations</a:t>
            </a:r>
            <a:r>
              <a:rPr lang="en-US" altLang="ko-KR" sz="1400" dirty="0"/>
              <a:t>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ko-KR" sz="1400" dirty="0"/>
              <a:t>           </a:t>
            </a:r>
            <a:r>
              <a:rPr lang="en-US" altLang="ko-KR" sz="1200" dirty="0"/>
              <a:t># Valuation Date </a:t>
            </a:r>
            <a:r>
              <a:rPr lang="ko-KR" altLang="en-US" sz="1200" dirty="0"/>
              <a:t>기준</a:t>
            </a:r>
          </a:p>
          <a:p>
            <a:pPr>
              <a:lnSpc>
                <a:spcPct val="90000"/>
              </a:lnSpc>
              <a:buNone/>
              <a:defRPr/>
            </a:pPr>
            <a:endParaRPr lang="en-US" altLang="ko-KR" sz="1400" dirty="0"/>
          </a:p>
          <a:p>
            <a:pPr>
              <a:lnSpc>
                <a:spcPct val="90000"/>
              </a:lnSpc>
              <a:buNone/>
              <a:defRPr/>
            </a:pPr>
            <a:r>
              <a:rPr lang="en-US" altLang="ko-KR" dirty="0"/>
              <a:t>- Credit Support Amount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ko-KR" dirty="0"/>
              <a:t>   =      Secured Party</a:t>
            </a:r>
            <a:r>
              <a:rPr lang="en-US" altLang="ko-KR" dirty="0">
                <a:latin typeface="Arial" charset="0"/>
              </a:rPr>
              <a:t>’</a:t>
            </a:r>
            <a:r>
              <a:rPr lang="en-US" altLang="ko-KR" dirty="0"/>
              <a:t>s </a:t>
            </a:r>
            <a:r>
              <a:rPr lang="en-US" altLang="ko-KR" dirty="0">
                <a:solidFill>
                  <a:srgbClr val="C00000"/>
                </a:solidFill>
              </a:rPr>
              <a:t>Exposure</a:t>
            </a:r>
            <a:r>
              <a:rPr lang="en-US" altLang="ko-KR" dirty="0"/>
              <a:t>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ko-KR" dirty="0"/>
              <a:t>        + </a:t>
            </a:r>
            <a:r>
              <a:rPr lang="en-US" altLang="ko-KR" dirty="0" err="1"/>
              <a:t>Pledgor</a:t>
            </a:r>
            <a:r>
              <a:rPr lang="en-US" altLang="ko-KR" dirty="0" err="1">
                <a:latin typeface="Arial" charset="0"/>
              </a:rPr>
              <a:t>’</a:t>
            </a:r>
            <a:r>
              <a:rPr lang="en-US" altLang="ko-KR" dirty="0" err="1"/>
              <a:t>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Independent Amount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ko-KR" dirty="0"/>
              <a:t>        - Secured Party</a:t>
            </a:r>
            <a:r>
              <a:rPr lang="en-US" altLang="ko-KR" dirty="0">
                <a:latin typeface="Arial" charset="0"/>
              </a:rPr>
              <a:t>’</a:t>
            </a:r>
            <a:r>
              <a:rPr lang="en-US" altLang="ko-KR" dirty="0"/>
              <a:t>s </a:t>
            </a:r>
            <a:r>
              <a:rPr lang="en-US" altLang="ko-KR" dirty="0">
                <a:solidFill>
                  <a:srgbClr val="C00000"/>
                </a:solidFill>
              </a:rPr>
              <a:t>Independent Amount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ko-KR" dirty="0"/>
              <a:t>        </a:t>
            </a:r>
            <a:r>
              <a:rPr lang="en-US" altLang="ko-KR" dirty="0">
                <a:latin typeface="Arial" charset="0"/>
              </a:rPr>
              <a:t>–</a:t>
            </a:r>
            <a:r>
              <a:rPr lang="en-US" altLang="ko-KR" dirty="0"/>
              <a:t> </a:t>
            </a:r>
            <a:r>
              <a:rPr lang="en-US" altLang="ko-KR" dirty="0" err="1"/>
              <a:t>Pledgor</a:t>
            </a:r>
            <a:r>
              <a:rPr lang="en-US" altLang="ko-KR" dirty="0" err="1">
                <a:latin typeface="Arial" charset="0"/>
              </a:rPr>
              <a:t>’</a:t>
            </a:r>
            <a:r>
              <a:rPr lang="en-US" altLang="ko-KR" dirty="0" err="1"/>
              <a:t>s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C00000"/>
                </a:solidFill>
              </a:rPr>
              <a:t>Threshold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ko-KR" dirty="0"/>
              <a:t>        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ko-KR" dirty="0"/>
              <a:t>      * 0 </a:t>
            </a:r>
            <a:r>
              <a:rPr lang="ko-KR" altLang="en-US" dirty="0"/>
              <a:t>보다 작은 경우는 </a:t>
            </a:r>
            <a:r>
              <a:rPr lang="en-US" altLang="ko-KR" dirty="0"/>
              <a:t>0 </a:t>
            </a:r>
            <a:r>
              <a:rPr lang="ko-KR" altLang="en-US" dirty="0"/>
              <a:t>으로 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998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en-US" altLang="ko-KR" dirty="0"/>
              <a:t>Credit Support Annex (Old)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2603500"/>
            <a:ext cx="9341328" cy="341630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ko-KR" dirty="0" smtClean="0"/>
              <a:t>* Exposure </a:t>
            </a:r>
            <a:r>
              <a:rPr lang="en-US" altLang="ko-KR" dirty="0"/>
              <a:t>: </a:t>
            </a:r>
            <a:r>
              <a:rPr lang="ko-KR" altLang="en-US" dirty="0"/>
              <a:t>평가일 현재 모든 거래가 해지되었다고 </a:t>
            </a:r>
            <a:r>
              <a:rPr lang="ko-KR" altLang="en-US" dirty="0" smtClean="0"/>
              <a:t>가정할 </a:t>
            </a:r>
            <a:r>
              <a:rPr lang="ko-KR" altLang="en-US" dirty="0"/>
              <a:t>경우 상대방이 자신에게 </a:t>
            </a:r>
            <a:endParaRPr lang="en-US" altLang="ko-KR" dirty="0" smtClean="0"/>
          </a:p>
          <a:p>
            <a:pPr marL="0" indent="0">
              <a:lnSpc>
                <a:spcPct val="9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</a:t>
            </a:r>
            <a:r>
              <a:rPr lang="ko-KR" altLang="en-US" dirty="0" smtClean="0"/>
              <a:t>지급해야 할 금액 </a:t>
            </a:r>
          </a:p>
          <a:p>
            <a:pPr marL="609600" indent="-609600">
              <a:lnSpc>
                <a:spcPct val="90000"/>
              </a:lnSpc>
              <a:buNone/>
            </a:pPr>
            <a:endParaRPr lang="en-US" altLang="ko-KR" dirty="0"/>
          </a:p>
          <a:p>
            <a:pPr marL="609600" indent="-609600">
              <a:lnSpc>
                <a:spcPct val="90000"/>
              </a:lnSpc>
              <a:buNone/>
            </a:pPr>
            <a:r>
              <a:rPr lang="ko-KR" altLang="en-US" dirty="0"/>
              <a:t>** </a:t>
            </a:r>
            <a:r>
              <a:rPr lang="en-US" altLang="ko-KR" dirty="0"/>
              <a:t>Independent Amount : </a:t>
            </a:r>
            <a:r>
              <a:rPr lang="ko-KR" altLang="en-US" dirty="0"/>
              <a:t>각 거래 평가와 무관하게 지급 </a:t>
            </a:r>
            <a:r>
              <a:rPr lang="ko-KR" altLang="en-US" dirty="0"/>
              <a:t>하여야 할 </a:t>
            </a:r>
            <a:r>
              <a:rPr lang="ko-KR" altLang="en-US" dirty="0" smtClean="0"/>
              <a:t>담보가액</a:t>
            </a:r>
            <a:endParaRPr lang="en-US" altLang="ko-KR" dirty="0" smtClean="0"/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                (</a:t>
            </a:r>
            <a:r>
              <a:rPr lang="ko-KR" altLang="en-US" dirty="0"/>
              <a:t>제</a:t>
            </a:r>
            <a:r>
              <a:rPr lang="en-US" altLang="ko-KR" dirty="0"/>
              <a:t>13</a:t>
            </a:r>
            <a:r>
              <a:rPr lang="ko-KR" altLang="en-US" dirty="0"/>
              <a:t>조에 명시</a:t>
            </a:r>
            <a:r>
              <a:rPr lang="en-US" altLang="ko-KR" dirty="0" smtClean="0"/>
              <a:t>)</a:t>
            </a:r>
            <a:r>
              <a:rPr lang="ko-KR" altLang="en-US" dirty="0" smtClean="0"/>
              <a:t>    </a:t>
            </a:r>
            <a:endParaRPr lang="ko-KR" altLang="en-US" dirty="0"/>
          </a:p>
          <a:p>
            <a:pPr marL="609600" indent="-609600">
              <a:lnSpc>
                <a:spcPct val="90000"/>
              </a:lnSpc>
              <a:buNone/>
            </a:pPr>
            <a:r>
              <a:rPr lang="ko-KR" altLang="en-US" dirty="0"/>
              <a:t>                                  </a:t>
            </a:r>
            <a:endParaRPr lang="en-US" altLang="ko-KR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ko-KR" dirty="0"/>
              <a:t>*** Threshold : </a:t>
            </a:r>
            <a:r>
              <a:rPr lang="ko-KR" altLang="en-US" dirty="0"/>
              <a:t>담보제공이 면제되는 </a:t>
            </a:r>
            <a:r>
              <a:rPr lang="en-US" altLang="ko-KR" dirty="0"/>
              <a:t>Exposure </a:t>
            </a:r>
            <a:r>
              <a:rPr lang="ko-KR" altLang="en-US" dirty="0"/>
              <a:t>금액 </a:t>
            </a:r>
            <a:r>
              <a:rPr lang="en-US" altLang="ko-KR" dirty="0" smtClean="0"/>
              <a:t>(</a:t>
            </a:r>
            <a:r>
              <a:rPr lang="ko-KR" altLang="en-US" dirty="0"/>
              <a:t>제</a:t>
            </a:r>
            <a:r>
              <a:rPr lang="en-US" altLang="ko-KR" dirty="0"/>
              <a:t>13</a:t>
            </a:r>
            <a:r>
              <a:rPr lang="ko-KR" altLang="en-US" dirty="0"/>
              <a:t>조에 명시</a:t>
            </a:r>
            <a:r>
              <a:rPr lang="en-US" altLang="ko-KR" dirty="0"/>
              <a:t>)</a:t>
            </a:r>
          </a:p>
          <a:p>
            <a:pPr marL="609600" indent="-609600">
              <a:lnSpc>
                <a:spcPct val="90000"/>
              </a:lnSpc>
              <a:buNone/>
            </a:pPr>
            <a:endParaRPr lang="en-US" altLang="ko-KR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altLang="ko-KR" dirty="0"/>
              <a:t>**** Minimum Transfer Amount : </a:t>
            </a:r>
            <a:r>
              <a:rPr lang="ko-KR" altLang="en-US" dirty="0"/>
              <a:t>최소 </a:t>
            </a:r>
            <a:r>
              <a:rPr lang="ko-KR" altLang="en-US" dirty="0" smtClean="0"/>
              <a:t>이전금액 </a:t>
            </a:r>
            <a:r>
              <a:rPr lang="en-US" altLang="ko-KR" dirty="0" smtClean="0"/>
              <a:t>(</a:t>
            </a:r>
            <a:r>
              <a:rPr lang="ko-KR" altLang="en-US" dirty="0"/>
              <a:t>제</a:t>
            </a:r>
            <a:r>
              <a:rPr lang="en-US" altLang="ko-KR" dirty="0"/>
              <a:t>13</a:t>
            </a:r>
            <a:r>
              <a:rPr lang="ko-KR" altLang="en-US" dirty="0"/>
              <a:t>조에 명시</a:t>
            </a:r>
            <a:r>
              <a:rPr lang="en-US" altLang="ko-KR" dirty="0"/>
              <a:t>)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2114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en-US" altLang="ko-KR" dirty="0"/>
              <a:t>BCBS-IOSCO Margin Rule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90000"/>
              </a:lnSpc>
              <a:buNone/>
              <a:defRPr/>
            </a:pPr>
            <a:r>
              <a:rPr lang="en-US" altLang="ko-KR" dirty="0"/>
              <a:t>- G20 : 2011 </a:t>
            </a:r>
            <a:r>
              <a:rPr lang="ko-KR" altLang="en-US" dirty="0"/>
              <a:t>프랑스 </a:t>
            </a:r>
            <a:r>
              <a:rPr lang="en-US" altLang="ko-KR" dirty="0"/>
              <a:t>Cannes </a:t>
            </a:r>
            <a:r>
              <a:rPr lang="ko-KR" altLang="en-US" dirty="0"/>
              <a:t>정상회의에서 </a:t>
            </a:r>
            <a:r>
              <a:rPr lang="en-US" altLang="ko-KR" dirty="0"/>
              <a:t>'</a:t>
            </a:r>
            <a:r>
              <a:rPr lang="ko-KR" altLang="en-US" dirty="0" err="1" smtClean="0"/>
              <a:t>비청산거래</a:t>
            </a:r>
            <a:r>
              <a:rPr lang="ko-KR" altLang="en-US" dirty="0" smtClean="0"/>
              <a:t> </a:t>
            </a:r>
            <a:r>
              <a:rPr lang="ko-KR" altLang="en-US" dirty="0"/>
              <a:t>증거금 제도</a:t>
            </a:r>
            <a:r>
              <a:rPr lang="en-US" altLang="ko-KR" dirty="0"/>
              <a:t>’</a:t>
            </a:r>
            <a:r>
              <a:rPr lang="ko-KR" altLang="en-US" dirty="0"/>
              <a:t> 도입 </a:t>
            </a:r>
            <a:r>
              <a:rPr lang="ko-KR" altLang="en-US" dirty="0" smtClean="0"/>
              <a:t>합의</a:t>
            </a:r>
            <a:endParaRPr lang="en-US" altLang="ko-KR" dirty="0"/>
          </a:p>
          <a:p>
            <a:pPr>
              <a:lnSpc>
                <a:spcPct val="220000"/>
              </a:lnSpc>
              <a:buFontTx/>
              <a:buChar char="-"/>
              <a:defRPr/>
            </a:pPr>
            <a:r>
              <a:rPr lang="en-US" altLang="ko-KR" dirty="0" smtClean="0"/>
              <a:t>Margin </a:t>
            </a:r>
            <a:r>
              <a:rPr lang="en-US" altLang="ko-KR" dirty="0"/>
              <a:t>requirements for non-centrally cleared derivatives </a:t>
            </a:r>
            <a:r>
              <a:rPr lang="en-US" altLang="ko-KR" dirty="0" smtClean="0"/>
              <a:t>(</a:t>
            </a:r>
            <a:r>
              <a:rPr lang="en-US" altLang="ko-KR" dirty="0"/>
              <a:t>BCBS-IOSCO, March 2015)</a:t>
            </a:r>
          </a:p>
          <a:p>
            <a:pPr marL="514350" indent="-514350">
              <a:lnSpc>
                <a:spcPct val="90000"/>
              </a:lnSpc>
              <a:buNone/>
              <a:defRPr/>
            </a:pPr>
            <a:endParaRPr lang="en-US" altLang="ko-KR" dirty="0"/>
          </a:p>
          <a:p>
            <a:pPr marL="514350" indent="-514350">
              <a:lnSpc>
                <a:spcPct val="90000"/>
              </a:lnSpc>
              <a:buNone/>
              <a:defRPr/>
            </a:pPr>
            <a:r>
              <a:rPr lang="en-US" altLang="ko-KR" dirty="0"/>
              <a:t>    * No Threshold</a:t>
            </a:r>
          </a:p>
          <a:p>
            <a:pPr marL="514350" indent="-514350">
              <a:lnSpc>
                <a:spcPct val="90000"/>
              </a:lnSpc>
              <a:buNone/>
              <a:defRPr/>
            </a:pPr>
            <a:endParaRPr lang="en-US" altLang="ko-KR" dirty="0"/>
          </a:p>
          <a:p>
            <a:pPr marL="514350" indent="-514350">
              <a:lnSpc>
                <a:spcPct val="90000"/>
              </a:lnSpc>
              <a:buNone/>
              <a:defRPr/>
            </a:pPr>
            <a:r>
              <a:rPr lang="en-US" altLang="ko-KR" dirty="0"/>
              <a:t>    ** Initial Margin &amp; Variation Margin</a:t>
            </a:r>
          </a:p>
          <a:p>
            <a:pPr marL="514350" indent="-514350">
              <a:lnSpc>
                <a:spcPct val="90000"/>
              </a:lnSpc>
              <a:buNone/>
              <a:defRPr/>
            </a:pPr>
            <a:endParaRPr lang="en-US" altLang="ko-KR" dirty="0"/>
          </a:p>
          <a:p>
            <a:pPr marL="514350" indent="-514350">
              <a:lnSpc>
                <a:spcPct val="90000"/>
              </a:lnSpc>
              <a:buNone/>
              <a:defRPr/>
            </a:pPr>
            <a:r>
              <a:rPr lang="en-US" altLang="ko-KR" dirty="0"/>
              <a:t>    *** FX Hair-Cut Ratio : 8%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89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BCBS-IOSCO Margin Rule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2105696"/>
            <a:ext cx="8825659" cy="4752304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4800" dirty="0">
                <a:solidFill>
                  <a:schemeClr val="tx1"/>
                </a:solidFill>
              </a:rPr>
              <a:t>[ Variation Margin ]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20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3200" dirty="0">
                <a:solidFill>
                  <a:schemeClr val="tx1"/>
                </a:solidFill>
              </a:rPr>
              <a:t>2016</a:t>
            </a:r>
            <a:r>
              <a:rPr lang="ko-KR" altLang="en-US" sz="3200" dirty="0">
                <a:solidFill>
                  <a:schemeClr val="tx1"/>
                </a:solidFill>
              </a:rPr>
              <a:t>년 </a:t>
            </a:r>
            <a:r>
              <a:rPr lang="en-US" altLang="ko-KR" sz="3200" dirty="0">
                <a:solidFill>
                  <a:schemeClr val="tx1"/>
                </a:solidFill>
              </a:rPr>
              <a:t>9</a:t>
            </a:r>
            <a:r>
              <a:rPr lang="ko-KR" altLang="en-US" sz="3200" dirty="0">
                <a:solidFill>
                  <a:schemeClr val="tx1"/>
                </a:solidFill>
              </a:rPr>
              <a:t>월 </a:t>
            </a:r>
            <a:r>
              <a:rPr lang="en-US" altLang="ko-KR" sz="3200" dirty="0">
                <a:solidFill>
                  <a:schemeClr val="tx1"/>
                </a:solidFill>
              </a:rPr>
              <a:t>1</a:t>
            </a:r>
            <a:r>
              <a:rPr lang="ko-KR" altLang="en-US" sz="3200" dirty="0">
                <a:solidFill>
                  <a:schemeClr val="tx1"/>
                </a:solidFill>
              </a:rPr>
              <a:t>일 </a:t>
            </a:r>
            <a:r>
              <a:rPr lang="en-US" altLang="ko-KR" sz="3200" dirty="0">
                <a:solidFill>
                  <a:schemeClr val="tx1"/>
                </a:solidFill>
              </a:rPr>
              <a:t>:</a:t>
            </a:r>
            <a:r>
              <a:rPr lang="ko-KR" altLang="en-US" sz="3200" dirty="0">
                <a:solidFill>
                  <a:schemeClr val="tx1"/>
                </a:solidFill>
              </a:rPr>
              <a:t> </a:t>
            </a:r>
            <a:r>
              <a:rPr lang="en-US" altLang="ko-KR" sz="3200" dirty="0">
                <a:solidFill>
                  <a:schemeClr val="tx1"/>
                </a:solidFill>
              </a:rPr>
              <a:t>2016</a:t>
            </a:r>
            <a:r>
              <a:rPr lang="ko-KR" altLang="en-US" sz="3200" dirty="0">
                <a:solidFill>
                  <a:schemeClr val="tx1"/>
                </a:solidFill>
              </a:rPr>
              <a:t>년 </a:t>
            </a:r>
            <a:r>
              <a:rPr lang="en-US" altLang="ko-KR" sz="3200" dirty="0">
                <a:solidFill>
                  <a:schemeClr val="tx1"/>
                </a:solidFill>
              </a:rPr>
              <a:t>3</a:t>
            </a:r>
            <a:r>
              <a:rPr lang="ko-KR" altLang="en-US" sz="3200" dirty="0">
                <a:solidFill>
                  <a:schemeClr val="tx1"/>
                </a:solidFill>
              </a:rPr>
              <a:t>월말</a:t>
            </a:r>
            <a:r>
              <a:rPr lang="en-US" altLang="ko-KR" sz="3200" dirty="0">
                <a:solidFill>
                  <a:schemeClr val="tx1"/>
                </a:solidFill>
              </a:rPr>
              <a:t>, 4</a:t>
            </a:r>
            <a:r>
              <a:rPr lang="ko-KR" altLang="en-US" sz="3200" dirty="0">
                <a:solidFill>
                  <a:schemeClr val="tx1"/>
                </a:solidFill>
              </a:rPr>
              <a:t>월말</a:t>
            </a:r>
            <a:r>
              <a:rPr lang="en-US" altLang="ko-KR" sz="3200" dirty="0">
                <a:solidFill>
                  <a:schemeClr val="tx1"/>
                </a:solidFill>
              </a:rPr>
              <a:t>, 5</a:t>
            </a:r>
            <a:r>
              <a:rPr lang="ko-KR" altLang="en-US" sz="3200" dirty="0">
                <a:solidFill>
                  <a:schemeClr val="tx1"/>
                </a:solidFill>
              </a:rPr>
              <a:t>월말의 </a:t>
            </a:r>
            <a:r>
              <a:rPr lang="en-US" altLang="ko-KR" sz="3200" dirty="0">
                <a:solidFill>
                  <a:schemeClr val="tx1"/>
                </a:solidFill>
              </a:rPr>
              <a:t>CCP </a:t>
            </a:r>
            <a:r>
              <a:rPr lang="ko-KR" altLang="en-US" sz="3200" dirty="0" err="1">
                <a:solidFill>
                  <a:schemeClr val="tx1"/>
                </a:solidFill>
              </a:rPr>
              <a:t>비청산</a:t>
            </a:r>
            <a:r>
              <a:rPr lang="ko-KR" altLang="en-US" sz="3200" dirty="0">
                <a:solidFill>
                  <a:schemeClr val="tx1"/>
                </a:solidFill>
              </a:rPr>
              <a:t> 장외파생상품의 평균 총 명목금액이 </a:t>
            </a:r>
            <a:r>
              <a:rPr lang="en-US" altLang="ko-KR" sz="3200" u="sng" dirty="0">
                <a:solidFill>
                  <a:schemeClr val="tx1"/>
                </a:solidFill>
              </a:rPr>
              <a:t>3</a:t>
            </a:r>
            <a:r>
              <a:rPr lang="ko-KR" altLang="en-US" sz="3200" u="sng" dirty="0">
                <a:solidFill>
                  <a:schemeClr val="tx1"/>
                </a:solidFill>
              </a:rPr>
              <a:t>조 유로</a:t>
            </a:r>
            <a:r>
              <a:rPr lang="ko-KR" altLang="en-US" sz="3200" dirty="0">
                <a:solidFill>
                  <a:schemeClr val="tx1"/>
                </a:solidFill>
              </a:rPr>
              <a:t>를 초과하는 금융그룹 속하는 모든 규제대상자는 상기 조건을 만족하는 타 규제대상자와의 거래 시 변동증거금을 의무적으로 교환</a:t>
            </a:r>
            <a:r>
              <a:rPr lang="en-US" altLang="ko-KR" sz="3200" dirty="0">
                <a:solidFill>
                  <a:schemeClr val="tx1"/>
                </a:solidFill>
              </a:rPr>
              <a:t>. </a:t>
            </a:r>
            <a:r>
              <a:rPr lang="ko-KR" altLang="en-US" sz="3200" dirty="0">
                <a:solidFill>
                  <a:schemeClr val="tx1"/>
                </a:solidFill>
              </a:rPr>
              <a:t>변동증거금 교환 의무는 </a:t>
            </a:r>
            <a:r>
              <a:rPr lang="en-US" altLang="ko-KR" sz="3200" dirty="0">
                <a:solidFill>
                  <a:schemeClr val="tx1"/>
                </a:solidFill>
              </a:rPr>
              <a:t>2016</a:t>
            </a:r>
            <a:r>
              <a:rPr lang="ko-KR" altLang="en-US" sz="3200" dirty="0">
                <a:solidFill>
                  <a:schemeClr val="tx1"/>
                </a:solidFill>
              </a:rPr>
              <a:t>년 </a:t>
            </a:r>
            <a:r>
              <a:rPr lang="en-US" altLang="ko-KR" sz="3200" dirty="0">
                <a:solidFill>
                  <a:schemeClr val="tx1"/>
                </a:solidFill>
              </a:rPr>
              <a:t>9</a:t>
            </a:r>
            <a:r>
              <a:rPr lang="ko-KR" altLang="en-US" sz="3200" dirty="0">
                <a:solidFill>
                  <a:schemeClr val="tx1"/>
                </a:solidFill>
              </a:rPr>
              <a:t>월 </a:t>
            </a:r>
            <a:r>
              <a:rPr lang="en-US" altLang="ko-KR" sz="3200" dirty="0">
                <a:solidFill>
                  <a:schemeClr val="tx1"/>
                </a:solidFill>
              </a:rPr>
              <a:t>1</a:t>
            </a:r>
            <a:r>
              <a:rPr lang="ko-KR" altLang="en-US" sz="3200" dirty="0">
                <a:solidFill>
                  <a:schemeClr val="tx1"/>
                </a:solidFill>
              </a:rPr>
              <a:t>일 이후 체결한 신규계약에만 적용</a:t>
            </a:r>
            <a:r>
              <a:rPr lang="en-US" altLang="ko-KR" sz="3200" dirty="0">
                <a:solidFill>
                  <a:schemeClr val="tx1"/>
                </a:solidFill>
              </a:rPr>
              <a:t>.  </a:t>
            </a:r>
            <a:endParaRPr lang="ko-KR" altLang="en-US" sz="3200" dirty="0">
              <a:solidFill>
                <a:schemeClr val="tx1"/>
              </a:solidFill>
            </a:endParaRPr>
          </a:p>
          <a:p>
            <a:pPr>
              <a:defRPr/>
            </a:pPr>
            <a:endParaRPr lang="en-US" altLang="ko-KR" sz="32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3200" dirty="0">
                <a:solidFill>
                  <a:schemeClr val="tx1"/>
                </a:solidFill>
              </a:rPr>
              <a:t>2017</a:t>
            </a:r>
            <a:r>
              <a:rPr lang="ko-KR" altLang="en-US" sz="3200" dirty="0">
                <a:solidFill>
                  <a:schemeClr val="tx1"/>
                </a:solidFill>
              </a:rPr>
              <a:t>년 </a:t>
            </a:r>
            <a:r>
              <a:rPr lang="en-US" altLang="ko-KR" sz="3200" dirty="0">
                <a:solidFill>
                  <a:schemeClr val="tx1"/>
                </a:solidFill>
              </a:rPr>
              <a:t>3</a:t>
            </a:r>
            <a:r>
              <a:rPr lang="ko-KR" altLang="en-US" sz="3200" dirty="0">
                <a:solidFill>
                  <a:schemeClr val="tx1"/>
                </a:solidFill>
              </a:rPr>
              <a:t>월 </a:t>
            </a:r>
            <a:r>
              <a:rPr lang="en-US" altLang="ko-KR" sz="3200" dirty="0">
                <a:solidFill>
                  <a:schemeClr val="tx1"/>
                </a:solidFill>
              </a:rPr>
              <a:t>1</a:t>
            </a:r>
            <a:r>
              <a:rPr lang="ko-KR" altLang="en-US" sz="3200" dirty="0">
                <a:solidFill>
                  <a:schemeClr val="tx1"/>
                </a:solidFill>
              </a:rPr>
              <a:t>일</a:t>
            </a:r>
            <a:r>
              <a:rPr lang="en-US" altLang="ko-KR" sz="3200" dirty="0">
                <a:solidFill>
                  <a:schemeClr val="tx1"/>
                </a:solidFill>
              </a:rPr>
              <a:t>:</a:t>
            </a:r>
            <a:r>
              <a:rPr lang="ko-KR" altLang="en-US" sz="3200" dirty="0">
                <a:solidFill>
                  <a:schemeClr val="tx1"/>
                </a:solidFill>
              </a:rPr>
              <a:t> 모든 규제대상자는 의무적으로 변동증거금을 교환</a:t>
            </a:r>
            <a:r>
              <a:rPr lang="en-US" altLang="ko-KR" sz="3200" dirty="0">
                <a:solidFill>
                  <a:schemeClr val="tx1"/>
                </a:solidFill>
              </a:rPr>
              <a:t>. </a:t>
            </a:r>
            <a:r>
              <a:rPr lang="ko-KR" altLang="en-US" sz="3200" dirty="0">
                <a:solidFill>
                  <a:schemeClr val="tx1"/>
                </a:solidFill>
              </a:rPr>
              <a:t>변동증거금 교환 의무는 </a:t>
            </a:r>
            <a:r>
              <a:rPr lang="en-US" altLang="ko-KR" sz="3200" dirty="0">
                <a:solidFill>
                  <a:schemeClr val="tx1"/>
                </a:solidFill>
              </a:rPr>
              <a:t>2017</a:t>
            </a:r>
            <a:r>
              <a:rPr lang="ko-KR" altLang="en-US" sz="3200" dirty="0">
                <a:solidFill>
                  <a:schemeClr val="tx1"/>
                </a:solidFill>
              </a:rPr>
              <a:t>년 </a:t>
            </a:r>
            <a:r>
              <a:rPr lang="en-US" altLang="ko-KR" sz="3200" dirty="0">
                <a:solidFill>
                  <a:schemeClr val="tx1"/>
                </a:solidFill>
              </a:rPr>
              <a:t>3</a:t>
            </a:r>
            <a:r>
              <a:rPr lang="ko-KR" altLang="en-US" sz="3200" dirty="0">
                <a:solidFill>
                  <a:schemeClr val="tx1"/>
                </a:solidFill>
              </a:rPr>
              <a:t>월 </a:t>
            </a:r>
            <a:r>
              <a:rPr lang="en-US" altLang="ko-KR" sz="3200" dirty="0">
                <a:solidFill>
                  <a:schemeClr val="tx1"/>
                </a:solidFill>
              </a:rPr>
              <a:t>1</a:t>
            </a:r>
            <a:r>
              <a:rPr lang="ko-KR" altLang="en-US" sz="3200" dirty="0">
                <a:solidFill>
                  <a:schemeClr val="tx1"/>
                </a:solidFill>
              </a:rPr>
              <a:t>일</a:t>
            </a:r>
            <a:r>
              <a:rPr lang="ko-KR" altLang="en-US" sz="3200" dirty="0"/>
              <a:t> 이후 체결한 신규계약에만 적용</a:t>
            </a:r>
            <a:r>
              <a:rPr lang="en-US" altLang="ko-KR" sz="3200" dirty="0"/>
              <a:t>. </a:t>
            </a:r>
            <a:endParaRPr lang="ko-KR" altLang="en-US" sz="3200" dirty="0"/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3200" dirty="0"/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ko-KR" sz="4800" dirty="0"/>
              <a:t>[ Initial Margin ] </a:t>
            </a: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ko-KR" sz="3200" dirty="0"/>
          </a:p>
          <a:p>
            <a:pPr>
              <a:defRPr/>
            </a:pPr>
            <a:r>
              <a:rPr lang="en-US" altLang="ko-KR" sz="3200" dirty="0"/>
              <a:t>2016</a:t>
            </a:r>
            <a:r>
              <a:rPr lang="ko-KR" altLang="en-US" sz="3200" dirty="0"/>
              <a:t>년 </a:t>
            </a:r>
            <a:r>
              <a:rPr lang="en-US" altLang="ko-KR" sz="3200" dirty="0"/>
              <a:t>9</a:t>
            </a:r>
            <a:r>
              <a:rPr lang="ko-KR" altLang="en-US" sz="3200" dirty="0"/>
              <a:t>월 </a:t>
            </a:r>
            <a:r>
              <a:rPr lang="en-US" altLang="ko-KR" sz="3200" dirty="0"/>
              <a:t>1</a:t>
            </a:r>
            <a:r>
              <a:rPr lang="ko-KR" altLang="en-US" sz="3200" dirty="0"/>
              <a:t>일 </a:t>
            </a:r>
            <a:r>
              <a:rPr lang="en-US" altLang="ko-KR" sz="3200" dirty="0"/>
              <a:t>~</a:t>
            </a:r>
            <a:r>
              <a:rPr lang="ko-KR" altLang="en-US" sz="3200" dirty="0"/>
              <a:t> </a:t>
            </a:r>
            <a:r>
              <a:rPr lang="en-US" altLang="ko-KR" sz="3200" dirty="0"/>
              <a:t>2017</a:t>
            </a:r>
            <a:r>
              <a:rPr lang="ko-KR" altLang="en-US" sz="3200" dirty="0"/>
              <a:t>년 </a:t>
            </a:r>
            <a:r>
              <a:rPr lang="en-US" altLang="ko-KR" sz="3200" dirty="0"/>
              <a:t>8</a:t>
            </a:r>
            <a:r>
              <a:rPr lang="ko-KR" altLang="en-US" sz="3200" dirty="0"/>
              <a:t>월 </a:t>
            </a:r>
            <a:r>
              <a:rPr lang="en-US" altLang="ko-KR" sz="3200" dirty="0"/>
              <a:t>31</a:t>
            </a:r>
            <a:r>
              <a:rPr lang="ko-KR" altLang="en-US" sz="3200" dirty="0"/>
              <a:t>일</a:t>
            </a:r>
            <a:r>
              <a:rPr lang="en-US" altLang="ko-KR" sz="3200" dirty="0"/>
              <a:t>: 2016</a:t>
            </a:r>
            <a:r>
              <a:rPr lang="ko-KR" altLang="en-US" sz="3200" dirty="0"/>
              <a:t>년 </a:t>
            </a:r>
            <a:r>
              <a:rPr lang="en-US" altLang="ko-KR" sz="3200" dirty="0"/>
              <a:t>3</a:t>
            </a:r>
            <a:r>
              <a:rPr lang="ko-KR" altLang="en-US" sz="3200" dirty="0"/>
              <a:t>월말</a:t>
            </a:r>
            <a:r>
              <a:rPr lang="en-US" altLang="ko-KR" sz="3200" dirty="0"/>
              <a:t>, 4</a:t>
            </a:r>
            <a:r>
              <a:rPr lang="ko-KR" altLang="en-US" sz="3200" dirty="0"/>
              <a:t>월말</a:t>
            </a:r>
            <a:r>
              <a:rPr lang="en-US" altLang="ko-KR" sz="3200" dirty="0"/>
              <a:t>, 5</a:t>
            </a:r>
            <a:r>
              <a:rPr lang="ko-KR" altLang="en-US" sz="3200" dirty="0"/>
              <a:t>월말의 </a:t>
            </a:r>
            <a:r>
              <a:rPr lang="en-US" altLang="ko-KR" sz="3200" dirty="0"/>
              <a:t>CCP </a:t>
            </a:r>
            <a:r>
              <a:rPr lang="ko-KR" altLang="en-US" sz="3200" dirty="0" err="1"/>
              <a:t>비청산</a:t>
            </a:r>
            <a:r>
              <a:rPr lang="ko-KR" altLang="en-US" sz="3200" dirty="0"/>
              <a:t> 장외파생상품의 평균 총 명목금액이 </a:t>
            </a:r>
            <a:r>
              <a:rPr lang="en-US" altLang="ko-KR" sz="3200" u="sng" dirty="0"/>
              <a:t>3</a:t>
            </a:r>
            <a:r>
              <a:rPr lang="ko-KR" altLang="en-US" sz="3200" u="sng" dirty="0"/>
              <a:t>조 유로</a:t>
            </a:r>
            <a:r>
              <a:rPr lang="ko-KR" altLang="en-US" sz="3200" dirty="0"/>
              <a:t>를 초과하는 금융그룹에 속하는 모든 규제대상자간 적용</a:t>
            </a:r>
            <a:r>
              <a:rPr lang="en-US" altLang="ko-KR" sz="3200" dirty="0"/>
              <a:t>. </a:t>
            </a:r>
            <a:endParaRPr lang="ko-KR" altLang="en-US" sz="3200" dirty="0"/>
          </a:p>
          <a:p>
            <a:pPr>
              <a:defRPr/>
            </a:pPr>
            <a:r>
              <a:rPr lang="en-US" altLang="ko-KR" sz="3200" dirty="0"/>
              <a:t>2017</a:t>
            </a:r>
            <a:r>
              <a:rPr lang="ko-KR" altLang="en-US" sz="3200" dirty="0"/>
              <a:t>년 </a:t>
            </a:r>
            <a:r>
              <a:rPr lang="en-US" altLang="ko-KR" sz="3200" dirty="0"/>
              <a:t>9</a:t>
            </a:r>
            <a:r>
              <a:rPr lang="ko-KR" altLang="en-US" sz="3200" dirty="0"/>
              <a:t>월 </a:t>
            </a:r>
            <a:r>
              <a:rPr lang="en-US" altLang="ko-KR" sz="3200" dirty="0"/>
              <a:t>1</a:t>
            </a:r>
            <a:r>
              <a:rPr lang="ko-KR" altLang="en-US" sz="3200" dirty="0"/>
              <a:t>일 </a:t>
            </a:r>
            <a:r>
              <a:rPr lang="en-US" altLang="ko-KR" sz="3200" dirty="0"/>
              <a:t>~</a:t>
            </a:r>
            <a:r>
              <a:rPr lang="ko-KR" altLang="en-US" sz="3200" dirty="0"/>
              <a:t> </a:t>
            </a:r>
            <a:r>
              <a:rPr lang="en-US" altLang="ko-KR" sz="3200" dirty="0"/>
              <a:t>2018</a:t>
            </a:r>
            <a:r>
              <a:rPr lang="ko-KR" altLang="en-US" sz="3200" dirty="0"/>
              <a:t>년 </a:t>
            </a:r>
            <a:r>
              <a:rPr lang="en-US" altLang="ko-KR" sz="3200" dirty="0"/>
              <a:t>8</a:t>
            </a:r>
            <a:r>
              <a:rPr lang="ko-KR" altLang="en-US" sz="3200" dirty="0"/>
              <a:t>월 </a:t>
            </a:r>
            <a:r>
              <a:rPr lang="en-US" altLang="ko-KR" sz="3200" dirty="0"/>
              <a:t>31</a:t>
            </a:r>
            <a:r>
              <a:rPr lang="ko-KR" altLang="en-US" sz="3200" dirty="0"/>
              <a:t>일</a:t>
            </a:r>
            <a:r>
              <a:rPr lang="en-US" altLang="ko-KR" sz="3200" dirty="0"/>
              <a:t>: 2017</a:t>
            </a:r>
            <a:r>
              <a:rPr lang="ko-KR" altLang="en-US" sz="3200" dirty="0"/>
              <a:t>년 </a:t>
            </a:r>
            <a:r>
              <a:rPr lang="en-US" altLang="ko-KR" sz="3200" dirty="0"/>
              <a:t>3</a:t>
            </a:r>
            <a:r>
              <a:rPr lang="ko-KR" altLang="en-US" sz="3200" dirty="0"/>
              <a:t>월말</a:t>
            </a:r>
            <a:r>
              <a:rPr lang="en-US" altLang="ko-KR" sz="3200" dirty="0"/>
              <a:t>, 4</a:t>
            </a:r>
            <a:r>
              <a:rPr lang="ko-KR" altLang="en-US" sz="3200" dirty="0"/>
              <a:t>월말</a:t>
            </a:r>
            <a:r>
              <a:rPr lang="en-US" altLang="ko-KR" sz="3200" dirty="0"/>
              <a:t>, 5</a:t>
            </a:r>
            <a:r>
              <a:rPr lang="ko-KR" altLang="en-US" sz="3200" dirty="0"/>
              <a:t>월말의 </a:t>
            </a:r>
            <a:r>
              <a:rPr lang="en-US" altLang="ko-KR" sz="3200" dirty="0"/>
              <a:t>CCP </a:t>
            </a:r>
            <a:r>
              <a:rPr lang="ko-KR" altLang="en-US" sz="3200" dirty="0" err="1"/>
              <a:t>비청산</a:t>
            </a:r>
            <a:r>
              <a:rPr lang="ko-KR" altLang="en-US" sz="3200" dirty="0"/>
              <a:t> 장외파생상품의 평균 총 명목금액이 </a:t>
            </a:r>
            <a:r>
              <a:rPr lang="en-US" altLang="ko-KR" sz="3200" u="sng" dirty="0"/>
              <a:t>2.25</a:t>
            </a:r>
            <a:r>
              <a:rPr lang="ko-KR" altLang="en-US" sz="3200" u="sng" dirty="0"/>
              <a:t>조</a:t>
            </a:r>
            <a:r>
              <a:rPr lang="ko-KR" altLang="en-US" sz="3200" dirty="0"/>
              <a:t> 유로를 초과하는 금융그룹에 속하는 모든 규제대상자간 적용</a:t>
            </a:r>
            <a:r>
              <a:rPr lang="en-US" altLang="ko-KR" sz="3200" dirty="0"/>
              <a:t>. </a:t>
            </a:r>
            <a:endParaRPr lang="ko-KR" altLang="en-US" sz="3200" dirty="0"/>
          </a:p>
          <a:p>
            <a:pPr>
              <a:defRPr/>
            </a:pPr>
            <a:r>
              <a:rPr lang="en-US" altLang="ko-KR" sz="3200" dirty="0"/>
              <a:t>2018</a:t>
            </a:r>
            <a:r>
              <a:rPr lang="ko-KR" altLang="en-US" sz="3200" dirty="0"/>
              <a:t>년 </a:t>
            </a:r>
            <a:r>
              <a:rPr lang="en-US" altLang="ko-KR" sz="3200" dirty="0"/>
              <a:t>9</a:t>
            </a:r>
            <a:r>
              <a:rPr lang="ko-KR" altLang="en-US" sz="3200" dirty="0"/>
              <a:t>월 </a:t>
            </a:r>
            <a:r>
              <a:rPr lang="en-US" altLang="ko-KR" sz="3200" dirty="0"/>
              <a:t>1</a:t>
            </a:r>
            <a:r>
              <a:rPr lang="ko-KR" altLang="en-US" sz="3200" dirty="0"/>
              <a:t>일 </a:t>
            </a:r>
            <a:r>
              <a:rPr lang="en-US" altLang="ko-KR" sz="3200" dirty="0"/>
              <a:t>~</a:t>
            </a:r>
            <a:r>
              <a:rPr lang="ko-KR" altLang="en-US" sz="3200" dirty="0"/>
              <a:t> </a:t>
            </a:r>
            <a:r>
              <a:rPr lang="en-US" altLang="ko-KR" sz="3200" dirty="0"/>
              <a:t>2019</a:t>
            </a:r>
            <a:r>
              <a:rPr lang="ko-KR" altLang="en-US" sz="3200" dirty="0"/>
              <a:t>년 </a:t>
            </a:r>
            <a:r>
              <a:rPr lang="en-US" altLang="ko-KR" sz="3200" dirty="0"/>
              <a:t>8</a:t>
            </a:r>
            <a:r>
              <a:rPr lang="ko-KR" altLang="en-US" sz="3200" dirty="0"/>
              <a:t>월 </a:t>
            </a:r>
            <a:r>
              <a:rPr lang="en-US" altLang="ko-KR" sz="3200" dirty="0"/>
              <a:t>31</a:t>
            </a:r>
            <a:r>
              <a:rPr lang="ko-KR" altLang="en-US" sz="3200" dirty="0"/>
              <a:t>일</a:t>
            </a:r>
            <a:r>
              <a:rPr lang="en-US" altLang="ko-KR" sz="3200" dirty="0"/>
              <a:t>: 2018</a:t>
            </a:r>
            <a:r>
              <a:rPr lang="ko-KR" altLang="en-US" sz="3200" dirty="0"/>
              <a:t>년 </a:t>
            </a:r>
            <a:r>
              <a:rPr lang="en-US" altLang="ko-KR" sz="3200" dirty="0"/>
              <a:t>3</a:t>
            </a:r>
            <a:r>
              <a:rPr lang="ko-KR" altLang="en-US" sz="3200" dirty="0"/>
              <a:t>월말</a:t>
            </a:r>
            <a:r>
              <a:rPr lang="en-US" altLang="ko-KR" sz="3200" dirty="0"/>
              <a:t>, 4</a:t>
            </a:r>
            <a:r>
              <a:rPr lang="ko-KR" altLang="en-US" sz="3200" dirty="0"/>
              <a:t>월말</a:t>
            </a:r>
            <a:r>
              <a:rPr lang="en-US" altLang="ko-KR" sz="3200" dirty="0"/>
              <a:t>, 5</a:t>
            </a:r>
            <a:r>
              <a:rPr lang="ko-KR" altLang="en-US" sz="3200" dirty="0"/>
              <a:t>월말의 </a:t>
            </a:r>
            <a:r>
              <a:rPr lang="en-US" altLang="ko-KR" sz="3200" dirty="0"/>
              <a:t>CCP </a:t>
            </a:r>
            <a:r>
              <a:rPr lang="ko-KR" altLang="en-US" sz="3200" dirty="0" err="1"/>
              <a:t>비청산</a:t>
            </a:r>
            <a:r>
              <a:rPr lang="ko-KR" altLang="en-US" sz="3200" dirty="0"/>
              <a:t> 장외파생상품의 평균 총 명목금액이 </a:t>
            </a:r>
            <a:r>
              <a:rPr lang="en-US" altLang="ko-KR" sz="3200" u="sng" dirty="0"/>
              <a:t>1.5</a:t>
            </a:r>
            <a:r>
              <a:rPr lang="ko-KR" altLang="en-US" sz="3200" u="sng" dirty="0"/>
              <a:t>조</a:t>
            </a:r>
            <a:r>
              <a:rPr lang="ko-KR" altLang="en-US" sz="3200" dirty="0"/>
              <a:t> 유로를 초과하는 금융그룹에 속하는 모든 규제대상자간 적용</a:t>
            </a:r>
            <a:r>
              <a:rPr lang="en-US" altLang="ko-KR" sz="3200" dirty="0"/>
              <a:t>.</a:t>
            </a:r>
            <a:endParaRPr lang="ko-KR" altLang="en-US" sz="3200" dirty="0"/>
          </a:p>
          <a:p>
            <a:pPr>
              <a:defRPr/>
            </a:pPr>
            <a:r>
              <a:rPr lang="en-US" altLang="ko-KR" sz="3200" dirty="0"/>
              <a:t>2019</a:t>
            </a:r>
            <a:r>
              <a:rPr lang="ko-KR" altLang="en-US" sz="3200" dirty="0"/>
              <a:t>년 </a:t>
            </a:r>
            <a:r>
              <a:rPr lang="en-US" altLang="ko-KR" sz="3200" dirty="0"/>
              <a:t>9</a:t>
            </a:r>
            <a:r>
              <a:rPr lang="ko-KR" altLang="en-US" sz="3200" dirty="0"/>
              <a:t>월 </a:t>
            </a:r>
            <a:r>
              <a:rPr lang="en-US" altLang="ko-KR" sz="3200" dirty="0"/>
              <a:t>1</a:t>
            </a:r>
            <a:r>
              <a:rPr lang="ko-KR" altLang="en-US" sz="3200" dirty="0"/>
              <a:t>일 </a:t>
            </a:r>
            <a:r>
              <a:rPr lang="en-US" altLang="ko-KR" sz="3200" dirty="0"/>
              <a:t>~ 2020</a:t>
            </a:r>
            <a:r>
              <a:rPr lang="ko-KR" altLang="en-US" sz="3200" dirty="0"/>
              <a:t>년 </a:t>
            </a:r>
            <a:r>
              <a:rPr lang="en-US" altLang="ko-KR" sz="3200" dirty="0"/>
              <a:t>8</a:t>
            </a:r>
            <a:r>
              <a:rPr lang="ko-KR" altLang="en-US" sz="3200" dirty="0"/>
              <a:t>월 </a:t>
            </a:r>
            <a:r>
              <a:rPr lang="en-US" altLang="ko-KR" sz="3200" dirty="0"/>
              <a:t>31</a:t>
            </a:r>
            <a:r>
              <a:rPr lang="ko-KR" altLang="en-US" sz="3200" dirty="0"/>
              <a:t>일</a:t>
            </a:r>
            <a:r>
              <a:rPr lang="en-US" altLang="ko-KR" sz="3200" dirty="0"/>
              <a:t>: 2019</a:t>
            </a:r>
            <a:r>
              <a:rPr lang="ko-KR" altLang="en-US" sz="3200" dirty="0"/>
              <a:t>년 </a:t>
            </a:r>
            <a:r>
              <a:rPr lang="en-US" altLang="ko-KR" sz="3200" dirty="0"/>
              <a:t>3</a:t>
            </a:r>
            <a:r>
              <a:rPr lang="ko-KR" altLang="en-US" sz="3200" dirty="0"/>
              <a:t>월말</a:t>
            </a:r>
            <a:r>
              <a:rPr lang="en-US" altLang="ko-KR" sz="3200" dirty="0"/>
              <a:t>, 4</a:t>
            </a:r>
            <a:r>
              <a:rPr lang="ko-KR" altLang="en-US" sz="3200" dirty="0"/>
              <a:t>월말</a:t>
            </a:r>
            <a:r>
              <a:rPr lang="en-US" altLang="ko-KR" sz="3200" dirty="0"/>
              <a:t>, 5</a:t>
            </a:r>
            <a:r>
              <a:rPr lang="ko-KR" altLang="en-US" sz="3200" dirty="0"/>
              <a:t>월말의 </a:t>
            </a:r>
            <a:r>
              <a:rPr lang="en-US" altLang="ko-KR" sz="3200" dirty="0"/>
              <a:t>CCP </a:t>
            </a:r>
            <a:r>
              <a:rPr lang="ko-KR" altLang="en-US" sz="3200" dirty="0" err="1"/>
              <a:t>비청산</a:t>
            </a:r>
            <a:r>
              <a:rPr lang="ko-KR" altLang="en-US" sz="3200" dirty="0"/>
              <a:t> 장외파생상품의 평균 총 명목금액이 </a:t>
            </a:r>
            <a:r>
              <a:rPr lang="en-US" altLang="ko-KR" sz="3200" u="sng" dirty="0"/>
              <a:t>0.75</a:t>
            </a:r>
            <a:r>
              <a:rPr lang="ko-KR" altLang="en-US" sz="3200" u="sng" dirty="0"/>
              <a:t>조</a:t>
            </a:r>
            <a:r>
              <a:rPr lang="ko-KR" altLang="en-US" sz="3200" dirty="0"/>
              <a:t> 유로를 초과하는 금융그룹에 속하는 모든 규제대상자간 적용</a:t>
            </a:r>
            <a:r>
              <a:rPr lang="en-US" altLang="ko-KR" sz="3200" dirty="0"/>
              <a:t>. </a:t>
            </a:r>
          </a:p>
          <a:p>
            <a:pPr>
              <a:defRPr/>
            </a:pPr>
            <a:r>
              <a:rPr lang="en-US" altLang="ko-KR" sz="3200" dirty="0"/>
              <a:t>2021</a:t>
            </a:r>
            <a:r>
              <a:rPr lang="ko-KR" altLang="en-US" sz="3200" dirty="0"/>
              <a:t>년 </a:t>
            </a:r>
            <a:r>
              <a:rPr lang="en-US" altLang="ko-KR" sz="3200" dirty="0"/>
              <a:t>9</a:t>
            </a:r>
            <a:r>
              <a:rPr lang="ko-KR" altLang="en-US" sz="3200" dirty="0"/>
              <a:t>월 </a:t>
            </a:r>
            <a:r>
              <a:rPr lang="en-US" altLang="ko-KR" sz="3200" dirty="0"/>
              <a:t>1</a:t>
            </a:r>
            <a:r>
              <a:rPr lang="ko-KR" altLang="en-US" sz="3200" dirty="0"/>
              <a:t>일 </a:t>
            </a:r>
            <a:r>
              <a:rPr lang="en-US" altLang="ko-KR" sz="3200" dirty="0"/>
              <a:t>~ 2022</a:t>
            </a:r>
            <a:r>
              <a:rPr lang="ko-KR" altLang="en-US" sz="3200" dirty="0"/>
              <a:t>년 </a:t>
            </a:r>
            <a:r>
              <a:rPr lang="en-US" altLang="ko-KR" sz="3200" dirty="0"/>
              <a:t>8</a:t>
            </a:r>
            <a:r>
              <a:rPr lang="ko-KR" altLang="en-US" sz="3200" dirty="0"/>
              <a:t>월 </a:t>
            </a:r>
            <a:r>
              <a:rPr lang="en-US" altLang="ko-KR" sz="3200" dirty="0"/>
              <a:t>31</a:t>
            </a:r>
            <a:r>
              <a:rPr lang="ko-KR" altLang="en-US" sz="3200" dirty="0"/>
              <a:t>일</a:t>
            </a:r>
            <a:r>
              <a:rPr lang="en-US" altLang="ko-KR" sz="3200" dirty="0"/>
              <a:t>: 2020</a:t>
            </a:r>
            <a:r>
              <a:rPr lang="ko-KR" altLang="en-US" sz="3200" dirty="0"/>
              <a:t>년 </a:t>
            </a:r>
            <a:r>
              <a:rPr lang="en-US" altLang="ko-KR" sz="3200" dirty="0"/>
              <a:t>3</a:t>
            </a:r>
            <a:r>
              <a:rPr lang="ko-KR" altLang="en-US" sz="3200" dirty="0"/>
              <a:t>월말</a:t>
            </a:r>
            <a:r>
              <a:rPr lang="en-US" altLang="ko-KR" sz="3200" dirty="0"/>
              <a:t>, 4</a:t>
            </a:r>
            <a:r>
              <a:rPr lang="ko-KR" altLang="en-US" sz="3200" dirty="0"/>
              <a:t>월말</a:t>
            </a:r>
            <a:r>
              <a:rPr lang="en-US" altLang="ko-KR" sz="3200" dirty="0"/>
              <a:t>, 5</a:t>
            </a:r>
            <a:r>
              <a:rPr lang="ko-KR" altLang="en-US" sz="3200" dirty="0"/>
              <a:t>월말의 </a:t>
            </a:r>
            <a:r>
              <a:rPr lang="en-US" altLang="ko-KR" sz="3200" dirty="0"/>
              <a:t>CCP </a:t>
            </a:r>
            <a:r>
              <a:rPr lang="ko-KR" altLang="en-US" sz="3200" dirty="0" err="1"/>
              <a:t>비청산</a:t>
            </a:r>
            <a:r>
              <a:rPr lang="ko-KR" altLang="en-US" sz="3200" dirty="0"/>
              <a:t> 장외파생상품의 평균 총 명목금액이 </a:t>
            </a:r>
            <a:r>
              <a:rPr lang="en-US" altLang="ko-KR" sz="3200" u="sng" dirty="0"/>
              <a:t>500</a:t>
            </a:r>
            <a:r>
              <a:rPr lang="ko-KR" altLang="en-US" sz="3200" u="sng" dirty="0"/>
              <a:t>억</a:t>
            </a:r>
            <a:r>
              <a:rPr lang="ko-KR" altLang="en-US" sz="3200" dirty="0"/>
              <a:t> 유로를 초과하는 금융그룹에 속하는 모든 규제대상자간 적용</a:t>
            </a:r>
            <a:r>
              <a:rPr lang="en-US" altLang="ko-KR" sz="3200" dirty="0"/>
              <a:t>.</a:t>
            </a:r>
          </a:p>
          <a:p>
            <a:pPr>
              <a:defRPr/>
            </a:pPr>
            <a:r>
              <a:rPr lang="en-US" altLang="ko-KR" sz="3200" dirty="0"/>
              <a:t>2022</a:t>
            </a:r>
            <a:r>
              <a:rPr lang="ko-KR" altLang="en-US" sz="3200" dirty="0"/>
              <a:t>년 </a:t>
            </a:r>
            <a:r>
              <a:rPr lang="en-US" altLang="ko-KR" sz="3200" dirty="0"/>
              <a:t>9</a:t>
            </a:r>
            <a:r>
              <a:rPr lang="ko-KR" altLang="en-US" sz="3200" dirty="0"/>
              <a:t>월 </a:t>
            </a:r>
            <a:r>
              <a:rPr lang="en-US" altLang="ko-KR" sz="3200" dirty="0"/>
              <a:t>1</a:t>
            </a:r>
            <a:r>
              <a:rPr lang="ko-KR" altLang="en-US" sz="3200" dirty="0"/>
              <a:t>일 </a:t>
            </a:r>
            <a:r>
              <a:rPr lang="en-US" altLang="ko-KR" sz="3200" dirty="0"/>
              <a:t>~</a:t>
            </a:r>
            <a:r>
              <a:rPr lang="ko-KR" altLang="en-US" sz="3200" dirty="0"/>
              <a:t> </a:t>
            </a:r>
            <a:r>
              <a:rPr lang="en-US" altLang="ko-KR" sz="3200" dirty="0"/>
              <a:t>(</a:t>
            </a:r>
            <a:r>
              <a:rPr lang="ko-KR" altLang="en-US" sz="3200" dirty="0"/>
              <a:t>영속적</a:t>
            </a:r>
            <a:r>
              <a:rPr lang="en-US" altLang="ko-KR" sz="3200" dirty="0"/>
              <a:t>): </a:t>
            </a:r>
            <a:r>
              <a:rPr lang="ko-KR" altLang="en-US" sz="3200" dirty="0"/>
              <a:t>당년 </a:t>
            </a:r>
            <a:r>
              <a:rPr lang="en-US" altLang="ko-KR" sz="3200" dirty="0"/>
              <a:t>3</a:t>
            </a:r>
            <a:r>
              <a:rPr lang="ko-KR" altLang="en-US" sz="3200" dirty="0"/>
              <a:t>월말</a:t>
            </a:r>
            <a:r>
              <a:rPr lang="en-US" altLang="ko-KR" sz="3200" dirty="0"/>
              <a:t>, 4</a:t>
            </a:r>
            <a:r>
              <a:rPr lang="ko-KR" altLang="en-US" sz="3200" dirty="0"/>
              <a:t>월말</a:t>
            </a:r>
            <a:r>
              <a:rPr lang="en-US" altLang="ko-KR" sz="3200" dirty="0"/>
              <a:t>, 5</a:t>
            </a:r>
            <a:r>
              <a:rPr lang="ko-KR" altLang="en-US" sz="3200" dirty="0"/>
              <a:t>월말의 </a:t>
            </a:r>
            <a:r>
              <a:rPr lang="en-US" altLang="ko-KR" sz="3200" dirty="0"/>
              <a:t>CCP </a:t>
            </a:r>
            <a:r>
              <a:rPr lang="ko-KR" altLang="en-US" sz="3200" dirty="0" err="1"/>
              <a:t>비청산</a:t>
            </a:r>
            <a:r>
              <a:rPr lang="ko-KR" altLang="en-US" sz="3200" dirty="0"/>
              <a:t> 장외파생상품의 평균 총 명목금액이 </a:t>
            </a:r>
            <a:r>
              <a:rPr lang="en-US" altLang="ko-KR" sz="3200" u="sng" dirty="0"/>
              <a:t>80</a:t>
            </a:r>
            <a:r>
              <a:rPr lang="ko-KR" altLang="en-US" sz="3200" u="sng" dirty="0"/>
              <a:t>억 유로</a:t>
            </a:r>
            <a:r>
              <a:rPr lang="ko-KR" altLang="en-US" sz="3200" dirty="0"/>
              <a:t>를 초과하는 기업 그룹에 속하는 모든 규제대상자간 당년 </a:t>
            </a:r>
            <a:r>
              <a:rPr lang="en-US" altLang="ko-KR" sz="3200" dirty="0"/>
              <a:t>9</a:t>
            </a:r>
            <a:r>
              <a:rPr lang="ko-KR" altLang="en-US" sz="3200" dirty="0"/>
              <a:t>월 </a:t>
            </a:r>
            <a:r>
              <a:rPr lang="en-US" altLang="ko-KR" sz="3200" dirty="0"/>
              <a:t>1</a:t>
            </a:r>
            <a:r>
              <a:rPr lang="ko-KR" altLang="en-US" sz="3200" dirty="0"/>
              <a:t>일부터 익년 </a:t>
            </a:r>
            <a:r>
              <a:rPr lang="en-US" altLang="ko-KR" sz="3200" dirty="0"/>
              <a:t>8</a:t>
            </a:r>
            <a:r>
              <a:rPr lang="ko-KR" altLang="en-US" sz="3200" dirty="0"/>
              <a:t>월 </a:t>
            </a:r>
            <a:r>
              <a:rPr lang="en-US" altLang="ko-KR" sz="3200" dirty="0"/>
              <a:t>31</a:t>
            </a:r>
            <a:r>
              <a:rPr lang="ko-KR" altLang="en-US" sz="3200" dirty="0"/>
              <a:t>일까지 </a:t>
            </a:r>
            <a:r>
              <a:rPr lang="en-US" altLang="ko-KR" sz="3200" dirty="0"/>
              <a:t>1</a:t>
            </a:r>
            <a:r>
              <a:rPr lang="ko-KR" altLang="en-US" sz="3200" dirty="0"/>
              <a:t>년 동안 </a:t>
            </a:r>
            <a:r>
              <a:rPr lang="ko-KR" altLang="en-US" sz="3200" dirty="0" err="1"/>
              <a:t>본안에</a:t>
            </a:r>
            <a:r>
              <a:rPr lang="ko-KR" altLang="en-US" sz="3200" dirty="0"/>
              <a:t> 명시되어 있는 규제의 적용</a:t>
            </a:r>
            <a:r>
              <a:rPr lang="en-US" altLang="ko-KR" sz="3200" dirty="0"/>
              <a:t>. </a:t>
            </a:r>
            <a:r>
              <a:rPr lang="ko-KR" altLang="en-US" sz="3200" dirty="0"/>
              <a:t>당년 </a:t>
            </a:r>
            <a:r>
              <a:rPr lang="en-US" altLang="ko-KR" sz="3200" dirty="0"/>
              <a:t>3</a:t>
            </a:r>
            <a:r>
              <a:rPr lang="ko-KR" altLang="en-US" sz="3200" dirty="0"/>
              <a:t>월말</a:t>
            </a:r>
            <a:r>
              <a:rPr lang="en-US" altLang="ko-KR" sz="3200" dirty="0"/>
              <a:t>, 4</a:t>
            </a:r>
            <a:r>
              <a:rPr lang="ko-KR" altLang="en-US" sz="3200" dirty="0"/>
              <a:t>월말</a:t>
            </a:r>
            <a:r>
              <a:rPr lang="en-US" altLang="ko-KR" sz="3200" dirty="0"/>
              <a:t>, 5</a:t>
            </a:r>
            <a:r>
              <a:rPr lang="ko-KR" altLang="en-US" sz="3200" dirty="0"/>
              <a:t>월말의 </a:t>
            </a:r>
            <a:r>
              <a:rPr lang="en-US" altLang="ko-KR" sz="3200" dirty="0"/>
              <a:t>CCP </a:t>
            </a:r>
            <a:r>
              <a:rPr lang="ko-KR" altLang="en-US" sz="3200" dirty="0" err="1"/>
              <a:t>비청산</a:t>
            </a:r>
            <a:r>
              <a:rPr lang="ko-KR" altLang="en-US" sz="3200" dirty="0"/>
              <a:t> 장외파생상품의 평균 총 명목금액이 </a:t>
            </a:r>
            <a:r>
              <a:rPr lang="en-US" altLang="ko-KR" sz="3200" dirty="0"/>
              <a:t>80</a:t>
            </a:r>
            <a:r>
              <a:rPr lang="ko-KR" altLang="en-US" sz="3200" dirty="0"/>
              <a:t>억 유로 미만인 금융그룹에 속하는 모든 규제대상자는 </a:t>
            </a:r>
            <a:r>
              <a:rPr lang="ko-KR" altLang="en-US" sz="3200" dirty="0" err="1"/>
              <a:t>본안에</a:t>
            </a:r>
            <a:r>
              <a:rPr lang="ko-KR" altLang="en-US" sz="3200" dirty="0"/>
              <a:t> 명시된 개시증거금 규제의 적용을 받지 않음</a:t>
            </a:r>
            <a:r>
              <a:rPr lang="en-US" altLang="ko-KR" sz="3200" dirty="0" smtClean="0"/>
              <a:t>.</a:t>
            </a:r>
            <a:endParaRPr lang="en-US" altLang="ko-KR" sz="3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4978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en-US" altLang="ko-KR" dirty="0"/>
              <a:t>Korea Margin Rule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2266682"/>
            <a:ext cx="8825659" cy="434018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90000"/>
              </a:lnSpc>
              <a:buNone/>
              <a:defRPr/>
            </a:pPr>
            <a:r>
              <a:rPr lang="en-US" altLang="ko-KR" dirty="0">
                <a:solidFill>
                  <a:srgbClr val="C00000"/>
                </a:solidFill>
              </a:rPr>
              <a:t>Product</a:t>
            </a:r>
            <a:r>
              <a:rPr lang="en-US" altLang="ko-KR" dirty="0"/>
              <a:t> : All non-centrally cleared derivatives  </a:t>
            </a:r>
          </a:p>
          <a:p>
            <a:pPr marL="514350" indent="-514350">
              <a:lnSpc>
                <a:spcPct val="90000"/>
              </a:lnSpc>
              <a:buNone/>
              <a:defRPr/>
            </a:pPr>
            <a:r>
              <a:rPr lang="en-US" altLang="ko-KR" dirty="0"/>
              <a:t>               No VM and IM for (</a:t>
            </a:r>
            <a:r>
              <a:rPr lang="en-US" altLang="ko-KR" dirty="0" err="1"/>
              <a:t>i</a:t>
            </a:r>
            <a:r>
              <a:rPr lang="en-US" altLang="ko-KR" dirty="0"/>
              <a:t>)Physically settled FX </a:t>
            </a:r>
            <a:r>
              <a:rPr lang="en-US" altLang="ko-KR" dirty="0" smtClean="0"/>
              <a:t>forwards </a:t>
            </a:r>
            <a:r>
              <a:rPr lang="en-US" altLang="ko-KR" dirty="0"/>
              <a:t>and swap, and </a:t>
            </a:r>
            <a:endParaRPr lang="en-US" altLang="ko-KR" dirty="0" smtClean="0"/>
          </a:p>
          <a:p>
            <a:pPr marL="514350" indent="-514350">
              <a:lnSpc>
                <a:spcPct val="90000"/>
              </a:lnSpc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</a:t>
            </a:r>
            <a:r>
              <a:rPr lang="en-US" altLang="ko-KR" dirty="0" smtClean="0"/>
              <a:t>(</a:t>
            </a:r>
            <a:r>
              <a:rPr lang="en-US" altLang="ko-KR" dirty="0"/>
              <a:t>ii)exchange </a:t>
            </a:r>
            <a:r>
              <a:rPr lang="en-US" altLang="ko-KR" dirty="0" smtClean="0"/>
              <a:t>of principal </a:t>
            </a:r>
            <a:r>
              <a:rPr lang="en-US" altLang="ko-KR" dirty="0"/>
              <a:t>of CRS. </a:t>
            </a:r>
            <a:r>
              <a:rPr lang="en-US" altLang="ko-KR" dirty="0" smtClean="0"/>
              <a:t>No </a:t>
            </a:r>
            <a:r>
              <a:rPr lang="en-US" altLang="ko-KR" dirty="0"/>
              <a:t>IM for exchange of interest of CRS</a:t>
            </a:r>
          </a:p>
          <a:p>
            <a:pPr marL="514350" indent="-514350">
              <a:lnSpc>
                <a:spcPct val="90000"/>
              </a:lnSpc>
              <a:buNone/>
              <a:defRPr/>
            </a:pPr>
            <a:r>
              <a:rPr lang="en-US" altLang="ko-KR" dirty="0"/>
              <a:t>   </a:t>
            </a:r>
          </a:p>
          <a:p>
            <a:pPr marL="514350" indent="-514350">
              <a:lnSpc>
                <a:spcPct val="90000"/>
              </a:lnSpc>
              <a:buNone/>
              <a:defRPr/>
            </a:pPr>
            <a:r>
              <a:rPr lang="en-US" altLang="ko-KR" sz="2000" dirty="0">
                <a:solidFill>
                  <a:srgbClr val="C00000"/>
                </a:solidFill>
              </a:rPr>
              <a:t>Entity Scope</a:t>
            </a:r>
            <a:r>
              <a:rPr lang="en-US" altLang="ko-KR" sz="2000" dirty="0"/>
              <a:t> : Between FC and FC</a:t>
            </a:r>
          </a:p>
          <a:p>
            <a:pPr marL="514350" indent="-514350">
              <a:lnSpc>
                <a:spcPct val="90000"/>
              </a:lnSpc>
              <a:buNone/>
              <a:defRPr/>
            </a:pPr>
            <a:r>
              <a:rPr lang="en-US" altLang="ko-KR" sz="2000" dirty="0"/>
              <a:t>                   * FC : Financial Company </a:t>
            </a:r>
          </a:p>
          <a:p>
            <a:pPr marL="514350" indent="-514350">
              <a:lnSpc>
                <a:spcPct val="90000"/>
              </a:lnSpc>
              <a:buNone/>
              <a:defRPr/>
            </a:pPr>
            <a:r>
              <a:rPr lang="en-US" altLang="ko-KR" sz="2000" dirty="0"/>
              <a:t>                   </a:t>
            </a:r>
          </a:p>
          <a:p>
            <a:pPr marL="514350" indent="-514350">
              <a:lnSpc>
                <a:spcPct val="90000"/>
              </a:lnSpc>
              <a:buNone/>
              <a:defRPr/>
            </a:pPr>
            <a:r>
              <a:rPr lang="en-US" altLang="ko-KR" sz="2000" dirty="0">
                <a:solidFill>
                  <a:srgbClr val="C00000"/>
                </a:solidFill>
              </a:rPr>
              <a:t>VM Starting Date</a:t>
            </a:r>
            <a:r>
              <a:rPr lang="en-US" altLang="ko-KR" sz="2000" dirty="0"/>
              <a:t> : 2017 March 1</a:t>
            </a:r>
            <a:r>
              <a:rPr lang="en-US" altLang="ko-KR" sz="2000" baseline="30000" dirty="0"/>
              <a:t>st </a:t>
            </a:r>
            <a:r>
              <a:rPr lang="en-US" altLang="ko-KR" sz="2000" dirty="0"/>
              <a:t> (Grace Period 6 months)</a:t>
            </a:r>
          </a:p>
          <a:p>
            <a:pPr marL="514350" indent="-514350">
              <a:lnSpc>
                <a:spcPct val="90000"/>
              </a:lnSpc>
              <a:buNone/>
              <a:defRPr/>
            </a:pPr>
            <a:r>
              <a:rPr lang="en-US" altLang="ko-KR" sz="2000" dirty="0">
                <a:solidFill>
                  <a:srgbClr val="C00000"/>
                </a:solidFill>
              </a:rPr>
              <a:t>IM Starting Date</a:t>
            </a:r>
            <a:r>
              <a:rPr lang="en-US" altLang="ko-KR" sz="2000" dirty="0"/>
              <a:t> : 2021 September 1</a:t>
            </a:r>
            <a:r>
              <a:rPr lang="en-US" altLang="ko-KR" sz="2000" baseline="30000" dirty="0"/>
              <a:t>st</a:t>
            </a:r>
            <a:endParaRPr lang="en-US" altLang="ko-KR" sz="2000" dirty="0"/>
          </a:p>
          <a:p>
            <a:pPr marL="514350" indent="-514350">
              <a:lnSpc>
                <a:spcPct val="90000"/>
              </a:lnSpc>
              <a:buNone/>
              <a:defRPr/>
            </a:pPr>
            <a:endParaRPr lang="en-US" altLang="ko-KR" sz="2000" dirty="0"/>
          </a:p>
          <a:p>
            <a:pPr marL="514350" indent="-514350">
              <a:lnSpc>
                <a:spcPct val="90000"/>
              </a:lnSpc>
              <a:buNone/>
              <a:defRPr/>
            </a:pPr>
            <a:r>
              <a:rPr lang="en-US" altLang="ko-KR" sz="2000" dirty="0">
                <a:solidFill>
                  <a:srgbClr val="C00000"/>
                </a:solidFill>
              </a:rPr>
              <a:t>Substitute Compliance:  </a:t>
            </a:r>
            <a:r>
              <a:rPr lang="en-US" altLang="ko-KR" sz="2000" dirty="0"/>
              <a:t>Only between foreign financial Institution’s </a:t>
            </a:r>
            <a:endParaRPr lang="en-US" altLang="ko-KR" sz="2000" dirty="0" smtClean="0"/>
          </a:p>
          <a:p>
            <a:pPr marL="514350" indent="-514350">
              <a:lnSpc>
                <a:spcPct val="90000"/>
              </a:lnSpc>
              <a:buNone/>
              <a:defRPr/>
            </a:pPr>
            <a:r>
              <a:rPr lang="en-US" altLang="ko-KR" sz="2000" dirty="0" smtClean="0"/>
              <a:t>                                          Seoul Branches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65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en-US" altLang="ko-KR" dirty="0"/>
              <a:t>Credit Support Annex (New)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90000"/>
              </a:lnSpc>
              <a:buNone/>
              <a:defRPr/>
            </a:pPr>
            <a:r>
              <a:rPr lang="en-US" altLang="ko-KR" b="1" dirty="0"/>
              <a:t>- ISDA 2016 CSA for Variation Margin </a:t>
            </a:r>
          </a:p>
          <a:p>
            <a:pPr marL="514350" indent="-514350">
              <a:lnSpc>
                <a:spcPct val="90000"/>
              </a:lnSpc>
              <a:buNone/>
              <a:defRPr/>
            </a:pPr>
            <a:r>
              <a:rPr lang="en-US" altLang="ko-KR" b="1" dirty="0"/>
              <a:t>   (Security Interest - New York Law)</a:t>
            </a:r>
          </a:p>
          <a:p>
            <a:pPr marL="514350" indent="-514350">
              <a:lnSpc>
                <a:spcPct val="90000"/>
              </a:lnSpc>
              <a:buNone/>
              <a:defRPr/>
            </a:pPr>
            <a:r>
              <a:rPr lang="en-US" altLang="ko-KR" dirty="0"/>
              <a:t>   * NY Law and Korean Law :Dual Law CSA</a:t>
            </a:r>
          </a:p>
          <a:p>
            <a:pPr marL="514350" indent="-514350">
              <a:lnSpc>
                <a:spcPct val="90000"/>
              </a:lnSpc>
              <a:buNone/>
              <a:defRPr/>
            </a:pPr>
            <a:r>
              <a:rPr lang="en-US" altLang="ko-KR" dirty="0"/>
              <a:t>   ** Korean Law VM CSA ?</a:t>
            </a:r>
          </a:p>
          <a:p>
            <a:pPr marL="514350" indent="-514350">
              <a:lnSpc>
                <a:spcPct val="90000"/>
              </a:lnSpc>
              <a:buNone/>
              <a:defRPr/>
            </a:pPr>
            <a:r>
              <a:rPr lang="en-US" altLang="ko-KR" dirty="0"/>
              <a:t>   *** </a:t>
            </a:r>
            <a:r>
              <a:rPr lang="en-US" altLang="ko-KR" dirty="0" err="1"/>
              <a:t>Rehypothecation</a:t>
            </a:r>
            <a:r>
              <a:rPr lang="en-US" altLang="ko-KR" dirty="0"/>
              <a:t> in Korea ?</a:t>
            </a:r>
          </a:p>
          <a:p>
            <a:pPr marL="514350" indent="-514350">
              <a:lnSpc>
                <a:spcPct val="90000"/>
              </a:lnSpc>
              <a:buNone/>
              <a:defRPr/>
            </a:pPr>
            <a:r>
              <a:rPr lang="en-US" altLang="ko-KR" dirty="0"/>
              <a:t>   (1) Korean Pledge Addendum</a:t>
            </a:r>
          </a:p>
          <a:p>
            <a:pPr marL="514350" indent="-514350">
              <a:lnSpc>
                <a:spcPct val="90000"/>
              </a:lnSpc>
              <a:buNone/>
              <a:defRPr/>
            </a:pPr>
            <a:r>
              <a:rPr lang="en-US" altLang="ko-KR" dirty="0"/>
              <a:t>   (2) Korean Title Transfer Addendum</a:t>
            </a:r>
          </a:p>
          <a:p>
            <a:pPr marL="514350" indent="-514350">
              <a:lnSpc>
                <a:spcPct val="90000"/>
              </a:lnSpc>
              <a:buNone/>
              <a:defRPr/>
            </a:pPr>
            <a:endParaRPr lang="en-US" altLang="ko-KR" b="1" dirty="0"/>
          </a:p>
          <a:p>
            <a:pPr marL="514350" indent="-514350">
              <a:lnSpc>
                <a:spcPct val="90000"/>
              </a:lnSpc>
              <a:buNone/>
              <a:defRPr/>
            </a:pPr>
            <a:r>
              <a:rPr lang="en-US" altLang="ko-KR" b="1" dirty="0"/>
              <a:t>- ISDA 2016 CSA for Variation Margin </a:t>
            </a:r>
          </a:p>
          <a:p>
            <a:pPr marL="514350" indent="-514350">
              <a:lnSpc>
                <a:spcPct val="90000"/>
              </a:lnSpc>
              <a:buNone/>
              <a:defRPr/>
            </a:pPr>
            <a:r>
              <a:rPr lang="en-US" altLang="ko-KR" b="1" dirty="0"/>
              <a:t>   (Title Transfer - English Law)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760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규제의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  <a:defRPr/>
            </a:pPr>
            <a:r>
              <a:rPr lang="en-US" altLang="ko-KR" dirty="0"/>
              <a:t>- CCP (Central Counterparty)</a:t>
            </a:r>
          </a:p>
          <a:p>
            <a:pPr marL="0" indent="0">
              <a:buNone/>
              <a:defRPr/>
            </a:pPr>
            <a:r>
              <a:rPr lang="en-US" altLang="ko-KR" dirty="0"/>
              <a:t>   * </a:t>
            </a:r>
            <a:r>
              <a:rPr lang="ko-KR" altLang="en-US" dirty="0"/>
              <a:t>한국 </a:t>
            </a:r>
            <a:r>
              <a:rPr lang="en-US" altLang="ko-KR" dirty="0"/>
              <a:t>: 2014.6.30 </a:t>
            </a:r>
            <a:r>
              <a:rPr lang="ko-KR" altLang="en-US" dirty="0"/>
              <a:t>시작 </a:t>
            </a:r>
            <a:r>
              <a:rPr lang="en-US" altLang="ko-KR" dirty="0"/>
              <a:t>(CCP: </a:t>
            </a:r>
            <a:r>
              <a:rPr lang="ko-KR" altLang="en-US" dirty="0"/>
              <a:t>한국거래소</a:t>
            </a:r>
            <a:r>
              <a:rPr lang="en-US" altLang="ko-KR" dirty="0"/>
              <a:t>)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- TR (Trade Repository)</a:t>
            </a:r>
          </a:p>
          <a:p>
            <a:pPr marL="0" indent="0">
              <a:buNone/>
              <a:defRPr/>
            </a:pPr>
            <a:r>
              <a:rPr lang="en-US" altLang="ko-KR" dirty="0"/>
              <a:t>   * </a:t>
            </a:r>
            <a:r>
              <a:rPr lang="ko-KR" altLang="en-US" dirty="0"/>
              <a:t>한국 </a:t>
            </a:r>
            <a:r>
              <a:rPr lang="en-US" altLang="ko-KR" dirty="0"/>
              <a:t>: 2021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시작 </a:t>
            </a:r>
            <a:r>
              <a:rPr lang="en-US" altLang="ko-KR" dirty="0"/>
              <a:t>(TR: </a:t>
            </a:r>
            <a:r>
              <a:rPr lang="ko-KR" altLang="en-US" dirty="0"/>
              <a:t>한국거래소</a:t>
            </a:r>
            <a:r>
              <a:rPr lang="en-US" altLang="ko-KR" dirty="0"/>
              <a:t>). 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- Electronic Platform</a:t>
            </a:r>
          </a:p>
          <a:p>
            <a:pPr marL="0" indent="0">
              <a:buNone/>
              <a:defRPr/>
            </a:pPr>
            <a:r>
              <a:rPr lang="en-US" altLang="ko-KR" dirty="0"/>
              <a:t>   * </a:t>
            </a:r>
            <a:r>
              <a:rPr lang="ko-KR" altLang="en-US" dirty="0"/>
              <a:t>한국 </a:t>
            </a:r>
            <a:r>
              <a:rPr lang="en-US" altLang="ko-KR" dirty="0"/>
              <a:t>: No Progress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- Margin requirements for non-centrally cleared derivatives </a:t>
            </a:r>
          </a:p>
          <a:p>
            <a:pPr marL="0" indent="0">
              <a:buNone/>
              <a:defRPr/>
            </a:pPr>
            <a:r>
              <a:rPr lang="en-US" altLang="ko-KR" dirty="0"/>
              <a:t>   * </a:t>
            </a:r>
            <a:r>
              <a:rPr lang="ko-KR" altLang="en-US" dirty="0"/>
              <a:t>한국 </a:t>
            </a:r>
            <a:r>
              <a:rPr lang="en-US" altLang="ko-KR" dirty="0"/>
              <a:t>: “</a:t>
            </a:r>
            <a:r>
              <a:rPr lang="ko-KR" altLang="en-US" dirty="0" err="1"/>
              <a:t>비청산</a:t>
            </a:r>
            <a:r>
              <a:rPr lang="ko-KR" altLang="en-US" dirty="0"/>
              <a:t> 장외파생상품거래 증거금 제도에 대한 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              </a:t>
            </a:r>
            <a:r>
              <a:rPr lang="ko-KR" altLang="en-US" dirty="0"/>
              <a:t>가이드라인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r>
              <a:rPr lang="en-US" altLang="ko-KR" dirty="0"/>
              <a:t>(2017.3.1 </a:t>
            </a:r>
            <a:r>
              <a:rPr lang="ko-KR" altLang="en-US" dirty="0"/>
              <a:t>시행</a:t>
            </a:r>
            <a:r>
              <a:rPr lang="en-US" altLang="ko-KR" dirty="0"/>
              <a:t>, </a:t>
            </a:r>
            <a:r>
              <a:rPr lang="ko-KR" altLang="en-US" dirty="0"/>
              <a:t>변동증거금 규제 적용 개시</a:t>
            </a:r>
            <a:r>
              <a:rPr lang="en-US" altLang="ko-KR" dirty="0"/>
              <a:t>)</a:t>
            </a:r>
          </a:p>
          <a:p>
            <a:pPr marL="0" indent="0">
              <a:buNone/>
              <a:defRPr/>
            </a:pPr>
            <a:r>
              <a:rPr lang="en-US" altLang="ko-KR" dirty="0"/>
              <a:t>              # </a:t>
            </a:r>
            <a:r>
              <a:rPr lang="ko-KR" altLang="en-US" dirty="0"/>
              <a:t>개시증거금 규제 </a:t>
            </a:r>
            <a:r>
              <a:rPr lang="en-US" altLang="ko-KR" dirty="0"/>
              <a:t>2021. 9.1 </a:t>
            </a:r>
            <a:r>
              <a:rPr lang="ko-KR" altLang="en-US" dirty="0"/>
              <a:t>국내금융기관 시행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9831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</a:t>
            </a:r>
            <a:r>
              <a:rPr lang="en-US" altLang="ko-KR" dirty="0"/>
              <a:t>ISDA 2016 Variation Margin Protocol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altLang="en-US" dirty="0">
                <a:ea typeface="맑은 고딕" panose="020B0503020000020004" pitchFamily="50" charset="-127"/>
              </a:rPr>
              <a:t>- Amend Method. </a:t>
            </a:r>
          </a:p>
          <a:p>
            <a:pPr marL="107950" indent="0">
              <a:buNone/>
            </a:pPr>
            <a:endParaRPr lang="en-US" altLang="en-US" dirty="0">
              <a:ea typeface="맑은 고딕" panose="020B0503020000020004" pitchFamily="50" charset="-127"/>
            </a:endParaRPr>
          </a:p>
          <a:p>
            <a:pPr marL="107950" indent="0">
              <a:buNone/>
            </a:pPr>
            <a:r>
              <a:rPr lang="en-US" altLang="en-US" dirty="0">
                <a:ea typeface="맑은 고딕" panose="020B0503020000020004" pitchFamily="50" charset="-127"/>
              </a:rPr>
              <a:t>- Replicate-and-Amend Method.</a:t>
            </a:r>
          </a:p>
          <a:p>
            <a:pPr marL="107950" indent="0">
              <a:buNone/>
            </a:pPr>
            <a:endParaRPr lang="en-US" altLang="en-US" dirty="0">
              <a:ea typeface="맑은 고딕" panose="020B0503020000020004" pitchFamily="50" charset="-127"/>
            </a:endParaRPr>
          </a:p>
          <a:p>
            <a:pPr marL="107950" indent="0">
              <a:buNone/>
            </a:pPr>
            <a:r>
              <a:rPr lang="en-US" altLang="en-US" dirty="0">
                <a:ea typeface="맑은 고딕" panose="020B0503020000020004" pitchFamily="50" charset="-127"/>
              </a:rPr>
              <a:t>- New CSA Method.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76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. </a:t>
            </a:r>
            <a:r>
              <a:rPr lang="en-US" altLang="ko-KR" dirty="0" smtClean="0"/>
              <a:t>Initial Margin Documentation (Korea)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altLang="en-US" dirty="0">
                <a:ea typeface="맑은 고딕" panose="020B0503020000020004" pitchFamily="50" charset="-127"/>
              </a:rPr>
              <a:t>- </a:t>
            </a:r>
            <a:r>
              <a:rPr lang="en-US" altLang="en-US" dirty="0" smtClean="0">
                <a:ea typeface="맑은 고딕" panose="020B0503020000020004" pitchFamily="50" charset="-127"/>
              </a:rPr>
              <a:t>2019 Bank Custodian Collateral Transfer Agreement. </a:t>
            </a:r>
            <a:endParaRPr lang="en-US" altLang="en-US" dirty="0">
              <a:ea typeface="맑은 고딕" panose="020B0503020000020004" pitchFamily="50" charset="-127"/>
            </a:endParaRPr>
          </a:p>
          <a:p>
            <a:pPr marL="107950" indent="0">
              <a:buNone/>
            </a:pPr>
            <a:endParaRPr lang="en-US" altLang="en-US" dirty="0">
              <a:ea typeface="맑은 고딕" panose="020B0503020000020004" pitchFamily="50" charset="-127"/>
            </a:endParaRPr>
          </a:p>
          <a:p>
            <a:pPr marL="107950" indent="0">
              <a:buNone/>
            </a:pPr>
            <a:r>
              <a:rPr lang="en-US" altLang="en-US" dirty="0">
                <a:ea typeface="맑은 고딕" panose="020B0503020000020004" pitchFamily="50" charset="-127"/>
              </a:rPr>
              <a:t>- </a:t>
            </a:r>
            <a:r>
              <a:rPr lang="en-US" altLang="en-US" dirty="0" smtClean="0">
                <a:ea typeface="맑은 고딕" panose="020B0503020000020004" pitchFamily="50" charset="-127"/>
              </a:rPr>
              <a:t>Security Agreement (Korean law).</a:t>
            </a:r>
            <a:endParaRPr lang="en-US" altLang="en-US" dirty="0">
              <a:ea typeface="맑은 고딕" panose="020B0503020000020004" pitchFamily="50" charset="-127"/>
            </a:endParaRPr>
          </a:p>
          <a:p>
            <a:pPr marL="107950" indent="0">
              <a:buNone/>
            </a:pPr>
            <a:endParaRPr lang="en-US" altLang="en-US" dirty="0">
              <a:ea typeface="맑은 고딕" panose="020B0503020000020004" pitchFamily="50" charset="-127"/>
            </a:endParaRPr>
          </a:p>
          <a:p>
            <a:pPr marL="107950" indent="0">
              <a:buNone/>
            </a:pPr>
            <a:r>
              <a:rPr lang="en-US" altLang="en-US" dirty="0">
                <a:ea typeface="맑은 고딕" panose="020B0503020000020004" pitchFamily="50" charset="-127"/>
              </a:rPr>
              <a:t>- </a:t>
            </a:r>
            <a:r>
              <a:rPr lang="en-US" altLang="en-US" dirty="0" smtClean="0">
                <a:ea typeface="맑은 고딕" panose="020B0503020000020004" pitchFamily="50" charset="-127"/>
              </a:rPr>
              <a:t>Account Control Agreement.(Tri-party Agreement with KSD)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902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</a:t>
            </a:r>
            <a:r>
              <a:rPr lang="en-US" altLang="ko-KR" dirty="0" smtClean="0"/>
              <a:t>. </a:t>
            </a:r>
            <a:r>
              <a:rPr lang="en-US" altLang="ko-KR" dirty="0"/>
              <a:t>ISDA Opinion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맑은 고딕" panose="020B0503020000020004" pitchFamily="50" charset="-127"/>
              <a:buAutoNum type="arabicParenR"/>
            </a:pPr>
            <a:r>
              <a:rPr lang="en-US" altLang="ko-KR" dirty="0"/>
              <a:t>Netting Opinion</a:t>
            </a:r>
          </a:p>
          <a:p>
            <a:pPr marL="514350" indent="-514350">
              <a:buNone/>
            </a:pPr>
            <a:r>
              <a:rPr lang="en-US" altLang="ko-KR" dirty="0"/>
              <a:t>    - Close Out Netting</a:t>
            </a:r>
            <a:r>
              <a:rPr lang="ko-KR" altLang="en-US" dirty="0"/>
              <a:t>에 관한 의견 </a:t>
            </a:r>
            <a:endParaRPr lang="en-US" altLang="ko-KR" dirty="0"/>
          </a:p>
          <a:p>
            <a:pPr marL="514350" indent="-514350">
              <a:buNone/>
            </a:pPr>
            <a:endParaRPr lang="en-US" altLang="ko-KR" dirty="0"/>
          </a:p>
          <a:p>
            <a:pPr marL="514350" indent="-514350">
              <a:buNone/>
            </a:pPr>
            <a:r>
              <a:rPr lang="en-US" altLang="ko-KR" dirty="0"/>
              <a:t>2) Collateral Opinion</a:t>
            </a:r>
          </a:p>
          <a:p>
            <a:pPr marL="514350" indent="-514350">
              <a:buNone/>
            </a:pPr>
            <a:r>
              <a:rPr lang="en-US" altLang="ko-KR" dirty="0"/>
              <a:t>    - </a:t>
            </a:r>
            <a:r>
              <a:rPr lang="ko-KR" altLang="en-US" dirty="0"/>
              <a:t>각 </a:t>
            </a:r>
            <a:r>
              <a:rPr lang="en-US" altLang="ko-KR" dirty="0"/>
              <a:t>CSA </a:t>
            </a:r>
            <a:r>
              <a:rPr lang="ko-KR" altLang="en-US" dirty="0"/>
              <a:t>의 적용상 문제점에 관한 의견</a:t>
            </a:r>
            <a:endParaRPr lang="en-US" altLang="ko-KR" dirty="0"/>
          </a:p>
          <a:p>
            <a:pPr marL="514350" indent="-514350">
              <a:buNone/>
            </a:pPr>
            <a:r>
              <a:rPr lang="en-US" altLang="ko-KR" dirty="0"/>
              <a:t>    - Collateral Taker Opinion</a:t>
            </a:r>
          </a:p>
          <a:p>
            <a:pPr marL="514350" indent="-514350">
              <a:buNone/>
            </a:pPr>
            <a:endParaRPr lang="en-US" altLang="ko-KR" dirty="0"/>
          </a:p>
          <a:p>
            <a:pPr marL="514350" indent="-514350">
              <a:buNone/>
            </a:pPr>
            <a:r>
              <a:rPr lang="en-US" altLang="ko-KR" dirty="0"/>
              <a:t>    * </a:t>
            </a:r>
            <a:r>
              <a:rPr lang="ko-KR" altLang="en-US" dirty="0"/>
              <a:t>한국의 경우 김</a:t>
            </a:r>
            <a:r>
              <a:rPr lang="en-US" altLang="ko-KR" dirty="0"/>
              <a:t>&amp;</a:t>
            </a:r>
            <a:r>
              <a:rPr lang="ko-KR" altLang="en-US" dirty="0"/>
              <a:t>장</a:t>
            </a:r>
            <a:r>
              <a:rPr lang="en-US" altLang="ko-KR" dirty="0"/>
              <a:t>(KIM&amp;CHANG)</a:t>
            </a:r>
          </a:p>
          <a:p>
            <a:pPr marL="514350" indent="-51435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304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5330" y="3130043"/>
            <a:ext cx="9182123" cy="1544988"/>
          </a:xfrm>
        </p:spPr>
        <p:txBody>
          <a:bodyPr/>
          <a:lstStyle/>
          <a:p>
            <a:r>
              <a:rPr lang="en-US" altLang="ko-KR" dirty="0"/>
              <a:t>Q &amp; A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감사합니다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8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544988"/>
          </a:xfrm>
        </p:spPr>
        <p:txBody>
          <a:bodyPr/>
          <a:lstStyle/>
          <a:p>
            <a:r>
              <a:rPr lang="en-US" altLang="ko-KR" dirty="0"/>
              <a:t>ISDA Master Agreement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2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ISDA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2400"/>
              </a:spcBef>
              <a:buFont typeface="맑은 고딕" panose="020B0503020000020004" pitchFamily="50" charset="-127"/>
              <a:buAutoNum type="arabicParenR"/>
            </a:pPr>
            <a:r>
              <a:rPr lang="en-US" altLang="ko-KR" dirty="0"/>
              <a:t>International Swaps and Derivatives Association, Inc.</a:t>
            </a:r>
          </a:p>
          <a:p>
            <a:pPr marL="514350" indent="-514350">
              <a:spcBef>
                <a:spcPts val="2400"/>
              </a:spcBef>
              <a:buFont typeface="맑은 고딕" panose="020B0503020000020004" pitchFamily="50" charset="-127"/>
              <a:buAutoNum type="arabicParenR"/>
            </a:pPr>
            <a:r>
              <a:rPr lang="ko-KR" altLang="en-US" dirty="0"/>
              <a:t>장외파생상품거래</a:t>
            </a:r>
            <a:r>
              <a:rPr lang="en-US" altLang="ko-KR" dirty="0"/>
              <a:t>(OTC Derivative)</a:t>
            </a:r>
            <a:r>
              <a:rPr lang="ko-KR" altLang="en-US" dirty="0"/>
              <a:t>에</a:t>
            </a:r>
            <a:r>
              <a:rPr lang="en-US" altLang="ko-KR" dirty="0"/>
              <a:t>  </a:t>
            </a:r>
            <a:r>
              <a:rPr lang="ko-KR" altLang="en-US" dirty="0"/>
              <a:t>대한 국제표준 계약서</a:t>
            </a:r>
            <a:endParaRPr lang="en-US" altLang="ko-KR" dirty="0"/>
          </a:p>
          <a:p>
            <a:pPr marL="514350" indent="-514350">
              <a:spcBef>
                <a:spcPts val="2400"/>
              </a:spcBef>
              <a:buFont typeface="맑은 고딕" panose="020B0503020000020004" pitchFamily="50" charset="-127"/>
              <a:buAutoNum type="arabicParenR"/>
            </a:pPr>
            <a:r>
              <a:rPr lang="en-US" altLang="ko-KR" dirty="0"/>
              <a:t>1992</a:t>
            </a:r>
            <a:r>
              <a:rPr lang="ko-KR" altLang="en-US" dirty="0"/>
              <a:t>년 </a:t>
            </a:r>
            <a:r>
              <a:rPr lang="en-US" altLang="ko-KR" dirty="0"/>
              <a:t>vs 2002</a:t>
            </a:r>
            <a:r>
              <a:rPr lang="ko-KR" altLang="en-US" dirty="0"/>
              <a:t>년 </a:t>
            </a:r>
            <a:r>
              <a:rPr lang="en-US" altLang="ko-KR" dirty="0"/>
              <a:t>version.</a:t>
            </a:r>
          </a:p>
          <a:p>
            <a:pPr marL="514350" indent="-514350">
              <a:spcBef>
                <a:spcPts val="2400"/>
              </a:spcBef>
              <a:buFont typeface="맑은 고딕" panose="020B0503020000020004" pitchFamily="50" charset="-127"/>
              <a:buAutoNum type="arabicParenR"/>
            </a:pPr>
            <a:r>
              <a:rPr lang="en-US" altLang="ko-KR" dirty="0"/>
              <a:t>Master Agreement, Schedule, Confirmation and Credit Support Annex</a:t>
            </a:r>
          </a:p>
          <a:p>
            <a:pPr marL="514350" indent="-514350">
              <a:spcBef>
                <a:spcPts val="2400"/>
              </a:spcBef>
              <a:buFont typeface="맑은 고딕" panose="020B0503020000020004" pitchFamily="50" charset="-127"/>
              <a:buAutoNum type="arabicParenR"/>
            </a:pPr>
            <a:r>
              <a:rPr lang="en-US" altLang="ko-KR" dirty="0"/>
              <a:t>Definitions</a:t>
            </a:r>
          </a:p>
          <a:p>
            <a:pPr marL="514350" indent="-514350">
              <a:spcBef>
                <a:spcPts val="2400"/>
              </a:spcBef>
              <a:buFont typeface="맑은 고딕" panose="020B0503020000020004" pitchFamily="50" charset="-127"/>
              <a:buAutoNum type="arabicParenR"/>
            </a:pPr>
            <a:r>
              <a:rPr lang="en-US" altLang="ko-KR" dirty="0"/>
              <a:t>Protocol 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211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Master Agreement </a:t>
            </a:r>
            <a:r>
              <a:rPr lang="ko-KR" altLang="en-US" dirty="0"/>
              <a:t>주요내용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  <a:defRPr/>
            </a:pPr>
            <a:r>
              <a:rPr lang="en-US" altLang="ko-KR"/>
              <a:t>Single Agreement [Section 1 (c)]</a:t>
            </a:r>
          </a:p>
          <a:p>
            <a:pPr marL="514350" indent="-514350">
              <a:spcBef>
                <a:spcPts val="3600"/>
              </a:spcBef>
              <a:buFont typeface="+mj-lt"/>
              <a:buAutoNum type="arabicParenR"/>
              <a:defRPr/>
            </a:pPr>
            <a:r>
              <a:rPr lang="en-US" altLang="ko-KR"/>
              <a:t>Close-Out Netting : Risk Exposure</a:t>
            </a:r>
          </a:p>
          <a:p>
            <a:pPr marL="180000" indent="-514350">
              <a:buNone/>
              <a:defRPr/>
            </a:pPr>
            <a:r>
              <a:rPr lang="en-US" altLang="ko-KR"/>
              <a:t>    - 1992 : First Method/Second Method</a:t>
            </a:r>
          </a:p>
          <a:p>
            <a:pPr marL="180000" indent="-514350">
              <a:buNone/>
              <a:defRPr/>
            </a:pPr>
            <a:r>
              <a:rPr lang="en-US" altLang="ko-KR"/>
              <a:t>               Mark to Market/Loss</a:t>
            </a:r>
          </a:p>
          <a:p>
            <a:pPr marL="180000" indent="-514350">
              <a:buNone/>
              <a:defRPr/>
            </a:pPr>
            <a:r>
              <a:rPr lang="en-US" altLang="ko-KR"/>
              <a:t>    - 2002 : Close-Out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167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2.Master Agreement </a:t>
            </a:r>
            <a:r>
              <a:rPr lang="ko-KR" altLang="en-US" sz="2800" dirty="0"/>
              <a:t>주요내용</a:t>
            </a:r>
            <a:r>
              <a:rPr lang="en-US" altLang="ko-KR" sz="2800" dirty="0"/>
              <a:t>(Close-out Netting)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  <a:defRPr/>
            </a:pPr>
            <a:r>
              <a:rPr lang="en-US" altLang="ko-KR" dirty="0" smtClean="0"/>
              <a:t>                                  A                                                                          </a:t>
            </a:r>
            <a:r>
              <a:rPr lang="en-US" altLang="ko-KR" dirty="0"/>
              <a:t>B</a:t>
            </a:r>
          </a:p>
          <a:p>
            <a:pPr marL="109537" indent="0">
              <a:buNone/>
              <a:defRPr/>
            </a:pPr>
            <a:r>
              <a:rPr lang="en-US" altLang="ko-KR" dirty="0"/>
              <a:t>  </a:t>
            </a:r>
            <a:br>
              <a:rPr lang="en-US" altLang="ko-KR" dirty="0"/>
            </a:br>
            <a:endParaRPr lang="en-US" altLang="ko-KR" dirty="0"/>
          </a:p>
          <a:p>
            <a:pPr marL="109537" indent="0">
              <a:buNone/>
              <a:defRPr/>
            </a:pPr>
            <a:r>
              <a:rPr lang="en-US" altLang="ko-KR" dirty="0"/>
              <a:t>         ① </a:t>
            </a:r>
          </a:p>
          <a:p>
            <a:pPr marL="109537" indent="0">
              <a:buNone/>
              <a:defRPr/>
            </a:pPr>
            <a:r>
              <a:rPr lang="en-US" altLang="ko-KR" dirty="0"/>
              <a:t>   </a:t>
            </a:r>
          </a:p>
          <a:p>
            <a:pPr marL="109537" indent="0">
              <a:buNone/>
              <a:defRPr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 ②</a:t>
            </a:r>
          </a:p>
          <a:p>
            <a:endParaRPr lang="ko-KR" altLang="en-US" dirty="0"/>
          </a:p>
        </p:txBody>
      </p:sp>
      <p:cxnSp>
        <p:nvCxnSpPr>
          <p:cNvPr id="4" name="Straight Arrow Connector 5"/>
          <p:cNvCxnSpPr/>
          <p:nvPr/>
        </p:nvCxnSpPr>
        <p:spPr>
          <a:xfrm flipV="1">
            <a:off x="4192270" y="3869777"/>
            <a:ext cx="3743325" cy="714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7"/>
          <p:cNvCxnSpPr/>
          <p:nvPr/>
        </p:nvCxnSpPr>
        <p:spPr>
          <a:xfrm flipH="1">
            <a:off x="4192270" y="4913336"/>
            <a:ext cx="3887788" cy="0"/>
          </a:xfrm>
          <a:prstGeom prst="straightConnector1">
            <a:avLst/>
          </a:prstGeom>
          <a:noFill/>
          <a:ln w="25400" cap="rnd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5849776" y="4494196"/>
            <a:ext cx="1368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b="1" dirty="0"/>
              <a:t>100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849776" y="3499890"/>
            <a:ext cx="1368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b="1" dirty="0"/>
              <a:t>50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66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2.Master Agreement </a:t>
            </a:r>
            <a:r>
              <a:rPr lang="ko-KR" altLang="en-US" sz="2800" dirty="0"/>
              <a:t>주요내용</a:t>
            </a:r>
            <a:r>
              <a:rPr lang="en-US" altLang="ko-KR" sz="2800" dirty="0"/>
              <a:t>(Close-out Netting)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B</a:t>
            </a:r>
            <a:r>
              <a:rPr lang="ko-KR" altLang="en-US" dirty="0"/>
              <a:t>의 </a:t>
            </a:r>
            <a:r>
              <a:rPr lang="ko-KR" altLang="en-US" dirty="0" err="1"/>
              <a:t>회생절차시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의 채무를</a:t>
            </a:r>
            <a:r>
              <a:rPr lang="en-US" altLang="ko-KR" dirty="0"/>
              <a:t> 10% </a:t>
            </a:r>
            <a:r>
              <a:rPr lang="ko-KR" altLang="en-US" dirty="0"/>
              <a:t>탕감할 </a:t>
            </a:r>
            <a:r>
              <a:rPr lang="ko-KR" altLang="en-US" dirty="0" smtClean="0"/>
              <a:t>경우</a:t>
            </a:r>
            <a:r>
              <a:rPr lang="en-US" altLang="ko-KR" dirty="0" smtClean="0"/>
              <a:t> </a:t>
            </a:r>
            <a:r>
              <a:rPr lang="en-US" altLang="ko-KR" dirty="0"/>
              <a:t>1</a:t>
            </a:r>
            <a:r>
              <a:rPr lang="ko-KR" altLang="en-US" dirty="0"/>
              <a:t>번과</a:t>
            </a:r>
            <a:r>
              <a:rPr lang="en-US" altLang="ko-KR" dirty="0"/>
              <a:t> 2</a:t>
            </a:r>
            <a:r>
              <a:rPr lang="ko-KR" altLang="en-US" dirty="0"/>
              <a:t>번 거래가 별도의 거래라면</a:t>
            </a:r>
            <a:endParaRPr lang="en-US" altLang="ko-KR" dirty="0"/>
          </a:p>
          <a:p>
            <a:pPr marL="109537" indent="0">
              <a:buNone/>
              <a:defRPr/>
            </a:pPr>
            <a:r>
              <a:rPr lang="en-US" altLang="ko-KR" dirty="0" smtClean="0"/>
              <a:t>                                </a:t>
            </a:r>
          </a:p>
          <a:p>
            <a:pPr marL="109537" indent="0">
              <a:buNone/>
              <a:defRPr/>
            </a:pPr>
            <a:r>
              <a:rPr lang="en-US" altLang="ko-KR" dirty="0"/>
              <a:t> </a:t>
            </a:r>
            <a:r>
              <a:rPr lang="en-US" altLang="ko-KR" dirty="0" smtClean="0"/>
              <a:t>                            A                                                                          </a:t>
            </a:r>
            <a:r>
              <a:rPr lang="en-US" altLang="ko-KR" dirty="0"/>
              <a:t>B</a:t>
            </a:r>
          </a:p>
          <a:p>
            <a:pPr marL="109537" indent="0">
              <a:buNone/>
              <a:defRPr/>
            </a:pPr>
            <a:r>
              <a:rPr lang="en-US" altLang="ko-KR" dirty="0"/>
              <a:t>  </a:t>
            </a:r>
            <a:br>
              <a:rPr lang="en-US" altLang="ko-KR" dirty="0"/>
            </a:br>
            <a:endParaRPr lang="en-US" altLang="ko-KR" dirty="0"/>
          </a:p>
          <a:p>
            <a:pPr marL="109537" indent="0">
              <a:buNone/>
              <a:defRPr/>
            </a:pPr>
            <a:r>
              <a:rPr lang="en-US" altLang="ko-KR" dirty="0"/>
              <a:t>         ① </a:t>
            </a:r>
          </a:p>
          <a:p>
            <a:pPr marL="109537" indent="0">
              <a:buNone/>
              <a:defRPr/>
            </a:pPr>
            <a:r>
              <a:rPr lang="en-US" altLang="ko-KR" dirty="0"/>
              <a:t>   </a:t>
            </a:r>
          </a:p>
          <a:p>
            <a:pPr marL="109537" indent="0">
              <a:buNone/>
              <a:defRPr/>
            </a:pP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     ②</a:t>
            </a:r>
          </a:p>
          <a:p>
            <a:endParaRPr lang="ko-KR" altLang="en-US" dirty="0"/>
          </a:p>
        </p:txBody>
      </p:sp>
      <p:cxnSp>
        <p:nvCxnSpPr>
          <p:cNvPr id="4" name="Straight Arrow Connector 5"/>
          <p:cNvCxnSpPr/>
          <p:nvPr/>
        </p:nvCxnSpPr>
        <p:spPr>
          <a:xfrm flipV="1">
            <a:off x="4192270" y="4230531"/>
            <a:ext cx="3743325" cy="7143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7"/>
          <p:cNvCxnSpPr/>
          <p:nvPr/>
        </p:nvCxnSpPr>
        <p:spPr>
          <a:xfrm flipH="1">
            <a:off x="4047807" y="5299702"/>
            <a:ext cx="3887788" cy="0"/>
          </a:xfrm>
          <a:prstGeom prst="straightConnector1">
            <a:avLst/>
          </a:prstGeom>
          <a:noFill/>
          <a:ln w="25400" cap="rnd" cmpd="sng" algn="ctr">
            <a:solidFill>
              <a:sysClr val="windowText" lastClr="000000"/>
            </a:solidFill>
            <a:prstDash val="solid"/>
            <a:tailEnd type="arrow"/>
          </a:ln>
          <a:effectLst/>
        </p:spPr>
      </p:cxn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5669471" y="4792645"/>
            <a:ext cx="1368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b="1" dirty="0"/>
              <a:t>100</a:t>
            </a: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5785382" y="3792059"/>
            <a:ext cx="1368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b="1" dirty="0"/>
              <a:t>50</a:t>
            </a: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718548" y="5948077"/>
            <a:ext cx="1368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b="1" dirty="0" err="1"/>
              <a:t>상계시</a:t>
            </a:r>
            <a:r>
              <a:rPr lang="ko-KR" altLang="en-US" b="1" dirty="0"/>
              <a:t> </a:t>
            </a:r>
            <a:endParaRPr lang="en-US" altLang="en-US" b="1" dirty="0"/>
          </a:p>
        </p:txBody>
      </p:sp>
      <p:cxnSp>
        <p:nvCxnSpPr>
          <p:cNvPr id="9" name="Straight Arrow Connector 7"/>
          <p:cNvCxnSpPr/>
          <p:nvPr/>
        </p:nvCxnSpPr>
        <p:spPr>
          <a:xfrm flipH="1">
            <a:off x="4047807" y="6258607"/>
            <a:ext cx="388778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5738265" y="5763133"/>
            <a:ext cx="1368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en-US" b="1" dirty="0">
                <a:solidFill>
                  <a:srgbClr val="C00000"/>
                </a:solidFill>
              </a:rPr>
              <a:t>40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07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95</TotalTime>
  <Words>2628</Words>
  <Application>Microsoft Office PowerPoint</Application>
  <PresentationFormat>와이드스크린</PresentationFormat>
  <Paragraphs>441</Paragraphs>
  <Slides>43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2" baseType="lpstr">
      <vt:lpstr>굴림</vt:lpstr>
      <vt:lpstr>굴림체</vt:lpstr>
      <vt:lpstr>맑은 고딕</vt:lpstr>
      <vt:lpstr>Arial</vt:lpstr>
      <vt:lpstr>Century Gothic</vt:lpstr>
      <vt:lpstr>Lucida Sans Unicode</vt:lpstr>
      <vt:lpstr>Times New Roman</vt:lpstr>
      <vt:lpstr>Wingdings 3</vt:lpstr>
      <vt:lpstr>이온(회의실)</vt:lpstr>
      <vt:lpstr>ISDA Master Agreement의 이해</vt:lpstr>
      <vt:lpstr>글로벌 장외파생거래 규제</vt:lpstr>
      <vt:lpstr>1. 규제의 주체 </vt:lpstr>
      <vt:lpstr>2. 규제의 내용</vt:lpstr>
      <vt:lpstr>ISDA Master Agreement</vt:lpstr>
      <vt:lpstr>1. ISDA 개요</vt:lpstr>
      <vt:lpstr>2. Master Agreement 주요내용</vt:lpstr>
      <vt:lpstr>2.Master Agreement 주요내용(Close-out Netting)</vt:lpstr>
      <vt:lpstr>2.Master Agreement 주요내용(Close-out Netting)</vt:lpstr>
      <vt:lpstr>2.Master Agreement 주요내용(Close-out Netting)</vt:lpstr>
      <vt:lpstr>2. Master Agreement 주요내용</vt:lpstr>
      <vt:lpstr>2. Master Agreement 주요내용</vt:lpstr>
      <vt:lpstr>2. Master Agreement 주요내용</vt:lpstr>
      <vt:lpstr>2. Master Agreement 주요내용</vt:lpstr>
      <vt:lpstr>3. Schedule</vt:lpstr>
      <vt:lpstr>2. SCHEDULE</vt:lpstr>
      <vt:lpstr>2. SCHEDULE </vt:lpstr>
      <vt:lpstr>2. SCHEDULE </vt:lpstr>
      <vt:lpstr>2. SCHEDULE </vt:lpstr>
      <vt:lpstr>2. SCHEDULE</vt:lpstr>
      <vt:lpstr>2. SCHEDULE</vt:lpstr>
      <vt:lpstr>2. SCHEDULE</vt:lpstr>
      <vt:lpstr>2. SCHEDULE</vt:lpstr>
      <vt:lpstr>2. SCHEDULE </vt:lpstr>
      <vt:lpstr>3. Confirmation</vt:lpstr>
      <vt:lpstr>3. CONFIRMATION</vt:lpstr>
      <vt:lpstr>3. CONFIRMATION </vt:lpstr>
      <vt:lpstr>3. CONFIRMATION </vt:lpstr>
      <vt:lpstr>3. CONFIRMATION</vt:lpstr>
      <vt:lpstr>3. CONFIRMATION</vt:lpstr>
      <vt:lpstr>3. CONFIRMATION</vt:lpstr>
      <vt:lpstr>3. CONFIRMATION</vt:lpstr>
      <vt:lpstr>4. Credit Support Annex (Old)</vt:lpstr>
      <vt:lpstr>4. Credit Support Annex (old) NY Law 기준</vt:lpstr>
      <vt:lpstr>4. Credit Support Annex (Old)</vt:lpstr>
      <vt:lpstr>5. BCBS-IOSCO Margin Rule </vt:lpstr>
      <vt:lpstr>5. BCBS-IOSCO Margin Rule </vt:lpstr>
      <vt:lpstr>6. Korea Margin Rule </vt:lpstr>
      <vt:lpstr>7. Credit Support Annex (New)</vt:lpstr>
      <vt:lpstr>8. ISDA 2016 Variation Margin Protocol</vt:lpstr>
      <vt:lpstr>9. Initial Margin Documentation (Korea)</vt:lpstr>
      <vt:lpstr>10. ISDA Opinion</vt:lpstr>
      <vt:lpstr>Q &amp; A  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ISDA Master Agreement의 이해</dc:title>
  <dc:creator>헌영 이</dc:creator>
  <cp:lastModifiedBy>헌영 이</cp:lastModifiedBy>
  <cp:revision>17</cp:revision>
  <dcterms:created xsi:type="dcterms:W3CDTF">2021-12-03T07:38:36Z</dcterms:created>
  <dcterms:modified xsi:type="dcterms:W3CDTF">2022-12-16T01:53:54Z</dcterms:modified>
</cp:coreProperties>
</file>