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74"/>
    <a:srgbClr val="002F8E"/>
    <a:srgbClr val="0041C4"/>
    <a:srgbClr val="00246C"/>
    <a:srgbClr val="002E8A"/>
    <a:srgbClr val="004ADE"/>
    <a:srgbClr val="003DB8"/>
    <a:srgbClr val="003CB4"/>
    <a:srgbClr val="002A7E"/>
    <a:srgbClr val="003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9E62-24E0-47BB-8DEE-7B5D4FD43CB1}" type="datetimeFigureOut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0BE2-2C5E-49B7-9D28-CF9902F41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3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79E5-FBBD-4CFB-89B3-4C529D621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C9513-B8A0-4690-939C-A0C42898D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1498C-E38B-4AD8-9448-34F41454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C15BD-9785-453D-B649-50B876775C12}" type="datetime1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573EF-545D-4665-88AF-56FECB08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파생상품 거래전략 </a:t>
            </a:r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7285B-FEEA-4897-9F13-C4BD2C31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52C-F6F0-4294-B446-DC33B882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FD4DA-F937-4625-9B3B-E432B574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D783BF-E652-438D-952E-934E4E923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465F11-4800-4CED-8464-B6686B31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E26A-6F71-4243-B256-746A0B4D53B8}" type="datetime1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069A7-B62C-4FC8-8B9A-CF076632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파생상품 거래전략 </a:t>
            </a:r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AF9BA-507A-4528-933B-60287FDE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52C-F6F0-4294-B446-DC33B882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2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8958E9-ADA9-4659-8315-9130103CE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DF882E-01F5-4D91-9D32-34D0E7EA0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70343-3080-410F-89BB-E9E9F97B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2AF1-4B92-4A0A-8BD7-58FF505D8674}" type="datetime1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E6AFCF-936D-43B5-AFAD-29390BFE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파생상품 거래전략 </a:t>
            </a:r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98A87-2849-4B59-8D25-F4393F18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52C-F6F0-4294-B446-DC33B882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7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AE39-7981-4D20-A584-C338EF0A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ED018-2F0E-46C1-8593-7A54A107C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A2D92-422B-4093-BD73-76C935EA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1D44-81E1-4CA6-98CF-77D5D4574623}" type="datetime1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10659-A669-4FF5-AA03-CF9804F4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파생상품 거래전략 </a:t>
            </a:r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9D6AD-B377-4007-A93A-FECC8461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52C-F6F0-4294-B446-DC33B882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60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E70F3-FB4B-4747-967E-DDC228B9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81CD6-3D33-40DE-B4E1-2BD1BAE6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30C8C-FAFB-44CC-81FD-387BD301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ACAA-0F77-4E6C-A0FA-203EECF7D306}" type="datetime1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B7C5B-5443-4352-8E75-95116D07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파생상품 거래전략 </a:t>
            </a:r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887714-B8F7-46F7-B3A5-5E9B746A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52C-F6F0-4294-B446-DC33B882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8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D98B7-B858-4960-8641-504F1A0D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B47D8-43F7-483A-B3DC-C72684B2E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C52CB2-088B-4D45-96E6-E7F2DC58F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22B20-B3B5-4F40-B82C-FEDB92F4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8BE8-4825-475E-9BD2-380DA2B8306F}" type="datetime1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22313-251C-4946-82F3-1A116E77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파생상품 거래전략 </a:t>
            </a:r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B31F45-F619-4D49-9D28-786A8043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52C-F6F0-4294-B446-DC33B882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1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907E8-75CE-43BF-9FEC-B9635516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8E687-9E32-409D-B10C-E6E11C9A3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6B3DC-E55F-4D58-8F3D-59404496B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4DD8AA-CBAB-47C7-BF1D-BD849E1FA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272201-449B-416F-AFC4-564C19DAF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4B2CAD-6B49-4825-89BF-8C5EB706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6D9B-8D77-4F79-8D9A-2AC00725E38C}" type="datetime1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8080CE-170D-44C6-8F6F-131695DF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파생상품 거래전략 </a:t>
            </a:r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20C97C-3732-4F82-A362-A31581E2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52C-F6F0-4294-B446-DC33B882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7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4A3BA-8DCE-49B0-9982-9582AE88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78E96F-8836-4DDB-9299-B365D236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0C47-4F4E-44EB-BF74-C141B857314E}" type="datetime1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0FE6E7-271C-43A0-AED3-D988D853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파생상품 거래전략 </a:t>
            </a:r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6B650-AB3B-42EB-A27C-4914DDCC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52C-F6F0-4294-B446-DC33B882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7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28A3E8-4BB1-44CB-9BB1-62722935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71E7-9C68-41E4-81FE-12CFD24700CA}" type="datetime1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CE8DA7-5DEA-42C4-BA68-38B1CAC7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파생상품 거래전략 </a:t>
            </a:r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C06E92-2587-4919-B0C3-1E1BDFB6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52C-F6F0-4294-B446-DC33B882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0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27956-DEDB-4515-8BC6-29B9A390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29A3F-0FEB-4F57-8F7C-39B23698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EAD0E8-2640-4F3F-8B2C-7A796755D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5C5E2B-8648-477F-B766-E81E2507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3D681-4DC9-401B-A71B-2326C4BD58F5}" type="datetime1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405582-E692-4DFB-8A39-3C8A7972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파생상품 거래전략 </a:t>
            </a:r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EB8E-946C-4EC3-BF57-51C6A4A9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52C-F6F0-4294-B446-DC33B882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3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66411-92CB-4C83-ACE6-95D17F88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945867-7FC3-44AC-883F-834522D92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A852E5-F41A-4875-8960-47731CA9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6383D8-3250-48F7-97F1-02C30327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FE77-69E9-4AD1-868F-CA94F0382769}" type="datetime1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E4EAD-2DB6-460A-9416-7A284360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파생상품 거래전략 </a:t>
            </a:r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AAE8D5-36A8-4E27-B026-3D70F982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352C-F6F0-4294-B446-DC33B882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1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1A890E-3158-44DF-BDE4-EE69CEE2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117F5-11B6-4A3C-882D-575DD4184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F1A2F-80E6-4F8E-A251-7C6A78C8F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6232-17E5-473D-9159-A2A46BDD1F9C}" type="datetime1">
              <a:rPr lang="ko-KR" altLang="en-US" smtClean="0"/>
              <a:t>2022-12-02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953F-8760-40AC-9961-7C45003C9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파생상품 거래전략 </a:t>
            </a:r>
            <a:r>
              <a:rPr lang="en-US" altLang="ko-KR"/>
              <a:t>Final Project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76389-44A8-4E16-8862-EF7E98023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8352C-F6F0-4294-B446-DC33B882D9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9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516AF88-BD3D-47B3-83A8-5310B431F63F}"/>
              </a:ext>
            </a:extLst>
          </p:cNvPr>
          <p:cNvGrpSpPr/>
          <p:nvPr/>
        </p:nvGrpSpPr>
        <p:grpSpPr>
          <a:xfrm>
            <a:off x="1590675" y="-9144"/>
            <a:ext cx="10601325" cy="6876288"/>
            <a:chOff x="1590675" y="-18288"/>
            <a:chExt cx="10601325" cy="687628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A2CFFC-732C-48C1-A6E8-60AFE9072AB1}"/>
                </a:ext>
              </a:extLst>
            </p:cNvPr>
            <p:cNvSpPr/>
            <p:nvPr/>
          </p:nvSpPr>
          <p:spPr>
            <a:xfrm>
              <a:off x="3600450" y="-18288"/>
              <a:ext cx="8591550" cy="6876288"/>
            </a:xfrm>
            <a:prstGeom prst="rect">
              <a:avLst/>
            </a:prstGeom>
            <a:solidFill>
              <a:srgbClr val="0024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417F5C45-E388-422D-B206-20BDBF5C68FF}"/>
                </a:ext>
              </a:extLst>
            </p:cNvPr>
            <p:cNvSpPr/>
            <p:nvPr/>
          </p:nvSpPr>
          <p:spPr>
            <a:xfrm>
              <a:off x="1590675" y="-9144"/>
              <a:ext cx="1981200" cy="6867144"/>
            </a:xfrm>
            <a:prstGeom prst="parallelogram">
              <a:avLst>
                <a:gd name="adj" fmla="val 48288"/>
              </a:avLst>
            </a:prstGeom>
            <a:solidFill>
              <a:srgbClr val="0041C4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0EF9069-96C3-46AA-8BC3-390DE18950A3}"/>
                </a:ext>
              </a:extLst>
            </p:cNvPr>
            <p:cNvSpPr/>
            <p:nvPr/>
          </p:nvSpPr>
          <p:spPr>
            <a:xfrm>
              <a:off x="2609850" y="-9144"/>
              <a:ext cx="1981200" cy="6867144"/>
            </a:xfrm>
            <a:prstGeom prst="parallelogram">
              <a:avLst>
                <a:gd name="adj" fmla="val 48288"/>
              </a:avLst>
            </a:prstGeom>
            <a:solidFill>
              <a:srgbClr val="002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68D44B1-AB2D-4F08-B3E4-7C2A3D43892C}"/>
              </a:ext>
            </a:extLst>
          </p:cNvPr>
          <p:cNvSpPr txBox="1"/>
          <p:nvPr/>
        </p:nvSpPr>
        <p:spPr>
          <a:xfrm>
            <a:off x="5634918" y="3184100"/>
            <a:ext cx="63144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+mj-lt"/>
              </a:rPr>
              <a:t>파생상품 거래전략</a:t>
            </a:r>
            <a:endParaRPr lang="en-US" altLang="ko-KR" sz="5400" b="1" dirty="0">
              <a:solidFill>
                <a:schemeClr val="bg1"/>
              </a:solidFill>
              <a:latin typeface="+mj-lt"/>
            </a:endParaRPr>
          </a:p>
          <a:p>
            <a:r>
              <a:rPr lang="en-US" altLang="ko-KR" sz="5400" b="1" dirty="0">
                <a:solidFill>
                  <a:schemeClr val="bg1"/>
                </a:solidFill>
                <a:latin typeface="+mj-lt"/>
              </a:rPr>
              <a:t>Final Project</a:t>
            </a:r>
          </a:p>
          <a:p>
            <a:endParaRPr lang="en-US" altLang="ko-KR" sz="1600" b="1" dirty="0">
              <a:solidFill>
                <a:schemeClr val="bg1"/>
              </a:solidFill>
              <a:latin typeface="+mj-lt"/>
            </a:endParaRPr>
          </a:p>
          <a:p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강지민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</a:rPr>
              <a:t>김성결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</a:rPr>
              <a:t>반유정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 유상빈 이선우</a:t>
            </a:r>
            <a:endParaRPr lang="en-US" altLang="ko-KR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407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7A11E81-4034-4BEF-BA4C-88ECD500B554}"/>
              </a:ext>
            </a:extLst>
          </p:cNvPr>
          <p:cNvSpPr/>
          <p:nvPr/>
        </p:nvSpPr>
        <p:spPr>
          <a:xfrm>
            <a:off x="0" y="-1"/>
            <a:ext cx="12192000" cy="117185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F8A541-7741-47CB-BB35-C31EBBA87074}"/>
              </a:ext>
            </a:extLst>
          </p:cNvPr>
          <p:cNvSpPr/>
          <p:nvPr/>
        </p:nvSpPr>
        <p:spPr>
          <a:xfrm>
            <a:off x="0" y="6571488"/>
            <a:ext cx="12192000" cy="31089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36AE0-5030-46A5-9CDE-429C5C5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87758" y="6517259"/>
            <a:ext cx="1616484" cy="365125"/>
          </a:xfrm>
        </p:spPr>
        <p:txBody>
          <a:bodyPr/>
          <a:lstStyle/>
          <a:p>
            <a:pPr algn="ctr"/>
            <a:fld id="{CC48352C-F6F0-4294-B446-DC33B882D9D5}" type="slidenum">
              <a:rPr lang="ko-KR" altLang="en-US" b="1" smtClean="0">
                <a:solidFill>
                  <a:schemeClr val="bg1"/>
                </a:solidFill>
              </a:rPr>
              <a:pPr algn="ctr"/>
              <a:t>2</a:t>
            </a:fld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334CD0-6E13-450C-8151-FF53FEE7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17259"/>
            <a:ext cx="2552700" cy="365125"/>
          </a:xfrm>
        </p:spPr>
        <p:txBody>
          <a:bodyPr/>
          <a:lstStyle/>
          <a:p>
            <a:pPr algn="l"/>
            <a:r>
              <a:rPr lang="ko-KR" altLang="en-US" b="1" dirty="0">
                <a:solidFill>
                  <a:schemeClr val="bg1"/>
                </a:solidFill>
              </a:rPr>
              <a:t>파생상품 거래전략 </a:t>
            </a:r>
            <a:r>
              <a:rPr lang="en-US" altLang="ko-KR" b="1" dirty="0">
                <a:solidFill>
                  <a:schemeClr val="bg1"/>
                </a:solidFill>
              </a:rPr>
              <a:t>Final Project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D4E87-427E-4071-BAEF-37DF45D8A368}"/>
              </a:ext>
            </a:extLst>
          </p:cNvPr>
          <p:cNvSpPr txBox="1"/>
          <p:nvPr/>
        </p:nvSpPr>
        <p:spPr>
          <a:xfrm>
            <a:off x="150925" y="346858"/>
            <a:ext cx="5450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Subject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647C-5919-4783-9A06-CA669BBC7D13}"/>
              </a:ext>
            </a:extLst>
          </p:cNvPr>
          <p:cNvSpPr txBox="1"/>
          <p:nvPr/>
        </p:nvSpPr>
        <p:spPr>
          <a:xfrm>
            <a:off x="79899" y="17163"/>
            <a:ext cx="153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1.Subject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77AA13E-726C-42FE-8AB3-5451CA10EDFA}"/>
              </a:ext>
            </a:extLst>
          </p:cNvPr>
          <p:cNvCxnSpPr>
            <a:cxnSpLocks/>
          </p:cNvCxnSpPr>
          <p:nvPr/>
        </p:nvCxnSpPr>
        <p:spPr>
          <a:xfrm>
            <a:off x="8878" y="368738"/>
            <a:ext cx="2858614" cy="0"/>
          </a:xfrm>
          <a:prstGeom prst="line">
            <a:avLst/>
          </a:prstGeom>
          <a:ln w="34925"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D36B4DD6-24FB-40F6-B8CB-C68D1FF2CA43}"/>
              </a:ext>
            </a:extLst>
          </p:cNvPr>
          <p:cNvSpPr txBox="1">
            <a:spLocks/>
          </p:cNvSpPr>
          <p:nvPr/>
        </p:nvSpPr>
        <p:spPr>
          <a:xfrm>
            <a:off x="11017741" y="6544373"/>
            <a:ext cx="1277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chemeClr val="bg1"/>
                </a:solidFill>
              </a:rPr>
              <a:t>2022 </a:t>
            </a:r>
            <a:r>
              <a:rPr lang="ko-KR" altLang="en-US" b="1" dirty="0">
                <a:solidFill>
                  <a:schemeClr val="bg1"/>
                </a:solidFill>
              </a:rPr>
              <a:t>가을학기</a:t>
            </a:r>
          </a:p>
        </p:txBody>
      </p:sp>
    </p:spTree>
    <p:extLst>
      <p:ext uri="{BB962C8B-B14F-4D97-AF65-F5344CB8AC3E}">
        <p14:creationId xmlns:p14="http://schemas.microsoft.com/office/powerpoint/2010/main" val="400285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A2CFFC-732C-48C1-A6E8-60AFE9072AB1}"/>
              </a:ext>
            </a:extLst>
          </p:cNvPr>
          <p:cNvSpPr/>
          <p:nvPr/>
        </p:nvSpPr>
        <p:spPr>
          <a:xfrm>
            <a:off x="0" y="-9144"/>
            <a:ext cx="12192000" cy="6876288"/>
          </a:xfrm>
          <a:prstGeom prst="rect">
            <a:avLst/>
          </a:prstGeom>
          <a:solidFill>
            <a:srgbClr val="002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EC74133C-ECB2-430B-A5ED-EE8E180A34AB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frame">
            <a:avLst>
              <a:gd name="adj1" fmla="val 36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E1835CE5-6C47-45A5-81AD-810FC29DBABF}"/>
              </a:ext>
            </a:extLst>
          </p:cNvPr>
          <p:cNvSpPr/>
          <p:nvPr/>
        </p:nvSpPr>
        <p:spPr>
          <a:xfrm>
            <a:off x="255696" y="260399"/>
            <a:ext cx="11669604" cy="6321376"/>
          </a:xfrm>
          <a:prstGeom prst="frame">
            <a:avLst>
              <a:gd name="adj1" fmla="val 4733"/>
            </a:avLst>
          </a:prstGeom>
          <a:solidFill>
            <a:srgbClr val="002F8E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8ECEB-E102-4A81-ABEF-7905ECAE155E}"/>
              </a:ext>
            </a:extLst>
          </p:cNvPr>
          <p:cNvSpPr txBox="1"/>
          <p:nvPr/>
        </p:nvSpPr>
        <p:spPr>
          <a:xfrm>
            <a:off x="2555220" y="2697812"/>
            <a:ext cx="70705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/>
                </a:solidFill>
              </a:rPr>
              <a:t>Thank you!!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8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USB</dc:creator>
  <cp:lastModifiedBy>USB</cp:lastModifiedBy>
  <cp:revision>5</cp:revision>
  <dcterms:created xsi:type="dcterms:W3CDTF">2022-12-02T10:24:48Z</dcterms:created>
  <dcterms:modified xsi:type="dcterms:W3CDTF">2022-12-02T10:55:25Z</dcterms:modified>
</cp:coreProperties>
</file>