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0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03/11/2023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ata.krx.co.kr/contents/MDC/MDI/mdiLoader/index.cmd?menuId=MDC020102010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KR" dirty="0" err="1"/>
              <a:t>Fama</a:t>
            </a:r>
            <a:r>
              <a:rPr lang="en-US" altLang="ko-Kore-KR" dirty="0"/>
              <a:t>  French 3 Factor model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/>
              <a:t>2</a:t>
            </a:r>
            <a:r>
              <a:rPr lang="en-US" altLang="ko-KR" dirty="0"/>
              <a:t>023</a:t>
            </a:r>
            <a:r>
              <a:rPr lang="ko-KR" altLang="en-US" dirty="0"/>
              <a:t> </a:t>
            </a:r>
            <a:r>
              <a:rPr lang="en-US" altLang="ko-KR" dirty="0"/>
              <a:t>Mar. 11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6029" y="5220551"/>
            <a:ext cx="3085971" cy="317500"/>
          </a:xfrm>
        </p:spPr>
        <p:txBody>
          <a:bodyPr/>
          <a:lstStyle/>
          <a:p>
            <a:r>
              <a:rPr lang="en-US" altLang="ko-Kore-KR" dirty="0"/>
              <a:t>Team. 1 </a:t>
            </a:r>
            <a:r>
              <a:rPr lang="ko-KR" altLang="en-US" dirty="0"/>
              <a:t>양준영 강동화 허준 </a:t>
            </a:r>
            <a:r>
              <a:rPr lang="ko-KR" altLang="en-US" dirty="0" err="1"/>
              <a:t>최재필</a:t>
            </a:r>
            <a:r>
              <a:rPr lang="en-US" altLang="ko-Kore-KR" dirty="0"/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전편</a:t>
            </a:r>
            <a:r>
              <a:rPr lang="en-US" altLang="ko-KR" dirty="0"/>
              <a:t>]</a:t>
            </a:r>
            <a:r>
              <a:rPr lang="ko-KR" altLang="en-US" dirty="0"/>
              <a:t>의 내용대로 한국 주식시장 데이터에 </a:t>
            </a:r>
            <a:r>
              <a:rPr lang="en-US" altLang="ko-KR" dirty="0"/>
              <a:t>FF3 </a:t>
            </a:r>
            <a:r>
              <a:rPr lang="ko-KR" altLang="en-US" dirty="0"/>
              <a:t>방법론 적용</a:t>
            </a:r>
            <a:r>
              <a:rPr lang="en-US" altLang="ko-KR" dirty="0"/>
              <a:t> (</a:t>
            </a:r>
            <a:r>
              <a:rPr lang="ko-KR" altLang="en-US" dirty="0"/>
              <a:t>시도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 단계</a:t>
            </a:r>
            <a:r>
              <a:rPr lang="en-US" altLang="ko-KR" dirty="0"/>
              <a:t>:</a:t>
            </a:r>
          </a:p>
          <a:p>
            <a:pPr marL="1028700" lvl="1" indent="-342900">
              <a:buAutoNum type="arabicPeriod"/>
            </a:pPr>
            <a:r>
              <a:rPr lang="ko-KR" altLang="en-US" dirty="0"/>
              <a:t>데이터 수집 </a:t>
            </a:r>
            <a:r>
              <a:rPr lang="en-US" altLang="ko-KR" dirty="0"/>
              <a:t>/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1028700" lvl="1" indent="-342900">
              <a:buAutoNum type="arabicPeriod"/>
            </a:pPr>
            <a:r>
              <a:rPr lang="ko-KR" altLang="en-US" dirty="0" err="1"/>
              <a:t>리벨런싱</a:t>
            </a:r>
            <a:r>
              <a:rPr lang="ko-KR" altLang="en-US" dirty="0"/>
              <a:t> 시기마다 사이즈</a:t>
            </a:r>
            <a:r>
              <a:rPr lang="en-US" altLang="ko-KR" dirty="0"/>
              <a:t> &amp; pre-ranking beta</a:t>
            </a:r>
            <a:r>
              <a:rPr lang="ko-KR" altLang="en-US" dirty="0"/>
              <a:t>로 </a:t>
            </a:r>
            <a:r>
              <a:rPr lang="en-US" altLang="ko-KR" dirty="0"/>
              <a:t>10*10 </a:t>
            </a:r>
            <a:r>
              <a:rPr lang="ko-KR" altLang="en-US" dirty="0"/>
              <a:t>포트폴리오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1028700" lvl="1" indent="-342900">
              <a:buAutoNum type="arabicPeriod"/>
            </a:pPr>
            <a:r>
              <a:rPr lang="ko-KR" altLang="en-US" dirty="0"/>
              <a:t>각 포트폴리오의 </a:t>
            </a:r>
            <a:r>
              <a:rPr lang="en-US" altLang="ko-KR" dirty="0"/>
              <a:t>post-ranking beta</a:t>
            </a:r>
            <a:r>
              <a:rPr lang="ko-KR" altLang="en-US" dirty="0"/>
              <a:t>를 전기간에 대해 구함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어디가 </a:t>
            </a:r>
            <a:r>
              <a:rPr lang="ko-KR" altLang="en-US" dirty="0" err="1"/>
              <a:t>잘못된거지</a:t>
            </a:r>
            <a:r>
              <a:rPr lang="en-US" altLang="ko-KR" dirty="0"/>
              <a:t>…?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2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/>
              <a:t>수집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KRX(</a:t>
            </a:r>
            <a:r>
              <a:rPr lang="ko-KR" alt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한국거래소</a:t>
            </a:r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ko-KR" altLang="en-US" dirty="0"/>
              <a:t>에서 데이터 가져오기 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전 종목 시세 </a:t>
            </a:r>
            <a:r>
              <a:rPr lang="en-US" altLang="ko-KR" dirty="0"/>
              <a:t>&amp; </a:t>
            </a:r>
            <a:r>
              <a:rPr lang="ko-KR" altLang="en-US" dirty="0"/>
              <a:t>시세</a:t>
            </a:r>
            <a:r>
              <a:rPr lang="en-US" altLang="ko-KR" dirty="0"/>
              <a:t>, </a:t>
            </a:r>
            <a:r>
              <a:rPr lang="ko-KR" altLang="en-US" dirty="0"/>
              <a:t>표준산업분류 </a:t>
            </a:r>
            <a:r>
              <a:rPr lang="en-US" altLang="ko-KR" dirty="0"/>
              <a:t>(</a:t>
            </a:r>
            <a:r>
              <a:rPr lang="ko-KR" altLang="en-US" dirty="0"/>
              <a:t>중분류</a:t>
            </a:r>
            <a:r>
              <a:rPr lang="en-US" altLang="ko-KR" dirty="0"/>
              <a:t>)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/>
              <a:t>매일매일의 </a:t>
            </a:r>
            <a:r>
              <a:rPr lang="en-US" altLang="ko-KR" dirty="0"/>
              <a:t>snapshot</a:t>
            </a:r>
            <a:r>
              <a:rPr lang="ko-KR" altLang="en-US" dirty="0"/>
              <a:t>이 찍혀 있음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상장폐지된</a:t>
            </a:r>
            <a:r>
              <a:rPr lang="ko-KR" altLang="en-US" dirty="0">
                <a:sym typeface="Wingdings" panose="05000000000000000000" pitchFamily="2" charset="2"/>
              </a:rPr>
              <a:t> 종목도 포함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dirty="0"/>
              <a:t>한국은행에서 국채 </a:t>
            </a:r>
            <a:r>
              <a:rPr lang="en-US" altLang="ko-KR" dirty="0"/>
              <a:t>10</a:t>
            </a:r>
            <a:r>
              <a:rPr lang="ko-KR" altLang="en-US" dirty="0" err="1"/>
              <a:t>년물</a:t>
            </a:r>
            <a:r>
              <a:rPr lang="ko-KR" altLang="en-US" dirty="0"/>
              <a:t> 데이터 가져오기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4CD4B-AA49-F5DA-B385-A80AA362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84" y="2890840"/>
            <a:ext cx="4396032" cy="28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8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 err="1"/>
              <a:t>전처리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분석 편의를 위해 데이터프레임 형태 변경 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en-US" altLang="ko-KR" dirty="0"/>
              <a:t>x: date</a:t>
            </a:r>
          </a:p>
          <a:p>
            <a:pPr marL="1028700" lvl="1" indent="-342900">
              <a:buFontTx/>
              <a:buChar char="-"/>
            </a:pPr>
            <a:r>
              <a:rPr lang="en-US" altLang="ko-KR" dirty="0"/>
              <a:t>y: security id (</a:t>
            </a:r>
            <a:r>
              <a:rPr lang="en-US" altLang="ko-KR" dirty="0" err="1"/>
              <a:t>sid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Survivorship Bias </a:t>
            </a:r>
            <a:r>
              <a:rPr lang="ko-KR" altLang="en-US" dirty="0"/>
              <a:t>방지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조회 기간 내 </a:t>
            </a:r>
            <a:r>
              <a:rPr lang="en-US" altLang="ko-KR" dirty="0"/>
              <a:t>1</a:t>
            </a:r>
            <a:r>
              <a:rPr lang="ko-KR" altLang="en-US" dirty="0"/>
              <a:t>번이라도 존재했던 종목은 포함되어야 함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E6244-E846-EC27-A243-C9D1CB18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56" y="3008541"/>
            <a:ext cx="5175887" cy="27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9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 err="1"/>
              <a:t>전처리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비금융</a:t>
            </a:r>
            <a:r>
              <a:rPr lang="ko-KR" altLang="en-US" dirty="0"/>
              <a:t> 종목들만 남기기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금융 회사들은 레버리지 구조가 다르기 때문에 분석에 편향을 줄 수 있음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en-US" dirty="0"/>
              <a:t>3,110 </a:t>
            </a:r>
            <a:r>
              <a:rPr lang="ko-KR" altLang="en-US" dirty="0"/>
              <a:t>종목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2,735 </a:t>
            </a:r>
            <a:r>
              <a:rPr lang="ko-KR" altLang="en-US" dirty="0">
                <a:sym typeface="Wingdings" panose="05000000000000000000" pitchFamily="2" charset="2"/>
              </a:rPr>
              <a:t>종목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dirty="0" err="1"/>
              <a:t>tradingday</a:t>
            </a:r>
            <a:r>
              <a:rPr lang="en-US" dirty="0"/>
              <a:t> </a:t>
            </a:r>
            <a:r>
              <a:rPr lang="ko-KR" altLang="en-US" dirty="0"/>
              <a:t>만 남기기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일별 수익률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월별 수익률로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028700" lvl="1" indent="-34290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시가총액</a:t>
            </a:r>
            <a:r>
              <a:rPr lang="en-US" altLang="ko-KR" dirty="0">
                <a:sym typeface="Wingdings" panose="05000000000000000000" pitchFamily="2" charset="2"/>
              </a:rPr>
              <a:t>, PBR</a:t>
            </a:r>
            <a:r>
              <a:rPr lang="ko-KR" altLang="en-US" dirty="0">
                <a:sym typeface="Wingdings" panose="05000000000000000000" pitchFamily="2" charset="2"/>
              </a:rPr>
              <a:t>은 월별 마지막 날 데이터 사용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73A7F-76D1-1AF4-6E76-41D91CED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72" y="2255793"/>
            <a:ext cx="1438476" cy="3458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6E45A-938D-E0ED-5F86-D8AD38B7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70" y="4694534"/>
            <a:ext cx="102884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 err="1"/>
              <a:t>팩터</a:t>
            </a:r>
            <a:r>
              <a:rPr lang="en-US" altLang="ko-KR" dirty="0"/>
              <a:t>1 – </a:t>
            </a:r>
            <a:r>
              <a:rPr lang="ko-KR" altLang="en-US" dirty="0"/>
              <a:t>시장</a:t>
            </a:r>
            <a:r>
              <a:rPr lang="en-US" altLang="ko-KR" dirty="0"/>
              <a:t>(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수익률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29" y="1144149"/>
            <a:ext cx="8091418" cy="462885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일 단위 시가총액 가중 수익률을 계산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en-US" dirty="0"/>
              <a:t>KOSPI, KOSDAQ </a:t>
            </a:r>
            <a:r>
              <a:rPr lang="ko-KR" altLang="en-US" dirty="0"/>
              <a:t>등과 차이 있음</a:t>
            </a:r>
            <a:r>
              <a:rPr lang="en-US" altLang="ko-KR" dirty="0"/>
              <a:t>. (</a:t>
            </a:r>
            <a:r>
              <a:rPr lang="ko-KR" altLang="en-US" dirty="0" err="1"/>
              <a:t>상폐</a:t>
            </a:r>
            <a:r>
              <a:rPr lang="en-US" altLang="ko-KR" dirty="0"/>
              <a:t>/</a:t>
            </a:r>
            <a:r>
              <a:rPr lang="ko-KR" altLang="en-US" dirty="0"/>
              <a:t>상장 등 이벤트 발생 시 보정 때문에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한국은행 </a:t>
            </a:r>
            <a:r>
              <a:rPr lang="en-US" altLang="ko-KR" dirty="0"/>
              <a:t>10</a:t>
            </a:r>
            <a:r>
              <a:rPr lang="ko-KR" altLang="en-US" dirty="0" err="1"/>
              <a:t>년물을</a:t>
            </a:r>
            <a:r>
              <a:rPr lang="ko-KR" altLang="en-US" dirty="0"/>
              <a:t> </a:t>
            </a:r>
            <a:r>
              <a:rPr lang="ko-KR" altLang="en-US" dirty="0" err="1"/>
              <a:t>월율화하여</a:t>
            </a:r>
            <a:r>
              <a:rPr lang="ko-KR" altLang="en-US" dirty="0"/>
              <a:t> 월별 시장 수익률에서 </a:t>
            </a:r>
            <a:r>
              <a:rPr lang="ko-KR" altLang="en-US" dirty="0" err="1"/>
              <a:t>빼줌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en-US" dirty="0"/>
              <a:t>= </a:t>
            </a:r>
            <a:r>
              <a:rPr lang="ko-KR" altLang="en-US" dirty="0"/>
              <a:t>시장초과수익률</a:t>
            </a:r>
            <a:r>
              <a:rPr lang="en-US" altLang="ko-KR" dirty="0"/>
              <a:t>(Rm-Rf)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A05F7-49B7-275F-9E5E-41BADC42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18" y="3597927"/>
            <a:ext cx="3644129" cy="217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ACE83-4C81-E26F-E07E-28BCBBF2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9" y="3597927"/>
            <a:ext cx="3766916" cy="21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/>
              <a:t>사이즈</a:t>
            </a:r>
            <a:r>
              <a:rPr lang="en-US" altLang="ko-KR" dirty="0"/>
              <a:t>-</a:t>
            </a:r>
            <a:r>
              <a:rPr lang="ko-KR" altLang="en-US" dirty="0"/>
              <a:t>베타 그룹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시가총액</a:t>
            </a: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)</a:t>
            </a:r>
            <a:r>
              <a:rPr lang="ko-KR" altLang="en-US" dirty="0"/>
              <a:t>와 개별 주식의 </a:t>
            </a:r>
            <a:r>
              <a:rPr lang="en-US" altLang="ko-KR" dirty="0"/>
              <a:t>pre-ranking beta</a:t>
            </a:r>
            <a:r>
              <a:rPr lang="ko-KR" altLang="en-US" dirty="0"/>
              <a:t>로 </a:t>
            </a:r>
            <a:r>
              <a:rPr lang="en-US" altLang="ko-KR" dirty="0"/>
              <a:t>10*10 </a:t>
            </a:r>
            <a:r>
              <a:rPr lang="ko-KR" altLang="en-US" dirty="0"/>
              <a:t>개의 그룹을 만들어 포트폴리오 생성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각 포트폴리오를 통해 해당 그룹 내 종목들의 진짜 베타</a:t>
            </a:r>
            <a:r>
              <a:rPr lang="en-US" altLang="ko-KR" dirty="0"/>
              <a:t>: post-ranking beta</a:t>
            </a:r>
            <a:r>
              <a:rPr lang="ko-KR" altLang="en-US" dirty="0"/>
              <a:t>를 구함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/>
              <a:t>매 </a:t>
            </a:r>
            <a:r>
              <a:rPr lang="ko-KR" altLang="en-US" dirty="0" err="1"/>
              <a:t>리밸런싱</a:t>
            </a:r>
            <a:r>
              <a:rPr lang="ko-KR" altLang="en-US" dirty="0"/>
              <a:t> 시기 </a:t>
            </a:r>
            <a:r>
              <a:rPr lang="en-US" altLang="ko-KR" dirty="0"/>
              <a:t>(t</a:t>
            </a:r>
            <a:r>
              <a:rPr lang="ko-KR" altLang="en-US" dirty="0"/>
              <a:t>년도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사이즈를 </a:t>
            </a:r>
            <a:r>
              <a:rPr lang="en-US" altLang="ko-KR" dirty="0"/>
              <a:t>10</a:t>
            </a:r>
            <a:r>
              <a:rPr lang="ko-KR" altLang="en-US" dirty="0"/>
              <a:t>분위로 나누고</a:t>
            </a:r>
            <a:r>
              <a:rPr lang="en-US" altLang="ko-KR" dirty="0"/>
              <a:t>, 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/>
              <a:t>각 분위 내에서 </a:t>
            </a:r>
            <a:r>
              <a:rPr lang="en-US" altLang="ko-KR" dirty="0"/>
              <a:t>pre-ranking beta</a:t>
            </a:r>
            <a:r>
              <a:rPr lang="ko-KR" altLang="en-US" dirty="0"/>
              <a:t>를 통해 다시 </a:t>
            </a:r>
            <a:r>
              <a:rPr lang="en-US" altLang="ko-KR" dirty="0"/>
              <a:t>10</a:t>
            </a:r>
            <a:r>
              <a:rPr lang="ko-KR" altLang="en-US" dirty="0"/>
              <a:t>분위로 나눔</a:t>
            </a:r>
            <a:r>
              <a:rPr lang="en-US" altLang="ko-KR" dirty="0"/>
              <a:t>. </a:t>
            </a:r>
          </a:p>
          <a:p>
            <a:pPr marL="1028700" lvl="1" indent="-342900">
              <a:buFontTx/>
              <a:buChar char="-"/>
            </a:pPr>
            <a:r>
              <a:rPr lang="ko-KR" altLang="en-US" dirty="0"/>
              <a:t>각 포트폴리오의 동일가중 수익률을 구해 시장 수익률</a:t>
            </a:r>
            <a:r>
              <a:rPr lang="en-US" altLang="ko-KR" dirty="0"/>
              <a:t>(Rm)</a:t>
            </a:r>
            <a:r>
              <a:rPr lang="ko-KR" altLang="en-US" dirty="0"/>
              <a:t>과의 민감도를 계산하여 최종적인 </a:t>
            </a:r>
            <a:r>
              <a:rPr lang="en-US" altLang="ko-KR" dirty="0"/>
              <a:t>pre-ranking beta</a:t>
            </a:r>
            <a:r>
              <a:rPr lang="ko-KR" altLang="en-US" dirty="0"/>
              <a:t>를 구한다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0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pre-ranking</a:t>
            </a:r>
            <a:r>
              <a:rPr lang="ko-KR" altLang="en-US" dirty="0"/>
              <a:t> </a:t>
            </a:r>
            <a:r>
              <a:rPr lang="en-US" altLang="ko-KR" dirty="0"/>
              <a:t>beta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리서치에 따르면 </a:t>
            </a:r>
            <a:r>
              <a:rPr lang="en-US" altLang="ko-KR" dirty="0"/>
              <a:t>CAPM</a:t>
            </a:r>
            <a:r>
              <a:rPr lang="ko-KR" altLang="en-US" dirty="0"/>
              <a:t>의 믿음과 달리 사이즈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</a:t>
            </a:r>
            <a:r>
              <a:rPr lang="ko-KR" altLang="en-US" dirty="0" err="1"/>
              <a:t>팩터가</a:t>
            </a:r>
            <a:r>
              <a:rPr lang="ko-KR" altLang="en-US" dirty="0"/>
              <a:t> 추가되면 베타는 수익률을 설명하지 못함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… </a:t>
            </a:r>
            <a:r>
              <a:rPr lang="ko-KR" altLang="en-US" dirty="0"/>
              <a:t>중간에 나오는 수치를 보면 베타의 전체 평균은 적어도 </a:t>
            </a:r>
            <a:r>
              <a:rPr lang="en-US" altLang="ko-KR" dirty="0"/>
              <a:t>1</a:t>
            </a:r>
            <a:r>
              <a:rPr lang="ko-KR" altLang="en-US" dirty="0"/>
              <a:t>에 가까워야 함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그런데</a:t>
            </a:r>
            <a:r>
              <a:rPr lang="en-US" altLang="ko-KR" dirty="0"/>
              <a:t>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38D8-BD95-F714-5928-AE65A96F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6" y="2780959"/>
            <a:ext cx="3135550" cy="1853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531DE-609A-505E-D88F-3017CFC2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98" y="2780958"/>
            <a:ext cx="3135550" cy="1853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E7120-7C81-1F6E-81C8-79EA6D5E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06" y="4787136"/>
            <a:ext cx="3135550" cy="1853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11065E-3679-5BB6-AC91-445CD217F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798" y="4787136"/>
            <a:ext cx="3135550" cy="1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E21-5645-11CB-14D0-3AFD37F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: pre-ranking beta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FB65-1F27-86D2-8F01-32A04320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어디가 문제인 것일까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데이터</a:t>
            </a:r>
            <a:r>
              <a:rPr lang="en-US" altLang="ko-KR" dirty="0"/>
              <a:t>? regression?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985B-B8D9-8B0E-CD4A-516834B4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65" y="2157142"/>
            <a:ext cx="3622670" cy="36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7498</TotalTime>
  <Words>361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Askan Light</vt:lpstr>
      <vt:lpstr>Arial</vt:lpstr>
      <vt:lpstr>Calibri</vt:lpstr>
      <vt:lpstr>Times New Roman</vt:lpstr>
      <vt:lpstr>Office Theme</vt:lpstr>
      <vt:lpstr>Fama  French 3 Factor model</vt:lpstr>
      <vt:lpstr>데이터 분석: 개요</vt:lpstr>
      <vt:lpstr>데이터 분석: 수집 </vt:lpstr>
      <vt:lpstr>데이터 분석: 전처리</vt:lpstr>
      <vt:lpstr>데이터 분석: 전처리</vt:lpstr>
      <vt:lpstr>데이터 분석: 팩터1 – 시장(초과)수익률</vt:lpstr>
      <vt:lpstr>데이터 분석: 사이즈-베타 그룹</vt:lpstr>
      <vt:lpstr>데이터 분석: pre-ranking beta</vt:lpstr>
      <vt:lpstr>데이터 분석: pre-ranking beta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Choi Jai</cp:lastModifiedBy>
  <cp:revision>55</cp:revision>
  <dcterms:created xsi:type="dcterms:W3CDTF">2021-05-31T23:36:21Z</dcterms:created>
  <dcterms:modified xsi:type="dcterms:W3CDTF">2023-03-10T20:48:51Z</dcterms:modified>
</cp:coreProperties>
</file>