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4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xfrm>
            <a:off x="6341888" y="9296400"/>
            <a:ext cx="31425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솔라 하르모니아 기획안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100">
                <a:latin typeface="NanumSquare Regular"/>
                <a:ea typeface="NanumSquare Regular"/>
                <a:cs typeface="NanumSquare Regular"/>
                <a:sym typeface="NanumSquare Regular"/>
              </a:defRPr>
            </a:lvl1pPr>
          </a:lstStyle>
          <a:p>
            <a:pPr/>
            <a:r>
              <a:t>솔라 하르모니아 기획안</a:t>
            </a:r>
          </a:p>
        </p:txBody>
      </p:sp>
      <p:sp>
        <p:nvSpPr>
          <p:cNvPr id="120" name="작성자 김다희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이롭게 바탕체 OTF"/>
                <a:ea typeface="이롭게 바탕체 OTF"/>
                <a:cs typeface="이롭게 바탕체 OTF"/>
                <a:sym typeface="이롭게 바탕체 OTF"/>
              </a:defRPr>
            </a:lvl1pPr>
          </a:lstStyle>
          <a:p>
            <a:pPr/>
            <a:r>
              <a:t>작성자 김다희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4. 필요한 작업 - 스토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>
                <a:latin typeface="NanumSquare Regular"/>
                <a:ea typeface="NanumSquare Regular"/>
                <a:cs typeface="NanumSquare Regular"/>
                <a:sym typeface="NanumSquare Regular"/>
              </a:defRPr>
            </a:lvl1pPr>
          </a:lstStyle>
          <a:p>
            <a:pPr/>
            <a:r>
              <a:t>4. 필요한 작업 - 스토리</a:t>
            </a:r>
          </a:p>
        </p:txBody>
      </p:sp>
      <p:sp>
        <p:nvSpPr>
          <p:cNvPr id="148" name="게임 안내를 위한 시놉시스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이롭게 바탕체 OTF"/>
                <a:ea typeface="이롭게 바탕체 OTF"/>
                <a:cs typeface="이롭게 바탕체 OTF"/>
                <a:sym typeface="이롭게 바탕체 OTF"/>
              </a:defRPr>
            </a:pPr>
            <a:r>
              <a:t>게임 안내를 위한 시놉시스</a:t>
            </a:r>
          </a:p>
          <a:p>
            <a:pPr>
              <a:defRPr>
                <a:latin typeface="이롭게 바탕체 OTF"/>
                <a:ea typeface="이롭게 바탕체 OTF"/>
                <a:cs typeface="이롭게 바탕체 OTF"/>
                <a:sym typeface="이롭게 바탕체 OTF"/>
              </a:defRPr>
            </a:pPr>
            <a:r>
              <a:t>8명의 외계인 캐릭터 설정</a:t>
            </a:r>
          </a:p>
          <a:p>
            <a:pPr>
              <a:defRPr>
                <a:latin typeface="이롭게 바탕체 OTF"/>
                <a:ea typeface="이롭게 바탕체 OTF"/>
                <a:cs typeface="이롭게 바탕체 OTF"/>
                <a:sym typeface="이롭게 바탕체 OTF"/>
              </a:defRPr>
            </a:pPr>
            <a:r>
              <a:t>외계인 대사 (기본 힌트, 오답이었을때, 정답이었을때)</a:t>
            </a:r>
          </a:p>
          <a:p>
            <a:pPr>
              <a:defRPr>
                <a:latin typeface="이롭게 바탕체 OTF"/>
                <a:ea typeface="이롭게 바탕체 OTF"/>
                <a:cs typeface="이롭게 바탕체 OTF"/>
                <a:sym typeface="이롭게 바탕체 OTF"/>
              </a:defRPr>
            </a:pPr>
            <a:r>
              <a:t>행성 정보전달 페이지에 들어갈 텍스트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4. 필요한 작업 - 개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>
                <a:latin typeface="NanumSquare Regular"/>
                <a:ea typeface="NanumSquare Regular"/>
                <a:cs typeface="NanumSquare Regular"/>
                <a:sym typeface="NanumSquare Regular"/>
              </a:defRPr>
            </a:lvl1pPr>
          </a:lstStyle>
          <a:p>
            <a:pPr/>
            <a:r>
              <a:t>4. 필요한 작업 - 개발</a:t>
            </a:r>
          </a:p>
        </p:txBody>
      </p:sp>
      <p:sp>
        <p:nvSpPr>
          <p:cNvPr id="151" name="모바일 어플리케이션 AR 기능 구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이롭게 바탕체 OTF"/>
                <a:ea typeface="이롭게 바탕체 OTF"/>
                <a:cs typeface="이롭게 바탕체 OTF"/>
                <a:sym typeface="이롭게 바탕체 OTF"/>
              </a:defRPr>
            </a:pPr>
            <a:r>
              <a:t>모바일 어플리케이션 AR 기능 구현</a:t>
            </a:r>
          </a:p>
          <a:p>
            <a:pPr>
              <a:defRPr>
                <a:latin typeface="이롭게 바탕체 OTF"/>
                <a:ea typeface="이롭게 바탕체 OTF"/>
                <a:cs typeface="이롭게 바탕체 OTF"/>
                <a:sym typeface="이롭게 바탕체 OTF"/>
              </a:defRPr>
            </a:pPr>
            <a:r>
              <a:t>모바일 어플리케이션 각 행성들 정보 정달 기능 구현</a:t>
            </a:r>
          </a:p>
          <a:p>
            <a:pPr>
              <a:defRPr>
                <a:latin typeface="이롭게 바탕체 OTF"/>
                <a:ea typeface="이롭게 바탕체 OTF"/>
                <a:cs typeface="이롭게 바탕체 OTF"/>
                <a:sym typeface="이롭게 바탕체 OTF"/>
              </a:defRPr>
            </a:pPr>
            <a:r>
              <a:t>외계인 피규어들을 어떤 행성에 내려 놓았는지 인식할 RFID 리딩 기능 구현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4. 필요한 작업 - 게임존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>
                <a:latin typeface="NanumSquare Regular"/>
                <a:ea typeface="NanumSquare Regular"/>
                <a:cs typeface="NanumSquare Regular"/>
                <a:sym typeface="NanumSquare Regular"/>
              </a:defRPr>
            </a:lvl1pPr>
          </a:lstStyle>
          <a:p>
            <a:pPr/>
            <a:r>
              <a:t>4. 필요한 작업 - 게임존</a:t>
            </a:r>
          </a:p>
        </p:txBody>
      </p:sp>
      <p:sp>
        <p:nvSpPr>
          <p:cNvPr id="154" name="구조물 제작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이롭게 바탕체 OTF"/>
                <a:ea typeface="이롭게 바탕체 OTF"/>
                <a:cs typeface="이롭게 바탕체 OTF"/>
                <a:sym typeface="이롭게 바탕체 OTF"/>
              </a:defRPr>
            </a:pPr>
            <a:r>
              <a:t>구조물 제작</a:t>
            </a:r>
          </a:p>
          <a:p>
            <a:pPr>
              <a:defRPr>
                <a:latin typeface="이롭게 바탕체 OTF"/>
                <a:ea typeface="이롭게 바탕체 OTF"/>
                <a:cs typeface="이롭게 바탕체 OTF"/>
                <a:sym typeface="이롭게 바탕체 OTF"/>
              </a:defRPr>
            </a:pPr>
            <a:r>
              <a:t>행성 컴포넌트 제작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4. 필요한 작업 - 아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>
                <a:latin typeface="NanumSquare Regular"/>
                <a:ea typeface="NanumSquare Regular"/>
                <a:cs typeface="NanumSquare Regular"/>
                <a:sym typeface="NanumSquare Regular"/>
              </a:defRPr>
            </a:lvl1pPr>
          </a:lstStyle>
          <a:p>
            <a:pPr/>
            <a:r>
              <a:t>4. 필요한 작업 - 아트</a:t>
            </a:r>
          </a:p>
        </p:txBody>
      </p:sp>
      <p:sp>
        <p:nvSpPr>
          <p:cNvPr id="157" name="외계인 캐릭터 디자인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이롭게 바탕체 OTF"/>
                <a:ea typeface="이롭게 바탕체 OTF"/>
                <a:cs typeface="이롭게 바탕체 OTF"/>
                <a:sym typeface="이롭게 바탕체 OTF"/>
              </a:defRPr>
            </a:pPr>
            <a:r>
              <a:t>외계인 캐릭터 디자인</a:t>
            </a:r>
          </a:p>
          <a:p>
            <a:pPr>
              <a:defRPr>
                <a:latin typeface="이롭게 바탕체 OTF"/>
                <a:ea typeface="이롭게 바탕체 OTF"/>
                <a:cs typeface="이롭게 바탕체 OTF"/>
                <a:sym typeface="이롭게 바탕체 OTF"/>
              </a:defRPr>
            </a:pPr>
            <a:r>
              <a:t>외계인 피규어 제작</a:t>
            </a:r>
          </a:p>
          <a:p>
            <a:pPr>
              <a:defRPr>
                <a:latin typeface="이롭게 바탕체 OTF"/>
                <a:ea typeface="이롭게 바탕체 OTF"/>
                <a:cs typeface="이롭게 바탕체 OTF"/>
                <a:sym typeface="이롭게 바탕체 OTF"/>
              </a:defRPr>
            </a:pPr>
            <a:r>
              <a:t>어플리케이션 UI</a:t>
            </a:r>
          </a:p>
          <a:p>
            <a:pPr>
              <a:defRPr>
                <a:latin typeface="이롭게 바탕체 OTF"/>
                <a:ea typeface="이롭게 바탕체 OTF"/>
                <a:cs typeface="이롭게 바탕체 OTF"/>
                <a:sym typeface="이롭게 바탕체 OTF"/>
              </a:defRPr>
            </a:pPr>
            <a:r>
              <a:t>어플리케이션 행성 정보전달 페이지에 들어갈 이미지 리소스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차례"/>
          <p:cNvSpPr txBox="1"/>
          <p:nvPr/>
        </p:nvSpPr>
        <p:spPr>
          <a:xfrm>
            <a:off x="6167882" y="1903221"/>
            <a:ext cx="669037" cy="435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차례</a:t>
            </a:r>
          </a:p>
        </p:txBody>
      </p:sp>
      <p:sp>
        <p:nvSpPr>
          <p:cNvPr id="123" name="특징…"/>
          <p:cNvSpPr txBox="1"/>
          <p:nvPr/>
        </p:nvSpPr>
        <p:spPr>
          <a:xfrm>
            <a:off x="4066921" y="4144771"/>
            <a:ext cx="2330959" cy="1464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76250" indent="-476250">
              <a:buSzPct val="100000"/>
              <a:buAutoNum type="arabicPeriod" startAt="1"/>
              <a:defRPr b="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특징</a:t>
            </a:r>
          </a:p>
          <a:p>
            <a:pPr marL="476250" indent="-476250">
              <a:buSzPct val="100000"/>
              <a:buAutoNum type="arabicPeriod" startAt="1"/>
              <a:defRPr b="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플레이</a:t>
            </a:r>
          </a:p>
          <a:p>
            <a:pPr marL="476250" indent="-476250">
              <a:buSzPct val="100000"/>
              <a:buAutoNum type="arabicPeriod" startAt="1"/>
              <a:defRPr b="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포스트플레이</a:t>
            </a:r>
          </a:p>
          <a:p>
            <a:pPr marL="476250" indent="-476250">
              <a:buSzPct val="100000"/>
              <a:buAutoNum type="arabicPeriod" startAt="1"/>
              <a:defRPr b="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필요한 작업</a:t>
            </a:r>
          </a:p>
        </p:txBody>
      </p:sp>
      <p:sp>
        <p:nvSpPr>
          <p:cNvPr id="124" name="3…"/>
          <p:cNvSpPr txBox="1"/>
          <p:nvPr/>
        </p:nvSpPr>
        <p:spPr>
          <a:xfrm>
            <a:off x="7859417" y="4144771"/>
            <a:ext cx="452629" cy="1464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3 </a:t>
            </a:r>
          </a:p>
          <a:p>
            <a:pPr>
              <a:defRPr b="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5</a:t>
            </a:r>
          </a:p>
          <a:p>
            <a:pPr>
              <a:defRPr b="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8</a:t>
            </a:r>
          </a:p>
          <a:p>
            <a:pPr>
              <a:defRPr b="0">
                <a:latin typeface="NanumSquare Bold"/>
                <a:ea typeface="NanumSquare Bold"/>
                <a:cs typeface="NanumSquare Bold"/>
                <a:sym typeface="NanumSquare Bold"/>
              </a:defRPr>
            </a:pPr>
            <a:r>
              <a:t>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1. 특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>
                <a:latin typeface="NanumSquare Regular"/>
                <a:ea typeface="NanumSquare Regular"/>
                <a:cs typeface="NanumSquare Regular"/>
                <a:sym typeface="NanumSquare Regular"/>
              </a:defRPr>
            </a:lvl1pPr>
          </a:lstStyle>
          <a:p>
            <a:pPr/>
            <a:r>
              <a:t>1. 특징</a:t>
            </a:r>
          </a:p>
        </p:txBody>
      </p:sp>
      <p:sp>
        <p:nvSpPr>
          <p:cNvPr id="127" name="제목: 솔라 하르모니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이롭게 바탕체 OTF"/>
                <a:ea typeface="이롭게 바탕체 OTF"/>
                <a:cs typeface="이롭게 바탕체 OTF"/>
                <a:sym typeface="이롭게 바탕체 OTF"/>
              </a:defRPr>
            </a:pPr>
            <a:r>
              <a:t>제목: 솔라 하르모니아</a:t>
            </a:r>
          </a:p>
          <a:p>
            <a:pPr>
              <a:defRPr>
                <a:latin typeface="이롭게 바탕체 OTF"/>
                <a:ea typeface="이롭게 바탕체 OTF"/>
                <a:cs typeface="이롭게 바탕체 OTF"/>
                <a:sym typeface="이롭게 바탕체 OTF"/>
              </a:defRPr>
            </a:pPr>
            <a:r>
              <a:t>타겟: 초등학교 고학년 ~ 중학생</a:t>
            </a:r>
          </a:p>
          <a:p>
            <a:pPr>
              <a:defRPr>
                <a:latin typeface="이롭게 바탕체 OTF"/>
                <a:ea typeface="이롭게 바탕체 OTF"/>
                <a:cs typeface="이롭게 바탕체 OTF"/>
                <a:sym typeface="이롭게 바탕체 OTF"/>
              </a:defRPr>
            </a:pPr>
            <a:r>
              <a:t>1~8명의 플레이어</a:t>
            </a:r>
          </a:p>
          <a:p>
            <a:pPr>
              <a:defRPr>
                <a:latin typeface="이롭게 바탕체 OTF"/>
                <a:ea typeface="이롭게 바탕체 OTF"/>
                <a:cs typeface="이롭게 바탕체 OTF"/>
                <a:sym typeface="이롭게 바탕체 OTF"/>
              </a:defRPr>
            </a:pPr>
            <a:r>
              <a:t>모바일 디바이스와 아두이노를 활용한 빅게임</a:t>
            </a:r>
          </a:p>
          <a:p>
            <a:pPr>
              <a:defRPr>
                <a:latin typeface="이롭게 바탕체 OTF"/>
                <a:ea typeface="이롭게 바탕체 OTF"/>
                <a:cs typeface="이롭게 바탕체 OTF"/>
                <a:sym typeface="이롭게 바탕체 OTF"/>
              </a:defRPr>
            </a:pPr>
            <a:r>
              <a:t>로그라인: 원래 살던 행성에서 튕겨나온 외계인들의 집을 찾아주자!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1. 특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>
                <a:latin typeface="NanumSquare Regular"/>
                <a:ea typeface="NanumSquare Regular"/>
                <a:cs typeface="NanumSquare Regular"/>
                <a:sym typeface="NanumSquare Regular"/>
              </a:defRPr>
            </a:lvl1pPr>
          </a:lstStyle>
          <a:p>
            <a:pPr/>
            <a:r>
              <a:t>1. 특징</a:t>
            </a:r>
          </a:p>
        </p:txBody>
      </p:sp>
      <p:sp>
        <p:nvSpPr>
          <p:cNvPr id="130" name="각 행성의 특성을 살린 캐릭터 설계를 통해 어린이, 청소년들이 게임을 플레이하면서 자연스럽게 행성의 특징들에 관심을 가질 수 있기를 기대합니다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이롭게 바탕체 OTF"/>
                <a:ea typeface="이롭게 바탕체 OTF"/>
                <a:cs typeface="이롭게 바탕체 OTF"/>
                <a:sym typeface="이롭게 바탕체 OTF"/>
              </a:defRPr>
            </a:lvl1pPr>
          </a:lstStyle>
          <a:p>
            <a:pPr/>
            <a:r>
              <a:t>각 행성의 특성을 살린 캐릭터 설계를 통해 어린이, 청소년들이 게임을 플레이하면서 자연스럽게 행성의 특징들에 관심을 가질 수 있기를 기대합니다.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2. 플레이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>
                <a:latin typeface="NanumSquare Regular"/>
                <a:ea typeface="NanumSquare Regular"/>
                <a:cs typeface="NanumSquare Regular"/>
                <a:sym typeface="NanumSquare Regular"/>
              </a:defRPr>
            </a:lvl1pPr>
          </a:lstStyle>
          <a:p>
            <a:pPr/>
            <a:r>
              <a:t>2. 플레이</a:t>
            </a:r>
          </a:p>
        </p:txBody>
      </p:sp>
      <p:sp>
        <p:nvSpPr>
          <p:cNvPr id="133" name="플레이어들은 게임존에 입장하면서 모바일 디바이스와 8개의 외계인 인형을 지급받습니다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이롭게 바탕체 OTF"/>
                <a:ea typeface="이롭게 바탕체 OTF"/>
                <a:cs typeface="이롭게 바탕체 OTF"/>
                <a:sym typeface="이롭게 바탕체 OTF"/>
              </a:defRPr>
            </a:pPr>
            <a:r>
              <a:t>플레이어들은 게임존에 입장하면서 모바일 디바이스와 8개의 외계인 인형을 지급받습니다.</a:t>
            </a:r>
          </a:p>
          <a:p>
            <a:pPr>
              <a:defRPr>
                <a:latin typeface="이롭게 바탕체 OTF"/>
                <a:ea typeface="이롭게 바탕체 OTF"/>
                <a:cs typeface="이롭게 바탕체 OTF"/>
                <a:sym typeface="이롭게 바탕체 OTF"/>
              </a:defRPr>
            </a:pPr>
            <a:r>
              <a:t>이 인형들을 AR 인식하면 외계인들이 자신이 원래 살던 행성에 대한 힌트를 줍니다.</a:t>
            </a:r>
          </a:p>
          <a:p>
            <a:pPr>
              <a:defRPr>
                <a:latin typeface="이롭게 바탕체 OTF"/>
                <a:ea typeface="이롭게 바탕체 OTF"/>
                <a:cs typeface="이롭게 바탕체 OTF"/>
                <a:sym typeface="이롭게 바탕체 OTF"/>
              </a:defRPr>
            </a:pPr>
            <a:r>
              <a:t>이 힌트는 처음에 외계어로 제시되고, 이것을 번역하기 위해선 퍼즐을 풀어 코드를 얻어야합니다.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2. 플레이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>
                <a:latin typeface="NanumSquare Regular"/>
                <a:ea typeface="NanumSquare Regular"/>
                <a:cs typeface="NanumSquare Regular"/>
                <a:sym typeface="NanumSquare Regular"/>
              </a:defRPr>
            </a:lvl1pPr>
          </a:lstStyle>
          <a:p>
            <a:pPr/>
            <a:r>
              <a:t>2. 플레이</a:t>
            </a:r>
          </a:p>
        </p:txBody>
      </p:sp>
      <p:sp>
        <p:nvSpPr>
          <p:cNvPr id="136" name="외계어는 지구형 행성의 언어와 목성형 행성의 언어 두 가지로 나눠지고, 각자 다른 퍼즐을 해결해야 합니다. 이때 퍼즐이 지구형과 목성형 행성의 특징을 알 수 있는 형태라면 이상적일 것 같습니다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0055" indent="-440055" defTabSz="578358">
              <a:spcBef>
                <a:spcPts val="4100"/>
              </a:spcBef>
              <a:defRPr sz="3168">
                <a:latin typeface="이롭게 바탕체 OTF"/>
                <a:ea typeface="이롭게 바탕체 OTF"/>
                <a:cs typeface="이롭게 바탕체 OTF"/>
                <a:sym typeface="이롭게 바탕체 OTF"/>
              </a:defRPr>
            </a:pPr>
            <a:r>
              <a:t>외계어는 지구형 행성의 언어와 목성형 행성의 언어 두 가지로 나눠지고, 각자 다른 퍼즐을 해결해야 합니다. 이때 퍼즐이 지구형과 목성형 행성의 특징을 알 수 있는 형태라면 이상적일 것 같습니다.</a:t>
            </a:r>
          </a:p>
          <a:p>
            <a:pPr marL="440055" indent="-440055" defTabSz="578358">
              <a:spcBef>
                <a:spcPts val="4100"/>
              </a:spcBef>
              <a:defRPr sz="3168">
                <a:latin typeface="이롭게 바탕체 OTF"/>
                <a:ea typeface="이롭게 바탕체 OTF"/>
                <a:cs typeface="이롭게 바탕체 OTF"/>
                <a:sym typeface="이롭게 바탕체 OTF"/>
              </a:defRPr>
            </a:pPr>
            <a:r>
              <a:t>퍼즐을 통해 획득한 코드를 모바일 디바이스에 입력하면 힌트를 번역할 수 있습니다.</a:t>
            </a:r>
          </a:p>
          <a:p>
            <a:pPr marL="440055" indent="-440055" defTabSz="578358">
              <a:spcBef>
                <a:spcPts val="4100"/>
              </a:spcBef>
              <a:defRPr sz="3168">
                <a:latin typeface="이롭게 바탕체 OTF"/>
                <a:ea typeface="이롭게 바탕체 OTF"/>
                <a:cs typeface="이롭게 바탕체 OTF"/>
                <a:sym typeface="이롭게 바탕체 OTF"/>
              </a:defRPr>
            </a:pPr>
            <a:r>
              <a:t>힌트를 가지고 추론해서 게임존 안에 있는 행성들에 인형을 배치하고, 정답이라면 행성에 불이 들어오는 등 이펙트가 보여집니다.</a:t>
            </a:r>
            <a:br/>
            <a:r>
              <a:t>오답일시, 다시 AR을 인식하면 새로운 힌트를 받을 수 있습니다.</a:t>
            </a:r>
            <a:br/>
            <a:r>
              <a:t>(ex. 이 곳은 너무 추워~ 숨쉬기도 힘들고! 여기선 못살겠다ㅠㅠ)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2. 플레이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>
                <a:latin typeface="NanumSquare Regular"/>
                <a:ea typeface="NanumSquare Regular"/>
                <a:cs typeface="NanumSquare Regular"/>
                <a:sym typeface="NanumSquare Regular"/>
              </a:defRPr>
            </a:lvl1pPr>
          </a:lstStyle>
          <a:p>
            <a:pPr/>
            <a:r>
              <a:t>2. 플레이</a:t>
            </a:r>
          </a:p>
        </p:txBody>
      </p:sp>
      <p:sp>
        <p:nvSpPr>
          <p:cNvPr id="139" name="외계인을 배치하고 다시 옮기는 이사 횟수에 제한이 있고, 이 기회를 다 쓰고 났을때 얼마나 많은 외계인의 집을 찾아줬는 지가 스코어입니다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이롭게 바탕체 OTF"/>
                <a:ea typeface="이롭게 바탕체 OTF"/>
                <a:cs typeface="이롭게 바탕체 OTF"/>
                <a:sym typeface="이롭게 바탕체 OTF"/>
              </a:defRPr>
            </a:pPr>
            <a:r>
              <a:t>외계인을 배치하고 다시 옮기는 이사 횟수에 제한이 있고, 이 기회를 다 쓰고 났을때 얼마나 많은 외계인의 집을 찾아줬는 지가 스코어입니다.</a:t>
            </a:r>
          </a:p>
          <a:p>
            <a:pPr>
              <a:defRPr>
                <a:latin typeface="이롭게 바탕체 OTF"/>
                <a:ea typeface="이롭게 바탕체 OTF"/>
                <a:cs typeface="이롭게 바탕체 OTF"/>
                <a:sym typeface="이롭게 바탕체 OTF"/>
              </a:defRPr>
            </a:pPr>
            <a:r>
              <a:t>배치할 수 있는 행성은 지구를 제외한 7개, 외계인은 8명으로 마지막까지 플레이를 즐길 수 있도록 합니다!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3. 포스트플레이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>
                <a:latin typeface="NanumSquare Regular"/>
                <a:ea typeface="NanumSquare Regular"/>
                <a:cs typeface="NanumSquare Regular"/>
                <a:sym typeface="NanumSquare Regular"/>
              </a:defRPr>
            </a:lvl1pPr>
          </a:lstStyle>
          <a:p>
            <a:pPr/>
            <a:r>
              <a:t>3. 포스트플레이</a:t>
            </a:r>
          </a:p>
        </p:txBody>
      </p:sp>
      <p:sp>
        <p:nvSpPr>
          <p:cNvPr id="142" name="게임을 끝내고 나오면, 우리가 제시한 외계인의 모습말고 스스로 생각한 외계인들의 모습을 직접 그려보는 체험존이 있습니다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이롭게 바탕체 OTF"/>
                <a:ea typeface="이롭게 바탕체 OTF"/>
                <a:cs typeface="이롭게 바탕체 OTF"/>
                <a:sym typeface="이롭게 바탕체 OTF"/>
              </a:defRPr>
            </a:lvl1pPr>
          </a:lstStyle>
          <a:p>
            <a:pPr/>
            <a:r>
              <a:t>게임을 끝내고 나오면, 우리가 제시한 외계인의 모습말고 스스로 생각한 외계인들의 모습을 직접 그려보는 체험존이 있습니다.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4. 필요한 작업 - 게임디자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>
                <a:latin typeface="NanumSquare Regular"/>
                <a:ea typeface="NanumSquare Regular"/>
                <a:cs typeface="NanumSquare Regular"/>
                <a:sym typeface="NanumSquare Regular"/>
              </a:defRPr>
            </a:lvl1pPr>
          </a:lstStyle>
          <a:p>
            <a:pPr/>
            <a:r>
              <a:t>4. 필요한 작업 - 게임디자인</a:t>
            </a:r>
          </a:p>
        </p:txBody>
      </p:sp>
      <p:sp>
        <p:nvSpPr>
          <p:cNvPr id="145" name="플레이를 더 풍부하게 할 게임 기믹 고안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이롭게 바탕체 OTF"/>
                <a:ea typeface="이롭게 바탕체 OTF"/>
                <a:cs typeface="이롭게 바탕체 OTF"/>
                <a:sym typeface="이롭게 바탕체 OTF"/>
              </a:defRPr>
            </a:pPr>
            <a:r>
              <a:t>플레이를 더 풍부하게 할 게임 기믹 고안</a:t>
            </a:r>
          </a:p>
          <a:p>
            <a:pPr>
              <a:defRPr>
                <a:latin typeface="이롭게 바탕체 OTF"/>
                <a:ea typeface="이롭게 바탕체 OTF"/>
                <a:cs typeface="이롭게 바탕체 OTF"/>
                <a:sym typeface="이롭게 바탕체 OTF"/>
              </a:defRPr>
            </a:pPr>
            <a:r>
              <a:t>밸런스 및 플레이타임 조정</a:t>
            </a:r>
          </a:p>
          <a:p>
            <a:pPr>
              <a:defRPr>
                <a:latin typeface="이롭게 바탕체 OTF"/>
                <a:ea typeface="이롭게 바탕체 OTF"/>
                <a:cs typeface="이롭게 바탕체 OTF"/>
                <a:sym typeface="이롭게 바탕체 OTF"/>
              </a:defRPr>
            </a:pPr>
            <a:r>
              <a:t>번역코드를 얻기 위한 미니게임 or 퍼즐 개발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