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411D5B-EA73-48BB-B22C-084BE7A8937D}">
  <a:tblStyle styleId="{65411D5B-EA73-48BB-B22C-084BE7A893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f195147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cf195147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cf195147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cf195147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cf195147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cf195147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f195147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f195147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f195147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f195147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ee2edab7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ee2edab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ee2edab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ee2edab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cf195147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cf195147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ee2edab7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ee2edab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ee2edab7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ee2edab7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f2b73e9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f2b73e9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cf19514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cf19514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cf19514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cf19514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cf19514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cf19514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cf195147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cf19514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cf195147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cf195147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cf195147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cf195147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ee2edab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ee2edab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yj73GIEKmLI" TargetMode="External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drive/folders/1ik5YHTcVnMD-nl1H0BBLe-yn3F5fNRex?usp=sharing" TargetMode="External"/><Relationship Id="rId4" Type="http://schemas.openxmlformats.org/officeDocument/2006/relationships/hyperlink" Target="https://docs.google.com/spreadsheets/d/1uO-fG3W-etJWJV3loEb6d_nka-xqaGlmhbJlWDy8fSU/edit?gid=1264499671#gid=1264499671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ID 412 Interactive Space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TA Jeanyoon Choi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Which Frameworks to focus?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825" y="1158575"/>
            <a:ext cx="6600350" cy="37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Which Frameworks to focus?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825" y="1158575"/>
            <a:ext cx="6600350" cy="37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/>
          <p:nvPr/>
        </p:nvSpPr>
        <p:spPr>
          <a:xfrm>
            <a:off x="1723175" y="1802850"/>
            <a:ext cx="1377300" cy="900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/>
          <p:nvPr/>
        </p:nvSpPr>
        <p:spPr>
          <a:xfrm>
            <a:off x="3194700" y="1802850"/>
            <a:ext cx="1377300" cy="900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6071975" y="1802850"/>
            <a:ext cx="1377300" cy="900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4572000" y="2823350"/>
            <a:ext cx="1377300" cy="900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/>
          <p:nvPr/>
        </p:nvSpPr>
        <p:spPr>
          <a:xfrm>
            <a:off x="1723175" y="3831800"/>
            <a:ext cx="1377300" cy="900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Which Frameworks to focus?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Fundamentals: HTML, CSS, Javascript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CSS Frameworks: Styled-Components (CSS-in-JS)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Javascript Frameworks: React.js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React-based Fullstack Framework: Next.js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Package Manager: Yarn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Version Managing: Git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Deployment: Vercel &amp; Heroku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Code Editor: Cursor AI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Which Frameworks to focus?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6130875" y="504950"/>
            <a:ext cx="2588100" cy="4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Advanced Techniques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Socket.io (W2)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APIs (W2)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Three.js (W3)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590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Fundamentals: HTML, CSS, Javascript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CSS Frameworks: Styled-Components (CSS-in-JS)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Javascript Frameworks: React.js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React-based Fullstack Framework: Next.js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Package Manager: Yarn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Version Managing: Git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Deployment: Vercel &amp; Heroku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Code Editor: Cursor AI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This course wouldn’t be possible… without LLM &amp; Cursor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416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DO USE ChatGPT, LLMs, Cursor AI within the Class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Make sure you subscribe ChatGPT-4o and/or Cursor AI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You should learn how to interact and iterate using LLMs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Your learning curve… Accelerated much faster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975" y="1273425"/>
            <a:ext cx="4267200" cy="2713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Speculating the future of Coding within the Post-LLM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Don't learn to code!&#10;&#10; #Nvidia CEO #JensenHuang advises a different career path." id="148" name="Google Shape;148;p27" title="Don't learn to code, advises Nvidia CEO Jensen Hua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000" y="1171525"/>
            <a:ext cx="6384000" cy="35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Speculating the future of Coding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 within the Post-LLM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75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Language-based tools with Strong &amp; Large Community will Dominate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React/Next based Frontend Coding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Visual-based/Node-based programming might lose attraction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Lots of traditional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 Web Developers 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(might) lose their jobs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BUT Professionals with Domain Knowledge can now integrate Programming very flexibly: It’s an opportunity for you, as designers, to leverage this chance as much as you can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In a near future (cpl of months), programming will become more and more easier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This lecture is already easier than what it should be an year ago, and will be easier next year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Please update yourself on the latest trends and do not hesitate to integrate coding/programming extensively within your design practice/research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Syllabus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1. (10/28)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-"/>
            </a:pPr>
            <a:r>
              <a:rPr lang="en-GB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Basics Settings: Git, Cursor AI, Next.js Intro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-"/>
            </a:pPr>
            <a:r>
              <a:rPr lang="en-GB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Intro to Creative Web Dev: 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-"/>
            </a:pPr>
            <a:r>
              <a:rPr lang="en-GB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Time Interval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-"/>
            </a:pPr>
            <a:r>
              <a:rPr lang="en-GB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Mouse Move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-"/>
            </a:pPr>
            <a:r>
              <a:rPr lang="en-GB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Image &amp; Video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-"/>
            </a:pPr>
            <a:r>
              <a:rPr lang="en-GB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&amp; Word Puzzle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2. (11/4)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-"/>
            </a:pPr>
            <a:r>
              <a:rPr lang="en-GB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AI APIs Integration: ChatGPT &amp; Dall-E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-"/>
            </a:pPr>
            <a:r>
              <a:rPr lang="en-GB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Multi-Device Integration: Socket.io 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3. (11/11)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-"/>
            </a:pPr>
            <a:r>
              <a:rPr lang="en-GB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Three.js &amp; React-Three Ecosystem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Class Tools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AutoNum type="arabicPeriod"/>
            </a:pPr>
            <a:r>
              <a:rPr lang="en-GB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Cursor AI (Your Code Editor)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AutoNum type="arabicPeriod"/>
            </a:pPr>
            <a:r>
              <a:rPr lang="en-GB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</a:t>
            </a:r>
            <a:r>
              <a:rPr lang="en-GB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ocalhost:3000 (Your Live localhost)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AutoNum type="arabicPeriod"/>
            </a:pPr>
            <a:r>
              <a:rPr lang="en-GB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Lecture Notes (</a:t>
            </a:r>
            <a:r>
              <a:rPr lang="en-GB" sz="14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LINK</a:t>
            </a:r>
            <a:r>
              <a:rPr lang="en-GB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AutoNum type="alphaLcPeriod"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Real-time Code Sharing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AutoNum type="arabicPeriod"/>
            </a:pPr>
            <a:r>
              <a:rPr lang="en-GB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Ping Sheet (</a:t>
            </a:r>
            <a:r>
              <a:rPr lang="en-GB" sz="14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LINK</a:t>
            </a:r>
            <a:r>
              <a:rPr lang="en-GB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Notes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-"/>
            </a:pPr>
            <a:r>
              <a:rPr lang="en-GB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 cannot help debugging your problem individually. Please use ChatGPT/CursorAI or ask your peers in real-time.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-"/>
            </a:pPr>
            <a:r>
              <a:rPr lang="en-GB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you are lost, please do ask your peers to help out.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-"/>
            </a:pPr>
            <a:r>
              <a:rPr lang="en-GB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</a:t>
            </a:r>
            <a:r>
              <a:rPr lang="en-GB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you</a:t>
            </a:r>
            <a:r>
              <a:rPr lang="en-GB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are experienced, please do help your peers. Also </a:t>
            </a:r>
            <a:r>
              <a:rPr lang="en-GB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make sure to update the Ping Sheet in real-time, even if you’re not following the class materials.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-"/>
            </a:pPr>
            <a:r>
              <a:rPr lang="en-GB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Ping Sheet helps me to track </a:t>
            </a:r>
            <a:r>
              <a:rPr lang="en-GB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class’s overall understanding</a:t>
            </a:r>
            <a:r>
              <a:rPr lang="en-GB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 I will adjust the speed accordingly to the Ping Sheet.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896325"/>
            <a:ext cx="8520600" cy="36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Please</a:t>
            </a:r>
            <a:br>
              <a:rPr lang="en-GB" sz="4000"/>
            </a:br>
            <a:r>
              <a:rPr lang="en-GB" sz="4000"/>
              <a:t>1. Access Drive Link (Sent by Email)</a:t>
            </a:r>
            <a:br>
              <a:rPr lang="en-GB" sz="4000"/>
            </a:br>
            <a:r>
              <a:rPr lang="en-GB" sz="4000"/>
              <a:t>2. Take printed lecture materials -- Front of the Class (5 pages each)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About TA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Jeanyoon Choi | Creative Developer, Computational Artist, Interaction Designer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Currently PhD Experience Design Lab (XD Lab) @ KAIST Dep. Industrial Design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latin typeface="Avenir"/>
                <a:ea typeface="Avenir"/>
                <a:cs typeface="Avenir"/>
                <a:sym typeface="Avenir"/>
              </a:rPr>
              <a:t>Prev. MA Information Experience Design @ Royal College of Art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latin typeface="Avenir"/>
                <a:ea typeface="Avenir"/>
                <a:cs typeface="Avenir"/>
                <a:sym typeface="Avenir"/>
              </a:rPr>
              <a:t>Prev. BS Industrial Engineering @ Seoul National University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latin typeface="Avenir"/>
                <a:ea typeface="Avenir"/>
                <a:cs typeface="Avenir"/>
                <a:sym typeface="Avenir"/>
              </a:rPr>
              <a:t>Lectures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latin typeface="Avenir"/>
                <a:ea typeface="Avenir"/>
                <a:cs typeface="Avenir"/>
                <a:sym typeface="Avenir"/>
              </a:rPr>
              <a:t>Convergence Design IV, Lecturer, Korea National University of Arts (K-Arts)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latin typeface="Avenir"/>
                <a:ea typeface="Avenir"/>
                <a:cs typeface="Avenir"/>
                <a:sym typeface="Avenir"/>
              </a:rPr>
              <a:t>Elice Coding Frontend Web Dev. Bootcamp Lecturer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latin typeface="Avenir"/>
                <a:ea typeface="Avenir"/>
                <a:cs typeface="Avenir"/>
                <a:sym typeface="Avenir"/>
              </a:rPr>
              <a:t>Research Topic: Multi-Device Web Artwork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Key Objective of Interactive Space Coding Session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A Creative Frontend Web Development 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Session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By learning the basics of State-of-the-Art Frameworks (React.js, Next.js)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latin typeface="Avenir"/>
                <a:ea typeface="Avenir"/>
                <a:cs typeface="Avenir"/>
                <a:sym typeface="Avenir"/>
              </a:rPr>
              <a:t>Used in the Frontend Web Industry,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Key Objective of Interactive Space Coding Session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A Creative Frontend Web Development Session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By learning the basics of State-of-the-Art Frameworks (React.js, Next.js)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latin typeface="Avenir"/>
                <a:ea typeface="Avenir"/>
                <a:cs typeface="Avenir"/>
                <a:sym typeface="Avenir"/>
              </a:rPr>
              <a:t>Used in the Frontend Web Industry,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latin typeface="Avenir"/>
                <a:ea typeface="Avenir"/>
                <a:cs typeface="Avenir"/>
                <a:sym typeface="Avenir"/>
              </a:rPr>
              <a:t>You will 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latin typeface="Avenir"/>
                <a:ea typeface="Avenir"/>
                <a:cs typeface="Avenir"/>
                <a:sym typeface="Avenir"/>
              </a:rPr>
              <a:t>1) Develop your Computational Design practice beyond Visual-Oriented Coding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latin typeface="Avenir"/>
                <a:ea typeface="Avenir"/>
                <a:cs typeface="Avenir"/>
                <a:sym typeface="Avenir"/>
              </a:rPr>
              <a:t>2) Extend the language of web-based medium beyond Commercial/Practical Use-cases 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latin typeface="Avenir"/>
                <a:ea typeface="Avenir"/>
                <a:cs typeface="Avenir"/>
                <a:sym typeface="Avenir"/>
              </a:rPr>
              <a:t>3) Leverage Multi-Device Approaches to design a Multi-Sensory Immersive &amp; Interactive Space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Why Creative Web Dev? Creative Coding vs. Web Dev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Traditional Approach of Art/Design Institution teaching Coding: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latin typeface="Avenir"/>
                <a:ea typeface="Avenir"/>
                <a:cs typeface="Avenir"/>
                <a:sym typeface="Avenir"/>
              </a:rPr>
              <a:t>p5.js / Processing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latin typeface="Avenir"/>
                <a:ea typeface="Avenir"/>
                <a:cs typeface="Avenir"/>
                <a:sym typeface="Avenir"/>
              </a:rPr>
              <a:t>More of Creative Coding rather than Creative Software 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latin typeface="Avenir"/>
                <a:ea typeface="Avenir"/>
                <a:cs typeface="Avenir"/>
                <a:sym typeface="Avenir"/>
              </a:rPr>
              <a:t>Easy to learn but limited community / far from industry standard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Creative Web Dev: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latin typeface="Avenir"/>
                <a:ea typeface="Avenir"/>
                <a:cs typeface="Avenir"/>
                <a:sym typeface="Avenir"/>
              </a:rPr>
              <a:t>Hard to learn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latin typeface="Avenir"/>
                <a:ea typeface="Avenir"/>
                <a:cs typeface="Avenir"/>
                <a:sym typeface="Avenir"/>
              </a:rPr>
              <a:t>But easily compatible &amp; integratable with all the Web Industry Standards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latin typeface="Avenir"/>
                <a:ea typeface="Avenir"/>
                <a:cs typeface="Avenir"/>
                <a:sym typeface="Avenir"/>
              </a:rPr>
              <a:t>Dive Deeper into the field of software &amp; frontend engineering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r>
              <a:rPr lang="en-GB">
                <a:latin typeface="Avenir"/>
                <a:ea typeface="Avenir"/>
                <a:cs typeface="Avenir"/>
                <a:sym typeface="Avenir"/>
              </a:rPr>
              <a:t>More System/Platform/Functionality-Oriented than Creative Coding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Creative Coding vs. Web Dev.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90" name="Google Shape;90;p19"/>
          <p:cNvGraphicFramePr/>
          <p:nvPr/>
        </p:nvGraphicFramePr>
        <p:xfrm>
          <a:off x="447550" y="119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{65411D5B-EA73-48BB-B22C-084BE7A8937D}</a:tableStyleId>
              </a:tblPr>
              <a:tblGrid>
                <a:gridCol w="1156650"/>
                <a:gridCol w="2160675"/>
                <a:gridCol w="2601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Creative Coding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Web Dev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Major Usage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Art School Context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Industry Standard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Focus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Visual-Oriented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Functionality-Oriented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Expandability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Limited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Expandable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Characteristic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Experimental by Nature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Practical by Nature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Community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Small Community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Gigantic Community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Learning Curve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Relatively Easy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Very Hard yet Rewarding</a:t>
                      </a:r>
                      <a:b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(There is no free lunch)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Creative Coding vs. Web Dev.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447550" y="119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{65411D5B-EA73-48BB-B22C-084BE7A8937D}</a:tableStyleId>
              </a:tblPr>
              <a:tblGrid>
                <a:gridCol w="1156650"/>
                <a:gridCol w="2160675"/>
                <a:gridCol w="2601650"/>
                <a:gridCol w="2601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Creative Coding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Web Dev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Creative Web Dev</a:t>
                      </a:r>
                      <a:endParaRPr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Major Usage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Art School Context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Industry Standard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Starts from an Art School, Headed towards the Industry</a:t>
                      </a:r>
                      <a:endParaRPr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Focus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Visual-Oriented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Functionality-Oriented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Functionality-Oriented</a:t>
                      </a:r>
                      <a:endParaRPr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Expandability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Limited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Expandable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Expandable</a:t>
                      </a:r>
                      <a:endParaRPr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Characteristic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Experimental by Nature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Practical by Nature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Experimental by Nature</a:t>
                      </a:r>
                      <a:endParaRPr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Community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Small Community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Gigantic Community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None (Not yet)</a:t>
                      </a:r>
                      <a:endParaRPr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Learning Curve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Relatively Easy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Very Hard yet rewarding</a:t>
                      </a:r>
                      <a:b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(There is no free lunch)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Hard yet rewarding</a:t>
                      </a:r>
                      <a:br>
                        <a:rPr b="1"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b="1"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(Now it’s kinda easy w/ LLMs)</a:t>
                      </a:r>
                      <a:endParaRPr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Why Creative Web Dev? TouchDesigner vs. Web Dev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TouchDesigner: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Strong in Audio-Visual Creation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Limitation of Node-based Logic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Relatively small community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Limited benefits from the rise of LLMs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Web Development: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(Used to have) a very stiff learning curve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But now with LLMs, your imagination is your only limit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More systemic approach - Narrative-oriented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More compatibility, expandability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More accessibility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