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Arial Black" panose="020B0A04020102020204" pitchFamily="34" charset="0"/>
      <p:regular r:id="rId4"/>
      <p:bold r:id="rId5"/>
    </p:embeddedFont>
    <p:embeddedFont>
      <p:font typeface="Calibri" panose="020F0502020204030204" pitchFamily="34" charset="0"/>
      <p:regular r:id="rId6"/>
      <p:bold r:id="rId7"/>
      <p:italic r:id="rId8"/>
      <p:boldItalic r:id="rId9"/>
    </p:embeddedFont>
    <p:embeddedFont>
      <p:font typeface="Georgia" panose="02040502050405020303" pitchFamily="18" charset="0"/>
      <p:regular r:id="rId10"/>
      <p:bold r:id="rId11"/>
      <p:italic r:id="rId12"/>
      <p:boldItalic r:id="rId13"/>
    </p:embeddedFont>
    <p:embeddedFont>
      <p:font typeface="Lato" panose="020F0502020204030203" pitchFamily="34"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 d="100"/>
          <a:sy n="19" d="100"/>
        </p:scale>
        <p:origin x="72" y="40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presProps" Target="presProp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5" name="Shape 7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ue Background Poster">
  <p:cSld name="Blue Background Poster">
    <p:spTree>
      <p:nvGrpSpPr>
        <p:cNvPr id="1" name="Shape 10"/>
        <p:cNvGrpSpPr/>
        <p:nvPr/>
      </p:nvGrpSpPr>
      <p:grpSpPr>
        <a:xfrm>
          <a:off x="0" y="0"/>
          <a:ext cx="0" cy="0"/>
          <a:chOff x="0" y="0"/>
          <a:chExt cx="0" cy="0"/>
        </a:xfrm>
      </p:grpSpPr>
      <p:sp>
        <p:nvSpPr>
          <p:cNvPr id="11" name="Shape 11"/>
          <p:cNvSpPr/>
          <p:nvPr/>
        </p:nvSpPr>
        <p:spPr>
          <a:xfrm>
            <a:off x="0" y="3886200"/>
            <a:ext cx="43891199" cy="29032199"/>
          </a:xfrm>
          <a:prstGeom prst="rect">
            <a:avLst/>
          </a:prstGeom>
          <a:solidFill>
            <a:schemeClr val="dk1"/>
          </a:solidFill>
          <a:ln w="9525" cap="flat" cmpd="sng">
            <a:solidFill>
              <a:srgbClr val="111D3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b="0" i="0" u="none" strike="noStrike" cap="none">
              <a:solidFill>
                <a:schemeClr val="lt1"/>
              </a:solidFill>
              <a:latin typeface="Arial"/>
              <a:ea typeface="Arial"/>
              <a:cs typeface="Arial"/>
              <a:sym typeface="Arial"/>
            </a:endParaRPr>
          </a:p>
        </p:txBody>
      </p:sp>
      <p:cxnSp>
        <p:nvCxnSpPr>
          <p:cNvPr id="12" name="Shape 12"/>
          <p:cNvCxnSpPr/>
          <p:nvPr/>
        </p:nvCxnSpPr>
        <p:spPr>
          <a:xfrm>
            <a:off x="0" y="4038600"/>
            <a:ext cx="43891199" cy="0"/>
          </a:xfrm>
          <a:prstGeom prst="straightConnector1">
            <a:avLst/>
          </a:prstGeom>
          <a:noFill/>
          <a:ln w="381000" cap="flat" cmpd="sng">
            <a:solidFill>
              <a:schemeClr val="dk2"/>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211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11083131" y="-1208882"/>
            <a:ext cx="21724937" cy="39503351"/>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rot="5400000">
            <a:off x="109034586" y="50032921"/>
            <a:ext cx="134820660" cy="47404017"/>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211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body" idx="1"/>
          </p:nvPr>
        </p:nvSpPr>
        <p:spPr>
          <a:xfrm rot="5400000">
            <a:off x="13860789" y="2994661"/>
            <a:ext cx="134820660" cy="141480537"/>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1" name="Shape 71"/>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range Background Poster">
  <p:cSld name="Orange Background Poster">
    <p:spTree>
      <p:nvGrpSpPr>
        <p:cNvPr id="1" name="Shape 13"/>
        <p:cNvGrpSpPr/>
        <p:nvPr/>
      </p:nvGrpSpPr>
      <p:grpSpPr>
        <a:xfrm>
          <a:off x="0" y="0"/>
          <a:ext cx="0" cy="0"/>
          <a:chOff x="0" y="0"/>
          <a:chExt cx="0" cy="0"/>
        </a:xfrm>
      </p:grpSpPr>
      <p:sp>
        <p:nvSpPr>
          <p:cNvPr id="14" name="Shape 14"/>
          <p:cNvSpPr/>
          <p:nvPr/>
        </p:nvSpPr>
        <p:spPr>
          <a:xfrm>
            <a:off x="0" y="3886200"/>
            <a:ext cx="43891199" cy="29032199"/>
          </a:xfrm>
          <a:prstGeom prst="rect">
            <a:avLst/>
          </a:prstGeom>
          <a:solidFill>
            <a:schemeClr val="dk2"/>
          </a:solidFill>
          <a:ln w="9525" cap="flat" cmpd="sng">
            <a:solidFill>
              <a:srgbClr val="111D3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8600">
              <a:solidFill>
                <a:schemeClr val="lt1"/>
              </a:solidFill>
              <a:latin typeface="Arial"/>
              <a:ea typeface="Arial"/>
              <a:cs typeface="Arial"/>
              <a:sym typeface="Arial"/>
            </a:endParaRPr>
          </a:p>
        </p:txBody>
      </p:sp>
      <p:cxnSp>
        <p:nvCxnSpPr>
          <p:cNvPr id="15" name="Shape 15"/>
          <p:cNvCxnSpPr/>
          <p:nvPr/>
        </p:nvCxnSpPr>
        <p:spPr>
          <a:xfrm>
            <a:off x="0" y="4038600"/>
            <a:ext cx="43891199" cy="0"/>
          </a:xfrm>
          <a:prstGeom prst="straightConnector1">
            <a:avLst/>
          </a:prstGeom>
          <a:noFill/>
          <a:ln w="3810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Shape 17"/>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8" name="Shape 18"/>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19" name="Shape 19"/>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467102" y="21153122"/>
            <a:ext cx="37307519" cy="653796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9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body" idx="1"/>
          </p:nvPr>
        </p:nvSpPr>
        <p:spPr>
          <a:xfrm>
            <a:off x="3467102" y="13952225"/>
            <a:ext cx="37307519" cy="7200898"/>
          </a:xfrm>
          <a:prstGeom prst="rect">
            <a:avLst/>
          </a:prstGeom>
          <a:noFill/>
          <a:ln>
            <a:noFill/>
          </a:ln>
        </p:spPr>
        <p:txBody>
          <a:bodyPr spcFirstLastPara="1" wrap="square" lIns="91425" tIns="91425" rIns="91425" bIns="91425" anchor="b" anchorCtr="0"/>
          <a:lstStyle>
            <a:lvl1pPr marL="457200" marR="0" lvl="0" indent="-228600" algn="l" rtl="0">
              <a:spcBef>
                <a:spcPts val="1920"/>
              </a:spcBef>
              <a:spcAft>
                <a:spcPts val="0"/>
              </a:spcAft>
              <a:buClr>
                <a:srgbClr val="888A8D"/>
              </a:buClr>
              <a:buSzPts val="9600"/>
              <a:buFont typeface="Arial"/>
              <a:buNone/>
              <a:defRPr sz="9600" b="0" i="0" u="none" strike="noStrike" cap="none">
                <a:solidFill>
                  <a:srgbClr val="888A8D"/>
                </a:solidFill>
                <a:latin typeface="Arial"/>
                <a:ea typeface="Arial"/>
                <a:cs typeface="Arial"/>
                <a:sym typeface="Arial"/>
              </a:defRPr>
            </a:lvl1pPr>
            <a:lvl2pPr marL="914400" marR="0" lvl="1" indent="-228600" algn="l" rtl="0">
              <a:spcBef>
                <a:spcPts val="1720"/>
              </a:spcBef>
              <a:spcAft>
                <a:spcPts val="0"/>
              </a:spcAft>
              <a:buClr>
                <a:srgbClr val="888A8D"/>
              </a:buClr>
              <a:buSzPts val="8600"/>
              <a:buFont typeface="Arial"/>
              <a:buNone/>
              <a:defRPr sz="8600" b="0" i="0" u="none" strike="noStrike" cap="none">
                <a:solidFill>
                  <a:srgbClr val="888A8D"/>
                </a:solidFill>
                <a:latin typeface="Arial"/>
                <a:ea typeface="Arial"/>
                <a:cs typeface="Arial"/>
                <a:sym typeface="Arial"/>
              </a:defRPr>
            </a:lvl2pPr>
            <a:lvl3pPr marL="1371600" marR="0" lvl="2" indent="-228600" algn="l" rtl="0">
              <a:spcBef>
                <a:spcPts val="1540"/>
              </a:spcBef>
              <a:spcAft>
                <a:spcPts val="0"/>
              </a:spcAft>
              <a:buClr>
                <a:srgbClr val="888A8D"/>
              </a:buClr>
              <a:buSzPts val="7700"/>
              <a:buFont typeface="Arial"/>
              <a:buNone/>
              <a:defRPr sz="7700" b="0" i="0" u="none" strike="noStrike" cap="none">
                <a:solidFill>
                  <a:srgbClr val="888A8D"/>
                </a:solidFill>
                <a:latin typeface="Arial"/>
                <a:ea typeface="Arial"/>
                <a:cs typeface="Arial"/>
                <a:sym typeface="Arial"/>
              </a:defRPr>
            </a:lvl3pPr>
            <a:lvl4pPr marL="1828800" marR="0" lvl="3"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4pPr>
            <a:lvl5pPr marL="2286000" marR="0" lvl="4"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5pPr>
            <a:lvl6pPr marL="2743200" marR="0" lvl="5"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6pPr>
            <a:lvl7pPr marL="3200400" marR="0" lvl="6"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7pPr>
            <a:lvl8pPr marL="3657600" marR="0" lvl="7"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8pPr>
            <a:lvl9pPr marL="4114800" marR="0" lvl="8" indent="-228600" algn="l" rtl="0">
              <a:spcBef>
                <a:spcPts val="1340"/>
              </a:spcBef>
              <a:spcAft>
                <a:spcPts val="0"/>
              </a:spcAft>
              <a:buClr>
                <a:srgbClr val="888A8D"/>
              </a:buClr>
              <a:buSzPts val="6700"/>
              <a:buFont typeface="Arial"/>
              <a:buNone/>
              <a:defRPr sz="6700" b="0" i="0" u="none" strike="noStrike" cap="none">
                <a:solidFill>
                  <a:srgbClr val="888A8D"/>
                </a:solidFill>
                <a:latin typeface="Arial"/>
                <a:ea typeface="Arial"/>
                <a:cs typeface="Arial"/>
                <a:sym typeface="Arial"/>
              </a:defRPr>
            </a:lvl9pPr>
          </a:lstStyle>
          <a:p>
            <a:endParaRPr/>
          </a:p>
        </p:txBody>
      </p:sp>
      <p:sp>
        <p:nvSpPr>
          <p:cNvPr id="23" name="Shape 23"/>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25" name="Shape 25"/>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6"/>
        <p:cNvGrpSpPr/>
        <p:nvPr/>
      </p:nvGrpSpPr>
      <p:grpSpPr>
        <a:xfrm>
          <a:off x="0" y="0"/>
          <a:ext cx="0" cy="0"/>
          <a:chOff x="0" y="0"/>
          <a:chExt cx="0" cy="0"/>
        </a:xfrm>
      </p:grpSpPr>
      <p:sp>
        <p:nvSpPr>
          <p:cNvPr id="27" name="Shape 27"/>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211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body" idx="1"/>
          </p:nvPr>
        </p:nvSpPr>
        <p:spPr>
          <a:xfrm>
            <a:off x="10530842"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body" idx="2"/>
          </p:nvPr>
        </p:nvSpPr>
        <p:spPr>
          <a:xfrm>
            <a:off x="105704638" y="36865559"/>
            <a:ext cx="94442282" cy="104279697"/>
          </a:xfrm>
          <a:prstGeom prst="rect">
            <a:avLst/>
          </a:prstGeom>
          <a:noFill/>
          <a:ln>
            <a:noFill/>
          </a:ln>
        </p:spPr>
        <p:txBody>
          <a:bodyPr spcFirstLastPara="1" wrap="square" lIns="91425" tIns="91425" rIns="91425" bIns="91425" anchor="t" anchorCtr="0"/>
          <a:lstStyle>
            <a:lvl1pPr marL="457200" marR="0" lvl="0"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1pPr>
            <a:lvl2pPr marL="914400" marR="0" lvl="1"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2pPr>
            <a:lvl3pPr marL="1371600" marR="0" lvl="2"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3pPr>
            <a:lvl4pPr marL="1828800" marR="0" lvl="3"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4pPr>
            <a:lvl5pPr marL="2286000" marR="0" lvl="4"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5pPr>
            <a:lvl6pPr marL="2743200" marR="0" lvl="5"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6pPr>
            <a:lvl7pPr marL="3200400" marR="0" lvl="6"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7pPr>
            <a:lvl8pPr marL="3657600" marR="0" lvl="7"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8pPr>
            <a:lvl9pPr marL="4114800" marR="0" lvl="8"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9pPr>
          </a:lstStyle>
          <a:p>
            <a:endParaRPr/>
          </a:p>
        </p:txBody>
      </p:sp>
      <p:sp>
        <p:nvSpPr>
          <p:cNvPr id="30" name="Shape 30"/>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1" name="Shape 31"/>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32" name="Shape 32"/>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2194560" y="1318262"/>
            <a:ext cx="39502081" cy="54864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211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1"/>
          </p:nvPr>
        </p:nvSpPr>
        <p:spPr>
          <a:xfrm>
            <a:off x="2194560" y="7368542"/>
            <a:ext cx="19392902"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Arial"/>
                <a:ea typeface="Arial"/>
                <a:cs typeface="Arial"/>
                <a:sym typeface="Arial"/>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Arial"/>
                <a:ea typeface="Arial"/>
                <a:cs typeface="Arial"/>
                <a:sym typeface="Arial"/>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Arial"/>
                <a:ea typeface="Arial"/>
                <a:cs typeface="Arial"/>
                <a:sym typeface="Arial"/>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body" idx="2"/>
          </p:nvPr>
        </p:nvSpPr>
        <p:spPr>
          <a:xfrm>
            <a:off x="2194560" y="10439400"/>
            <a:ext cx="19392902"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9pPr>
          </a:lstStyle>
          <a:p>
            <a:endParaRPr/>
          </a:p>
        </p:txBody>
      </p:sp>
      <p:sp>
        <p:nvSpPr>
          <p:cNvPr id="37" name="Shape 37"/>
          <p:cNvSpPr txBox="1">
            <a:spLocks noGrp="1"/>
          </p:cNvSpPr>
          <p:nvPr>
            <p:ph type="body" idx="3"/>
          </p:nvPr>
        </p:nvSpPr>
        <p:spPr>
          <a:xfrm>
            <a:off x="22296122" y="7368542"/>
            <a:ext cx="19400519" cy="3070858"/>
          </a:xfrm>
          <a:prstGeom prst="rect">
            <a:avLst/>
          </a:prstGeom>
          <a:noFill/>
          <a:ln>
            <a:noFill/>
          </a:ln>
        </p:spPr>
        <p:txBody>
          <a:bodyPr spcFirstLastPara="1" wrap="square" lIns="91425" tIns="91425" rIns="91425" bIns="91425" anchor="b" anchorCtr="0"/>
          <a:lstStyle>
            <a:lvl1pPr marL="457200" marR="0" lvl="0" indent="-228600" algn="l" rtl="0">
              <a:spcBef>
                <a:spcPts val="2300"/>
              </a:spcBef>
              <a:spcAft>
                <a:spcPts val="0"/>
              </a:spcAft>
              <a:buClr>
                <a:schemeClr val="dk1"/>
              </a:buClr>
              <a:buSzPts val="11500"/>
              <a:buFont typeface="Arial"/>
              <a:buNone/>
              <a:defRPr sz="11500" b="1" i="0" u="none" strike="noStrike" cap="none">
                <a:solidFill>
                  <a:schemeClr val="dk1"/>
                </a:solidFill>
                <a:latin typeface="Arial"/>
                <a:ea typeface="Arial"/>
                <a:cs typeface="Arial"/>
                <a:sym typeface="Arial"/>
              </a:defRPr>
            </a:lvl1pPr>
            <a:lvl2pPr marL="914400" marR="0" lvl="1" indent="-228600" algn="l" rtl="0">
              <a:spcBef>
                <a:spcPts val="1920"/>
              </a:spcBef>
              <a:spcAft>
                <a:spcPts val="0"/>
              </a:spcAft>
              <a:buClr>
                <a:schemeClr val="dk1"/>
              </a:buClr>
              <a:buSzPts val="9600"/>
              <a:buFont typeface="Arial"/>
              <a:buNone/>
              <a:defRPr sz="9600" b="1" i="0" u="none" strike="noStrike" cap="none">
                <a:solidFill>
                  <a:schemeClr val="dk1"/>
                </a:solidFill>
                <a:latin typeface="Arial"/>
                <a:ea typeface="Arial"/>
                <a:cs typeface="Arial"/>
                <a:sym typeface="Arial"/>
              </a:defRPr>
            </a:lvl2pPr>
            <a:lvl3pPr marL="1371600" marR="0" lvl="2" indent="-228600" algn="l" rtl="0">
              <a:spcBef>
                <a:spcPts val="1720"/>
              </a:spcBef>
              <a:spcAft>
                <a:spcPts val="0"/>
              </a:spcAft>
              <a:buClr>
                <a:schemeClr val="dk1"/>
              </a:buClr>
              <a:buSzPts val="8600"/>
              <a:buFont typeface="Arial"/>
              <a:buNone/>
              <a:defRPr sz="8600" b="1" i="0" u="none" strike="noStrike" cap="none">
                <a:solidFill>
                  <a:schemeClr val="dk1"/>
                </a:solidFill>
                <a:latin typeface="Arial"/>
                <a:ea typeface="Arial"/>
                <a:cs typeface="Arial"/>
                <a:sym typeface="Arial"/>
              </a:defRPr>
            </a:lvl3pPr>
            <a:lvl4pPr marL="1828800" marR="0" lvl="3"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4pPr>
            <a:lvl5pPr marL="2286000" marR="0" lvl="4"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5pPr>
            <a:lvl6pPr marL="2743200" marR="0" lvl="5"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6pPr>
            <a:lvl7pPr marL="3200400" marR="0" lvl="6"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7pPr>
            <a:lvl8pPr marL="3657600" marR="0" lvl="7"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8pPr>
            <a:lvl9pPr marL="4114800" marR="0" lvl="8" indent="-228600" algn="l" rtl="0">
              <a:spcBef>
                <a:spcPts val="1540"/>
              </a:spcBef>
              <a:spcAft>
                <a:spcPts val="0"/>
              </a:spcAft>
              <a:buClr>
                <a:schemeClr val="dk1"/>
              </a:buClr>
              <a:buSzPts val="7700"/>
              <a:buFont typeface="Arial"/>
              <a:buNone/>
              <a:defRPr sz="7700" b="1" i="0" u="none" strike="noStrike" cap="none">
                <a:solidFill>
                  <a:schemeClr val="dk1"/>
                </a:solidFill>
                <a:latin typeface="Arial"/>
                <a:ea typeface="Arial"/>
                <a:cs typeface="Arial"/>
                <a:sym typeface="Arial"/>
              </a:defRPr>
            </a:lvl9pPr>
          </a:lstStyle>
          <a:p>
            <a:endParaRPr/>
          </a:p>
        </p:txBody>
      </p:sp>
      <p:sp>
        <p:nvSpPr>
          <p:cNvPr id="38" name="Shape 38"/>
          <p:cNvSpPr txBox="1">
            <a:spLocks noGrp="1"/>
          </p:cNvSpPr>
          <p:nvPr>
            <p:ph type="body" idx="4"/>
          </p:nvPr>
        </p:nvSpPr>
        <p:spPr>
          <a:xfrm>
            <a:off x="22296122" y="10439400"/>
            <a:ext cx="19400519" cy="18966182"/>
          </a:xfrm>
          <a:prstGeom prst="rect">
            <a:avLst/>
          </a:prstGeom>
          <a:noFill/>
          <a:ln>
            <a:noFill/>
          </a:ln>
        </p:spPr>
        <p:txBody>
          <a:bodyPr spcFirstLastPara="1" wrap="square" lIns="91425" tIns="91425" rIns="91425" bIns="91425" anchor="t" anchorCtr="0"/>
          <a:lstStyle>
            <a:lvl1pPr marL="457200" marR="0" lvl="0"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74700" algn="l" rtl="0">
              <a:spcBef>
                <a:spcPts val="1720"/>
              </a:spcBef>
              <a:spcAft>
                <a:spcPts val="0"/>
              </a:spcAft>
              <a:buClr>
                <a:schemeClr val="dk1"/>
              </a:buClr>
              <a:buSzPts val="8600"/>
              <a:buFont typeface="Arial"/>
              <a:buChar char="•"/>
              <a:defRPr sz="8600" b="0" i="0" u="none" strike="noStrike" cap="none">
                <a:solidFill>
                  <a:schemeClr val="dk1"/>
                </a:solidFill>
                <a:latin typeface="Arial"/>
                <a:ea typeface="Arial"/>
                <a:cs typeface="Arial"/>
                <a:sym typeface="Arial"/>
              </a:defRPr>
            </a:lvl3pPr>
            <a:lvl4pPr marL="1828800" marR="0" lvl="3"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4pPr>
            <a:lvl5pPr marL="2286000" marR="0" lvl="4"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5pPr>
            <a:lvl6pPr marL="2743200" marR="0" lvl="5"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6pPr>
            <a:lvl7pPr marL="3200400" marR="0" lvl="6"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7pPr>
            <a:lvl8pPr marL="3657600" marR="0" lvl="7"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8pPr>
            <a:lvl9pPr marL="4114800" marR="0" lvl="8" indent="-717550" algn="l" rtl="0">
              <a:spcBef>
                <a:spcPts val="1540"/>
              </a:spcBef>
              <a:spcAft>
                <a:spcPts val="0"/>
              </a:spcAft>
              <a:buClr>
                <a:schemeClr val="dk1"/>
              </a:buClr>
              <a:buSzPts val="7700"/>
              <a:buFont typeface="Arial"/>
              <a:buChar char="•"/>
              <a:defRPr sz="7700" b="0" i="0" u="none" strike="noStrike" cap="none">
                <a:solidFill>
                  <a:schemeClr val="dk1"/>
                </a:solidFill>
                <a:latin typeface="Arial"/>
                <a:ea typeface="Arial"/>
                <a:cs typeface="Arial"/>
                <a:sym typeface="Arial"/>
              </a:defRPr>
            </a:lvl9pPr>
          </a:lstStyle>
          <a:p>
            <a:endParaRPr/>
          </a:p>
        </p:txBody>
      </p:sp>
      <p:sp>
        <p:nvSpPr>
          <p:cNvPr id="39" name="Shape 39"/>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Shape 43"/>
          <p:cNvSpPr txBox="1">
            <a:spLocks noGrp="1"/>
          </p:cNvSpPr>
          <p:nvPr>
            <p:ph type="title"/>
          </p:nvPr>
        </p:nvSpPr>
        <p:spPr>
          <a:xfrm>
            <a:off x="2193925" y="1317625"/>
            <a:ext cx="39503351" cy="548640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211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2194563" y="1310640"/>
            <a:ext cx="14439902" cy="557784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6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1"/>
          </p:nvPr>
        </p:nvSpPr>
        <p:spPr>
          <a:xfrm>
            <a:off x="17160241" y="1310643"/>
            <a:ext cx="24536399" cy="28094942"/>
          </a:xfrm>
          <a:prstGeom prst="rect">
            <a:avLst/>
          </a:prstGeom>
          <a:noFill/>
          <a:ln>
            <a:noFill/>
          </a:ln>
        </p:spPr>
        <p:txBody>
          <a:bodyPr spcFirstLastPara="1" wrap="square" lIns="91425" tIns="91425" rIns="91425" bIns="91425" anchor="t" anchorCtr="0"/>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Arial"/>
                <a:ea typeface="Arial"/>
                <a:cs typeface="Arial"/>
                <a:sym typeface="Arial"/>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Arial"/>
                <a:ea typeface="Arial"/>
                <a:cs typeface="Arial"/>
                <a:sym typeface="Arial"/>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Arial"/>
                <a:ea typeface="Arial"/>
                <a:cs typeface="Arial"/>
                <a:sym typeface="Arial"/>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2194563" y="6888483"/>
            <a:ext cx="14439902" cy="22517102"/>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Arial"/>
                <a:ea typeface="Arial"/>
                <a:cs typeface="Arial"/>
                <a:sym typeface="Arial"/>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8602982" y="23042880"/>
            <a:ext cx="26334721" cy="2720342"/>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96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21100"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21100"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21100"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21100"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21100" b="0" i="0" u="none" strike="noStrike" cap="none">
                <a:solidFill>
                  <a:schemeClr val="dk1"/>
                </a:solidFill>
                <a:latin typeface="Arial"/>
                <a:ea typeface="Arial"/>
                <a:cs typeface="Arial"/>
                <a:sym typeface="Arial"/>
              </a:defRPr>
            </a:lvl6pPr>
            <a:lvl7pPr marR="0" lvl="6" algn="ctr" rtl="0">
              <a:spcBef>
                <a:spcPts val="0"/>
              </a:spcBef>
              <a:spcAft>
                <a:spcPts val="0"/>
              </a:spcAft>
              <a:buSzPts val="1400"/>
              <a:buNone/>
              <a:defRPr sz="21100" b="0" i="0" u="none" strike="noStrike" cap="none">
                <a:solidFill>
                  <a:schemeClr val="dk1"/>
                </a:solidFill>
                <a:latin typeface="Arial"/>
                <a:ea typeface="Arial"/>
                <a:cs typeface="Arial"/>
                <a:sym typeface="Arial"/>
              </a:defRPr>
            </a:lvl7pPr>
            <a:lvl8pPr marR="0" lvl="7" algn="ctr" rtl="0">
              <a:spcBef>
                <a:spcPts val="0"/>
              </a:spcBef>
              <a:spcAft>
                <a:spcPts val="0"/>
              </a:spcAft>
              <a:buSzPts val="1400"/>
              <a:buNone/>
              <a:defRPr sz="21100" b="0" i="0" u="none" strike="noStrike" cap="none">
                <a:solidFill>
                  <a:schemeClr val="dk1"/>
                </a:solidFill>
                <a:latin typeface="Arial"/>
                <a:ea typeface="Arial"/>
                <a:cs typeface="Arial"/>
                <a:sym typeface="Arial"/>
              </a:defRPr>
            </a:lvl8pPr>
            <a:lvl9pPr marR="0" lvl="8" algn="ctr" rtl="0">
              <a:spcBef>
                <a:spcPts val="0"/>
              </a:spcBef>
              <a:spcAft>
                <a:spcPts val="0"/>
              </a:spcAft>
              <a:buSzPts val="1400"/>
              <a:buNone/>
              <a:defRPr sz="21100" b="0" i="0" u="none" strike="noStrike" cap="none">
                <a:solidFill>
                  <a:schemeClr val="dk1"/>
                </a:solidFill>
                <a:latin typeface="Arial"/>
                <a:ea typeface="Arial"/>
                <a:cs typeface="Arial"/>
                <a:sym typeface="Arial"/>
              </a:defRPr>
            </a:lvl9pPr>
          </a:lstStyle>
          <a:p>
            <a:endParaRPr/>
          </a:p>
        </p:txBody>
      </p:sp>
      <p:sp>
        <p:nvSpPr>
          <p:cNvPr id="56" name="Shape 56"/>
          <p:cNvSpPr>
            <a:spLocks noGrp="1"/>
          </p:cNvSpPr>
          <p:nvPr>
            <p:ph type="pic" idx="2"/>
          </p:nvPr>
        </p:nvSpPr>
        <p:spPr>
          <a:xfrm>
            <a:off x="8602982" y="2941320"/>
            <a:ext cx="26334721" cy="19751040"/>
          </a:xfrm>
          <a:prstGeom prst="rect">
            <a:avLst/>
          </a:prstGeom>
          <a:noFill/>
          <a:ln>
            <a:noFill/>
          </a:ln>
        </p:spPr>
        <p:txBody>
          <a:bodyPr spcFirstLastPara="1" wrap="square" lIns="91425" tIns="91425" rIns="91425" bIns="91425" anchor="t" anchorCtr="0"/>
          <a:lstStyle>
            <a:lvl1pPr marR="0" lvl="0" algn="l" rtl="0">
              <a:spcBef>
                <a:spcPts val="3080"/>
              </a:spcBef>
              <a:spcAft>
                <a:spcPts val="0"/>
              </a:spcAft>
              <a:buClr>
                <a:schemeClr val="dk1"/>
              </a:buClr>
              <a:buSzPts val="15400"/>
              <a:buFont typeface="Arial"/>
              <a:buNone/>
              <a:defRPr sz="15400" b="0" i="0" u="none" strike="noStrike" cap="none">
                <a:solidFill>
                  <a:schemeClr val="dk1"/>
                </a:solidFill>
                <a:latin typeface="Arial"/>
                <a:ea typeface="Arial"/>
                <a:cs typeface="Arial"/>
                <a:sym typeface="Arial"/>
              </a:defRPr>
            </a:lvl1pPr>
            <a:lvl2pPr marR="0" lvl="1" algn="l" rtl="0">
              <a:spcBef>
                <a:spcPts val="2680"/>
              </a:spcBef>
              <a:spcAft>
                <a:spcPts val="0"/>
              </a:spcAft>
              <a:buClr>
                <a:schemeClr val="dk1"/>
              </a:buClr>
              <a:buSzPts val="13400"/>
              <a:buFont typeface="Arial"/>
              <a:buNone/>
              <a:defRPr sz="13400" b="0" i="0" u="none" strike="noStrike" cap="none">
                <a:solidFill>
                  <a:schemeClr val="dk1"/>
                </a:solidFill>
                <a:latin typeface="Arial"/>
                <a:ea typeface="Arial"/>
                <a:cs typeface="Arial"/>
                <a:sym typeface="Arial"/>
              </a:defRPr>
            </a:lvl2pPr>
            <a:lvl3pPr marR="0" lvl="2" algn="l" rtl="0">
              <a:spcBef>
                <a:spcPts val="2300"/>
              </a:spcBef>
              <a:spcAft>
                <a:spcPts val="0"/>
              </a:spcAft>
              <a:buClr>
                <a:schemeClr val="dk1"/>
              </a:buClr>
              <a:buSzPts val="11500"/>
              <a:buFont typeface="Arial"/>
              <a:buNone/>
              <a:defRPr sz="11500" b="0" i="0" u="none" strike="noStrike" cap="none">
                <a:solidFill>
                  <a:schemeClr val="dk1"/>
                </a:solidFill>
                <a:latin typeface="Arial"/>
                <a:ea typeface="Arial"/>
                <a:cs typeface="Arial"/>
                <a:sym typeface="Arial"/>
              </a:defRPr>
            </a:lvl3pPr>
            <a:lvl4pPr marR="0" lvl="3"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4pPr>
            <a:lvl5pPr marR="0" lvl="4"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5pPr>
            <a:lvl6pPr marR="0" lvl="5"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6pPr>
            <a:lvl7pPr marR="0" lvl="6"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7pPr>
            <a:lvl8pPr marR="0" lvl="7"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8pPr>
            <a:lvl9pPr marR="0" lvl="8" algn="l"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body" idx="1"/>
          </p:nvPr>
        </p:nvSpPr>
        <p:spPr>
          <a:xfrm>
            <a:off x="8602982" y="25763222"/>
            <a:ext cx="26334721" cy="3863338"/>
          </a:xfrm>
          <a:prstGeom prst="rect">
            <a:avLst/>
          </a:prstGeom>
          <a:noFill/>
          <a:ln>
            <a:noFill/>
          </a:ln>
        </p:spPr>
        <p:txBody>
          <a:bodyPr spcFirstLastPara="1" wrap="square" lIns="91425" tIns="91425" rIns="91425" bIns="91425" anchor="t" anchorCtr="0"/>
          <a:lstStyle>
            <a:lvl1pPr marL="457200" marR="0" lvl="0" indent="-228600" algn="l" rtl="0">
              <a:spcBef>
                <a:spcPts val="1340"/>
              </a:spcBef>
              <a:spcAft>
                <a:spcPts val="0"/>
              </a:spcAft>
              <a:buClr>
                <a:schemeClr val="dk1"/>
              </a:buClr>
              <a:buSzPts val="6700"/>
              <a:buFont typeface="Arial"/>
              <a:buNone/>
              <a:defRPr sz="6700" b="0" i="0" u="none" strike="noStrike" cap="none">
                <a:solidFill>
                  <a:schemeClr val="dk1"/>
                </a:solidFill>
                <a:latin typeface="Arial"/>
                <a:ea typeface="Arial"/>
                <a:cs typeface="Arial"/>
                <a:sym typeface="Arial"/>
              </a:defRPr>
            </a:lvl1pPr>
            <a:lvl2pPr marL="914400" marR="0" lvl="1" indent="-228600" algn="l" rtl="0">
              <a:spcBef>
                <a:spcPts val="1160"/>
              </a:spcBef>
              <a:spcAft>
                <a:spcPts val="0"/>
              </a:spcAft>
              <a:buClr>
                <a:schemeClr val="dk1"/>
              </a:buClr>
              <a:buSzPts val="5800"/>
              <a:buFont typeface="Arial"/>
              <a:buNone/>
              <a:defRPr sz="5800" b="0" i="0" u="none" strike="noStrike" cap="none">
                <a:solidFill>
                  <a:schemeClr val="dk1"/>
                </a:solidFill>
                <a:latin typeface="Arial"/>
                <a:ea typeface="Arial"/>
                <a:cs typeface="Arial"/>
                <a:sym typeface="Arial"/>
              </a:defRPr>
            </a:lvl2pPr>
            <a:lvl3pPr marL="1371600" marR="0" lvl="2" indent="-228600" algn="l" rtl="0">
              <a:spcBef>
                <a:spcPts val="96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3pPr>
            <a:lvl4pPr marL="1828800" marR="0" lvl="3"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4pPr>
            <a:lvl5pPr marL="2286000" marR="0" lvl="4"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5pPr>
            <a:lvl6pPr marL="2743200" marR="0" lvl="5"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6pPr>
            <a:lvl7pPr marL="3200400" marR="0" lvl="6"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7pPr>
            <a:lvl8pPr marL="3657600" marR="0" lvl="7"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8pPr>
            <a:lvl9pPr marL="4114800" marR="0" lvl="8" indent="-228600" algn="l" rtl="0">
              <a:spcBef>
                <a:spcPts val="860"/>
              </a:spcBef>
              <a:spcAft>
                <a:spcPts val="0"/>
              </a:spcAft>
              <a:buClr>
                <a:schemeClr val="dk1"/>
              </a:buClr>
              <a:buSzPts val="4300"/>
              <a:buFont typeface="Arial"/>
              <a:buNone/>
              <a:defRPr sz="43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dt" idx="10"/>
          </p:nvPr>
        </p:nvSpPr>
        <p:spPr>
          <a:xfrm>
            <a:off x="2193925" y="30510163"/>
            <a:ext cx="102425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59" name="Shape 59"/>
          <p:cNvSpPr txBox="1">
            <a:spLocks noGrp="1"/>
          </p:cNvSpPr>
          <p:nvPr>
            <p:ph type="ftr" idx="11"/>
          </p:nvPr>
        </p:nvSpPr>
        <p:spPr>
          <a:xfrm>
            <a:off x="14995525" y="30510163"/>
            <a:ext cx="13900150" cy="17526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8600">
                <a:solidFill>
                  <a:schemeClr val="dk1"/>
                </a:solidFill>
                <a:latin typeface="Arial"/>
                <a:ea typeface="Arial"/>
                <a:cs typeface="Arial"/>
                <a:sym typeface="Arial"/>
              </a:defRPr>
            </a:lvl1pPr>
            <a:lvl2pPr marR="0" lvl="1" algn="l" rtl="0">
              <a:spcBef>
                <a:spcPts val="0"/>
              </a:spcBef>
              <a:spcAft>
                <a:spcPts val="0"/>
              </a:spcAft>
              <a:buSzPts val="1400"/>
              <a:buNone/>
              <a:defRPr sz="86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86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86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86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86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86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86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86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31454725" y="30510163"/>
            <a:ext cx="10242550" cy="17526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8600">
                <a:solidFill>
                  <a:schemeClr val="dk1"/>
                </a:solidFill>
                <a:latin typeface="Arial"/>
                <a:ea typeface="Arial"/>
                <a:cs typeface="Arial"/>
                <a:sym typeface="Arial"/>
              </a:defRPr>
            </a:lvl1pPr>
            <a:lvl2pPr marL="0" marR="0" lvl="1" indent="0" algn="l" rtl="0">
              <a:spcBef>
                <a:spcPts val="0"/>
              </a:spcBef>
              <a:spcAft>
                <a:spcPts val="0"/>
              </a:spcAft>
              <a:buNone/>
              <a:defRPr sz="8600">
                <a:solidFill>
                  <a:schemeClr val="dk1"/>
                </a:solidFill>
                <a:latin typeface="Arial"/>
                <a:ea typeface="Arial"/>
                <a:cs typeface="Arial"/>
                <a:sym typeface="Arial"/>
              </a:defRPr>
            </a:lvl2pPr>
            <a:lvl3pPr marL="0" marR="0" lvl="2" indent="0" algn="l" rtl="0">
              <a:spcBef>
                <a:spcPts val="0"/>
              </a:spcBef>
              <a:spcAft>
                <a:spcPts val="0"/>
              </a:spcAft>
              <a:buNone/>
              <a:defRPr sz="8600">
                <a:solidFill>
                  <a:schemeClr val="dk1"/>
                </a:solidFill>
                <a:latin typeface="Arial"/>
                <a:ea typeface="Arial"/>
                <a:cs typeface="Arial"/>
                <a:sym typeface="Arial"/>
              </a:defRPr>
            </a:lvl3pPr>
            <a:lvl4pPr marL="0" marR="0" lvl="3" indent="0" algn="l" rtl="0">
              <a:spcBef>
                <a:spcPts val="0"/>
              </a:spcBef>
              <a:spcAft>
                <a:spcPts val="0"/>
              </a:spcAft>
              <a:buNone/>
              <a:defRPr sz="8600">
                <a:solidFill>
                  <a:schemeClr val="dk1"/>
                </a:solidFill>
                <a:latin typeface="Arial"/>
                <a:ea typeface="Arial"/>
                <a:cs typeface="Arial"/>
                <a:sym typeface="Arial"/>
              </a:defRPr>
            </a:lvl4pPr>
            <a:lvl5pPr marL="0" marR="0" lvl="4" indent="0" algn="l" rtl="0">
              <a:spcBef>
                <a:spcPts val="0"/>
              </a:spcBef>
              <a:spcAft>
                <a:spcPts val="0"/>
              </a:spcAft>
              <a:buNone/>
              <a:defRPr sz="8600">
                <a:solidFill>
                  <a:schemeClr val="dk1"/>
                </a:solidFill>
                <a:latin typeface="Arial"/>
                <a:ea typeface="Arial"/>
                <a:cs typeface="Arial"/>
                <a:sym typeface="Arial"/>
              </a:defRPr>
            </a:lvl5pPr>
            <a:lvl6pPr marL="0" marR="0" lvl="5" indent="0" algn="l" rtl="0">
              <a:spcBef>
                <a:spcPts val="0"/>
              </a:spcBef>
              <a:spcAft>
                <a:spcPts val="0"/>
              </a:spcAft>
              <a:buNone/>
              <a:defRPr sz="8600">
                <a:solidFill>
                  <a:schemeClr val="dk1"/>
                </a:solidFill>
                <a:latin typeface="Arial"/>
                <a:ea typeface="Arial"/>
                <a:cs typeface="Arial"/>
                <a:sym typeface="Arial"/>
              </a:defRPr>
            </a:lvl6pPr>
            <a:lvl7pPr marL="0" marR="0" lvl="6" indent="0" algn="l" rtl="0">
              <a:spcBef>
                <a:spcPts val="0"/>
              </a:spcBef>
              <a:spcAft>
                <a:spcPts val="0"/>
              </a:spcAft>
              <a:buNone/>
              <a:defRPr sz="8600">
                <a:solidFill>
                  <a:schemeClr val="dk1"/>
                </a:solidFill>
                <a:latin typeface="Arial"/>
                <a:ea typeface="Arial"/>
                <a:cs typeface="Arial"/>
                <a:sym typeface="Arial"/>
              </a:defRPr>
            </a:lvl7pPr>
            <a:lvl8pPr marL="0" marR="0" lvl="7" indent="0" algn="l" rtl="0">
              <a:spcBef>
                <a:spcPts val="0"/>
              </a:spcBef>
              <a:spcAft>
                <a:spcPts val="0"/>
              </a:spcAft>
              <a:buNone/>
              <a:defRPr sz="8600">
                <a:solidFill>
                  <a:schemeClr val="dk1"/>
                </a:solidFill>
                <a:latin typeface="Arial"/>
                <a:ea typeface="Arial"/>
                <a:cs typeface="Arial"/>
                <a:sym typeface="Arial"/>
              </a:defRPr>
            </a:lvl8pPr>
            <a:lvl9pPr marL="0" marR="0" lvl="8" indent="0" algn="l" rtl="0">
              <a:spcBef>
                <a:spcPts val="0"/>
              </a:spcBef>
              <a:spcAft>
                <a:spcPts val="0"/>
              </a:spcAft>
              <a:buNone/>
              <a:defRPr sz="86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p:nvPr/>
        </p:nvSpPr>
        <p:spPr>
          <a:xfrm>
            <a:off x="1143000" y="2163763"/>
            <a:ext cx="41605199" cy="1292225"/>
          </a:xfrm>
          <a:prstGeom prst="rect">
            <a:avLst/>
          </a:prstGeom>
          <a:noFill/>
          <a:ln>
            <a:noFill/>
          </a:ln>
        </p:spPr>
        <p:txBody>
          <a:bodyPr spcFirstLastPara="1" wrap="square" lIns="91225" tIns="45600" rIns="91225" bIns="45600" anchor="t" anchorCtr="0">
            <a:noAutofit/>
          </a:bodyPr>
          <a:lstStyle/>
          <a:p>
            <a:pPr marL="0" marR="0" lvl="0" indent="0" algn="l" rtl="0">
              <a:spcBef>
                <a:spcPts val="0"/>
              </a:spcBef>
              <a:spcAft>
                <a:spcPts val="0"/>
              </a:spcAft>
              <a:buNone/>
            </a:pPr>
            <a:r>
              <a:rPr lang="en-US" sz="5000" b="1" dirty="0">
                <a:solidFill>
                  <a:schemeClr val="dk1"/>
                </a:solidFill>
                <a:latin typeface="Georgia"/>
                <a:ea typeface="Georgia"/>
                <a:cs typeface="Georgia"/>
                <a:sym typeface="Georgia"/>
              </a:rPr>
              <a:t>Jaerin Kim , </a:t>
            </a:r>
            <a:r>
              <a:rPr lang="en-US" sz="5000" b="1" dirty="0" err="1">
                <a:solidFill>
                  <a:schemeClr val="dk1"/>
                </a:solidFill>
                <a:latin typeface="Georgia"/>
                <a:ea typeface="Georgia"/>
                <a:cs typeface="Georgia"/>
                <a:sym typeface="Georgia"/>
              </a:rPr>
              <a:t>Ruoyao</a:t>
            </a:r>
            <a:r>
              <a:rPr lang="en-US" sz="5000" b="1" dirty="0">
                <a:solidFill>
                  <a:schemeClr val="dk1"/>
                </a:solidFill>
                <a:latin typeface="Georgia"/>
                <a:ea typeface="Georgia"/>
                <a:cs typeface="Georgia"/>
                <a:sym typeface="Georgia"/>
              </a:rPr>
              <a:t> Zhang, </a:t>
            </a:r>
            <a:r>
              <a:rPr lang="en-US" sz="5000" b="1" dirty="0" err="1">
                <a:solidFill>
                  <a:schemeClr val="dk1"/>
                </a:solidFill>
                <a:latin typeface="Georgia"/>
                <a:ea typeface="Georgia"/>
                <a:cs typeface="Georgia"/>
                <a:sym typeface="Georgia"/>
              </a:rPr>
              <a:t>Yifan</a:t>
            </a:r>
            <a:r>
              <a:rPr lang="en-US" sz="5000" b="1" dirty="0">
                <a:solidFill>
                  <a:schemeClr val="dk1"/>
                </a:solidFill>
                <a:latin typeface="Georgia"/>
                <a:ea typeface="Georgia"/>
                <a:cs typeface="Georgia"/>
                <a:sym typeface="Georgia"/>
              </a:rPr>
              <a:t> Yao, Matthew Truskowski, </a:t>
            </a:r>
            <a:r>
              <a:rPr lang="en-US" sz="5000" b="1" dirty="0" err="1">
                <a:solidFill>
                  <a:schemeClr val="dk1"/>
                </a:solidFill>
                <a:latin typeface="Georgia"/>
                <a:ea typeface="Georgia"/>
                <a:cs typeface="Georgia"/>
                <a:sym typeface="Georgia"/>
              </a:rPr>
              <a:t>Jue</a:t>
            </a:r>
            <a:r>
              <a:rPr lang="en-US" sz="5000" b="1">
                <a:solidFill>
                  <a:schemeClr val="dk1"/>
                </a:solidFill>
                <a:latin typeface="Georgia"/>
                <a:ea typeface="Georgia"/>
                <a:cs typeface="Georgia"/>
                <a:sym typeface="Georgia"/>
              </a:rPr>
              <a:t> Zhang</a:t>
            </a:r>
            <a:endParaRPr dirty="0"/>
          </a:p>
        </p:txBody>
      </p:sp>
      <p:sp>
        <p:nvSpPr>
          <p:cNvPr id="78" name="Shape 78"/>
          <p:cNvSpPr txBox="1"/>
          <p:nvPr/>
        </p:nvSpPr>
        <p:spPr>
          <a:xfrm>
            <a:off x="1143000" y="609600"/>
            <a:ext cx="41605199" cy="1446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rgbClr val="FA6300"/>
                </a:solidFill>
                <a:latin typeface="Arial Black"/>
                <a:ea typeface="Arial Black"/>
                <a:cs typeface="Arial Black"/>
                <a:sym typeface="Arial Black"/>
              </a:rPr>
              <a:t>Machine Learning and Data Mining for Semiconductor Materials</a:t>
            </a:r>
            <a:endParaRPr sz="8800" b="0" i="0" u="none" strike="noStrike" cap="none">
              <a:solidFill>
                <a:srgbClr val="FA6300"/>
              </a:solidFill>
              <a:latin typeface="Arial Black"/>
              <a:ea typeface="Arial Black"/>
              <a:cs typeface="Arial Black"/>
              <a:sym typeface="Arial Black"/>
            </a:endParaRPr>
          </a:p>
        </p:txBody>
      </p:sp>
      <p:sp>
        <p:nvSpPr>
          <p:cNvPr id="79" name="Shape 79"/>
          <p:cNvSpPr/>
          <p:nvPr/>
        </p:nvSpPr>
        <p:spPr>
          <a:xfrm>
            <a:off x="32918400" y="24367575"/>
            <a:ext cx="9829800" cy="40308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chemeClr val="dk2"/>
                </a:solidFill>
              </a:rPr>
              <a:t>ACKNOWLEDGEMENTS</a:t>
            </a:r>
            <a:endParaRPr sz="2800">
              <a:solidFill>
                <a:schemeClr val="dk1"/>
              </a:solidFill>
              <a:latin typeface="Arial"/>
              <a:ea typeface="Arial"/>
              <a:cs typeface="Arial"/>
              <a:sym typeface="Arial"/>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p:txBody>
      </p:sp>
      <p:sp>
        <p:nvSpPr>
          <p:cNvPr id="80" name="Shape 80"/>
          <p:cNvSpPr/>
          <p:nvPr/>
        </p:nvSpPr>
        <p:spPr>
          <a:xfrm>
            <a:off x="1143000" y="18535650"/>
            <a:ext cx="9829800" cy="136971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chemeClr val="dk2"/>
                </a:solidFill>
              </a:rPr>
              <a:t>MISSION STATEMENT </a:t>
            </a:r>
            <a:endParaRPr sz="4000" b="1" u="sng">
              <a:solidFill>
                <a:schemeClr val="dk2"/>
              </a:solidFill>
            </a:endParaRPr>
          </a:p>
          <a:p>
            <a:pPr marL="0" marR="0" lvl="0" indent="0" algn="l" rtl="0">
              <a:spcBef>
                <a:spcPts val="0"/>
              </a:spcBef>
              <a:spcAft>
                <a:spcPts val="0"/>
              </a:spcAft>
              <a:buNone/>
            </a:pPr>
            <a:r>
              <a:rPr lang="en-US" sz="2800">
                <a:solidFill>
                  <a:schemeClr val="dk1"/>
                </a:solidFill>
                <a:latin typeface="Arial"/>
                <a:ea typeface="Arial"/>
                <a:cs typeface="Arial"/>
                <a:sym typeface="Arial"/>
              </a:rPr>
              <a:t> </a:t>
            </a:r>
            <a:endParaRPr/>
          </a:p>
          <a:p>
            <a:pPr marL="457200" marR="0" lvl="0" indent="-419100" algn="l" rtl="0">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Conduct literature review of low and high frequency dielectric constants in order to construct a training set (approximately 200 data points) for the machine learning model</a:t>
            </a:r>
            <a:endParaRPr sz="3000">
              <a:solidFill>
                <a:schemeClr val="dk1"/>
              </a:solidFill>
              <a:latin typeface="Georgia"/>
              <a:ea typeface="Georgia"/>
              <a:cs typeface="Georgia"/>
              <a:sym typeface="Georgia"/>
            </a:endParaRPr>
          </a:p>
          <a:p>
            <a:pPr marL="457200" marR="0" lvl="0" indent="-419100" algn="l" rtl="0">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Find and choose an appropriate machine learning model between predictions and literature values</a:t>
            </a:r>
            <a:endParaRPr sz="3000">
              <a:solidFill>
                <a:schemeClr val="dk1"/>
              </a:solidFill>
              <a:latin typeface="Georgia"/>
              <a:ea typeface="Georgia"/>
              <a:cs typeface="Georgia"/>
              <a:sym typeface="Georgia"/>
            </a:endParaRPr>
          </a:p>
          <a:p>
            <a:pPr marL="457200" marR="0" lvl="0" indent="-419100" algn="l" rtl="0">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Query all of Materials Projects and use the trained model to predict 60,000+ dielectric constants</a:t>
            </a:r>
            <a:endParaRPr sz="3000">
              <a:solidFill>
                <a:schemeClr val="dk1"/>
              </a:solidFill>
              <a:latin typeface="Georgia"/>
              <a:ea typeface="Georgia"/>
              <a:cs typeface="Georgia"/>
              <a:sym typeface="Georgia"/>
            </a:endParaRPr>
          </a:p>
          <a:p>
            <a:pPr marL="457200" marR="0" lvl="0" indent="-419100" algn="l" rtl="0">
              <a:spcBef>
                <a:spcPts val="0"/>
              </a:spcBef>
              <a:spcAft>
                <a:spcPts val="0"/>
              </a:spcAft>
              <a:buClr>
                <a:schemeClr val="dk1"/>
              </a:buClr>
              <a:buSzPts val="3000"/>
              <a:buFont typeface="Georgia"/>
              <a:buChar char="●"/>
            </a:pPr>
            <a:r>
              <a:rPr lang="en-US" sz="3000">
                <a:solidFill>
                  <a:schemeClr val="dk1"/>
                </a:solidFill>
                <a:latin typeface="Georgia"/>
                <a:ea typeface="Georgia"/>
                <a:cs typeface="Georgia"/>
                <a:sym typeface="Georgia"/>
              </a:rPr>
              <a:t>Identify candidate materials and confirm with Density Function Theory (DFT)</a:t>
            </a:r>
            <a:endParaRPr sz="30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lvl="0" indent="0" rtl="0">
              <a:spcBef>
                <a:spcPts val="0"/>
              </a:spcBef>
              <a:spcAft>
                <a:spcPts val="0"/>
              </a:spcAft>
              <a:buClr>
                <a:srgbClr val="000000"/>
              </a:buClr>
              <a:buFont typeface="Arial"/>
              <a:buNone/>
            </a:pPr>
            <a:r>
              <a:rPr lang="en-US" sz="4000" b="1" u="sng">
                <a:solidFill>
                  <a:schemeClr val="dk2"/>
                </a:solidFill>
              </a:rPr>
              <a:t>DESIGN CONSTRAINTS </a:t>
            </a:r>
            <a:endParaRPr sz="2800">
              <a:solidFill>
                <a:schemeClr val="dk1"/>
              </a:solidFill>
              <a:latin typeface="Georgia"/>
              <a:ea typeface="Georgia"/>
              <a:cs typeface="Georgia"/>
              <a:sym typeface="Georgia"/>
            </a:endParaRPr>
          </a:p>
          <a:p>
            <a:pPr marL="0" lvl="0" indent="0" rtl="0">
              <a:spcBef>
                <a:spcPts val="0"/>
              </a:spcBef>
              <a:spcAft>
                <a:spcPts val="0"/>
              </a:spcAft>
              <a:buNone/>
            </a:pPr>
            <a:endParaRPr sz="2800" b="1">
              <a:solidFill>
                <a:schemeClr val="dk1"/>
              </a:solidFill>
              <a:latin typeface="Georgia"/>
              <a:ea typeface="Georgia"/>
              <a:cs typeface="Georgia"/>
              <a:sym typeface="Georgia"/>
            </a:endParaRPr>
          </a:p>
          <a:p>
            <a:pPr marL="457200" lvl="0" indent="-419100" rtl="0">
              <a:spcBef>
                <a:spcPts val="0"/>
              </a:spcBef>
              <a:spcAft>
                <a:spcPts val="0"/>
              </a:spcAft>
              <a:buClr>
                <a:schemeClr val="dk1"/>
              </a:buClr>
              <a:buSzPts val="3000"/>
              <a:buFont typeface="Georgia"/>
              <a:buChar char="●"/>
            </a:pPr>
            <a:r>
              <a:rPr lang="en-US" sz="3000" u="sng">
                <a:solidFill>
                  <a:schemeClr val="dk1"/>
                </a:solidFill>
                <a:latin typeface="Georgia"/>
                <a:ea typeface="Georgia"/>
                <a:cs typeface="Georgia"/>
                <a:sym typeface="Georgia"/>
              </a:rPr>
              <a:t>Data Collection</a:t>
            </a:r>
            <a:r>
              <a:rPr lang="en-US" sz="3000">
                <a:solidFill>
                  <a:schemeClr val="dk1"/>
                </a:solidFill>
                <a:latin typeface="Georgia"/>
                <a:ea typeface="Georgia"/>
                <a:cs typeface="Georgia"/>
                <a:sym typeface="Georgia"/>
              </a:rPr>
              <a:t>: Conditions in which data were obtained in the literature are not consistent such as frequency and temperature. </a:t>
            </a:r>
            <a:endParaRPr sz="3000">
              <a:solidFill>
                <a:schemeClr val="dk1"/>
              </a:solidFill>
              <a:latin typeface="Georgia"/>
              <a:ea typeface="Georgia"/>
              <a:cs typeface="Georgia"/>
              <a:sym typeface="Georgia"/>
            </a:endParaRPr>
          </a:p>
          <a:p>
            <a:pPr marL="0" lvl="0" indent="0" rtl="0">
              <a:spcBef>
                <a:spcPts val="0"/>
              </a:spcBef>
              <a:spcAft>
                <a:spcPts val="0"/>
              </a:spcAft>
              <a:buNone/>
            </a:pPr>
            <a:endParaRPr sz="3000">
              <a:solidFill>
                <a:schemeClr val="dk1"/>
              </a:solidFill>
              <a:latin typeface="Georgia"/>
              <a:ea typeface="Georgia"/>
              <a:cs typeface="Georgia"/>
              <a:sym typeface="Georgia"/>
            </a:endParaRPr>
          </a:p>
          <a:p>
            <a:pPr marL="457200" lvl="0" indent="-419100" rtl="0">
              <a:spcBef>
                <a:spcPts val="0"/>
              </a:spcBef>
              <a:spcAft>
                <a:spcPts val="0"/>
              </a:spcAft>
              <a:buClr>
                <a:schemeClr val="dk1"/>
              </a:buClr>
              <a:buSzPts val="3000"/>
              <a:buFont typeface="Georgia"/>
              <a:buChar char="●"/>
            </a:pPr>
            <a:r>
              <a:rPr lang="en-US" sz="3000" u="sng">
                <a:solidFill>
                  <a:schemeClr val="dk1"/>
                </a:solidFill>
                <a:latin typeface="Georgia"/>
                <a:ea typeface="Georgia"/>
                <a:cs typeface="Georgia"/>
                <a:sym typeface="Georgia"/>
              </a:rPr>
              <a:t>Model Convergence</a:t>
            </a:r>
            <a:r>
              <a:rPr lang="en-US" sz="3000">
                <a:solidFill>
                  <a:schemeClr val="dk1"/>
                </a:solidFill>
                <a:latin typeface="Georgia"/>
                <a:ea typeface="Georgia"/>
                <a:cs typeface="Georgia"/>
                <a:sym typeface="Georgia"/>
              </a:rPr>
              <a:t>: Many ML models exist and the relationship between dielectric constant and other parameters is complex.  Even 200 data points may be too small to accurately train the ML model with such varying dependencies on material properties.</a:t>
            </a:r>
            <a:endParaRPr sz="3000">
              <a:solidFill>
                <a:schemeClr val="dk1"/>
              </a:solidFill>
              <a:latin typeface="Georgia"/>
              <a:ea typeface="Georgia"/>
              <a:cs typeface="Georgia"/>
              <a:sym typeface="Georgia"/>
            </a:endParaRPr>
          </a:p>
        </p:txBody>
      </p:sp>
      <p:sp>
        <p:nvSpPr>
          <p:cNvPr id="81" name="Shape 81"/>
          <p:cNvSpPr/>
          <p:nvPr/>
        </p:nvSpPr>
        <p:spPr>
          <a:xfrm>
            <a:off x="1143000" y="5181600"/>
            <a:ext cx="9829800" cy="126111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chemeClr val="dk2"/>
                </a:solidFill>
                <a:latin typeface="Arial"/>
                <a:ea typeface="Arial"/>
                <a:cs typeface="Arial"/>
                <a:sym typeface="Arial"/>
              </a:rPr>
              <a:t>INTRODUCTION</a:t>
            </a:r>
            <a:endParaRPr/>
          </a:p>
          <a:p>
            <a:pPr marL="0" marR="0" lvl="0" indent="0" algn="l" rtl="0">
              <a:spcBef>
                <a:spcPts val="0"/>
              </a:spcBef>
              <a:spcAft>
                <a:spcPts val="0"/>
              </a:spcAft>
              <a:buNone/>
            </a:pPr>
            <a:r>
              <a:rPr lang="en-US" sz="2800" b="1">
                <a:solidFill>
                  <a:schemeClr val="dk1"/>
                </a:solidFill>
                <a:latin typeface="Arial"/>
                <a:ea typeface="Arial"/>
                <a:cs typeface="Arial"/>
                <a:sym typeface="Arial"/>
              </a:rPr>
              <a:t> </a:t>
            </a:r>
            <a:endParaRPr sz="2800">
              <a:solidFill>
                <a:schemeClr val="dk1"/>
              </a:solidFill>
              <a:latin typeface="Arial"/>
              <a:ea typeface="Arial"/>
              <a:cs typeface="Arial"/>
              <a:sym typeface="Arial"/>
            </a:endParaRPr>
          </a:p>
          <a:p>
            <a:pPr marL="0" marR="0" lvl="0" indent="0" algn="l" rtl="0">
              <a:spcBef>
                <a:spcPts val="0"/>
              </a:spcBef>
              <a:spcAft>
                <a:spcPts val="0"/>
              </a:spcAft>
              <a:buNone/>
            </a:pPr>
            <a:r>
              <a:rPr lang="en-US" sz="2800">
                <a:solidFill>
                  <a:schemeClr val="dk1"/>
                </a:solidFill>
                <a:latin typeface="Georgia"/>
                <a:ea typeface="Georgia"/>
                <a:cs typeface="Georgia"/>
                <a:sym typeface="Georgia"/>
              </a:rPr>
              <a:t>There is a constant search for new semiconductor materials with more efficient charge generation capabilities.  Material properties such as the dielectric constant can be highly correlated with better semiconductor performance. Some materials likely have desirable semiconductor properties but have not yet been discovered or utilized. However, it is impossible to synthesize and test all potential materials. Such a hands-on approach can be time and resource intensive. </a:t>
            </a: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r>
              <a:rPr lang="en-US" sz="2800" b="1">
                <a:solidFill>
                  <a:schemeClr val="dk1"/>
                </a:solidFill>
                <a:latin typeface="Georgia"/>
                <a:ea typeface="Georgia"/>
                <a:cs typeface="Georgia"/>
                <a:sym typeface="Georgia"/>
              </a:rPr>
              <a:t>SOLUTION</a:t>
            </a:r>
            <a:endParaRPr sz="2800" b="1">
              <a:solidFill>
                <a:schemeClr val="dk1"/>
              </a:solidFill>
              <a:latin typeface="Georgia"/>
              <a:ea typeface="Georgia"/>
              <a:cs typeface="Georgia"/>
              <a:sym typeface="Georgia"/>
            </a:endParaRPr>
          </a:p>
          <a:p>
            <a:pPr marL="457200" marR="0" lvl="0" indent="-406400" algn="l"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Use machine learning to analyze known experimental data for certain materials to train a relationship model.</a:t>
            </a:r>
            <a:endParaRPr sz="2800">
              <a:solidFill>
                <a:schemeClr val="dk1"/>
              </a:solidFill>
              <a:latin typeface="Georgia"/>
              <a:ea typeface="Georgia"/>
              <a:cs typeface="Georgia"/>
              <a:sym typeface="Georgia"/>
            </a:endParaRPr>
          </a:p>
          <a:p>
            <a:pPr marL="457200" marR="0" lvl="0" indent="-406400" algn="l"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Use the model to predict the property (dielectric constant) for other candidate materials. </a:t>
            </a: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p:txBody>
      </p:sp>
      <p:sp>
        <p:nvSpPr>
          <p:cNvPr id="82" name="Shape 82"/>
          <p:cNvSpPr/>
          <p:nvPr/>
        </p:nvSpPr>
        <p:spPr>
          <a:xfrm>
            <a:off x="11734800" y="5181600"/>
            <a:ext cx="9829800" cy="27051001"/>
          </a:xfrm>
          <a:prstGeom prst="rect">
            <a:avLst/>
          </a:prstGeom>
          <a:solidFill>
            <a:schemeClr val="lt1"/>
          </a:solidFill>
          <a:ln>
            <a:noFill/>
          </a:ln>
        </p:spPr>
        <p:txBody>
          <a:bodyPr spcFirstLastPara="1" wrap="square" lIns="360000" tIns="360000" rIns="360000" bIns="360000" anchor="t" anchorCtr="0">
            <a:noAutofit/>
          </a:bodyPr>
          <a:lstStyle/>
          <a:p>
            <a:pPr marL="381000" marR="0" lvl="0" indent="-381000" algn="l" rtl="0">
              <a:spcBef>
                <a:spcPts val="0"/>
              </a:spcBef>
              <a:spcAft>
                <a:spcPts val="0"/>
              </a:spcAft>
              <a:buNone/>
            </a:pPr>
            <a:r>
              <a:rPr lang="en-US" sz="4000" b="1" u="sng">
                <a:solidFill>
                  <a:schemeClr val="dk2"/>
                </a:solidFill>
                <a:latin typeface="Arial"/>
                <a:ea typeface="Arial"/>
                <a:cs typeface="Arial"/>
                <a:sym typeface="Arial"/>
              </a:rPr>
              <a:t>METHOD</a:t>
            </a:r>
            <a:endParaRPr sz="4000" b="1">
              <a:solidFill>
                <a:srgbClr val="CC3300"/>
              </a:solidFill>
              <a:latin typeface="Arial"/>
              <a:ea typeface="Arial"/>
              <a:cs typeface="Arial"/>
              <a:sym typeface="Arial"/>
            </a:endParaRPr>
          </a:p>
          <a:p>
            <a:pPr marL="381000" marR="0" lvl="0" indent="-381000" algn="l" rtl="0">
              <a:spcBef>
                <a:spcPts val="0"/>
              </a:spcBef>
              <a:spcAft>
                <a:spcPts val="0"/>
              </a:spcAft>
              <a:buNone/>
            </a:pPr>
            <a:endParaRPr sz="2800" b="1">
              <a:solidFill>
                <a:schemeClr val="dk1"/>
              </a:solidFill>
              <a:latin typeface="Arial"/>
              <a:ea typeface="Arial"/>
              <a:cs typeface="Arial"/>
              <a:sym typeface="Arial"/>
            </a:endParaRPr>
          </a:p>
          <a:p>
            <a:pPr marL="0" marR="0" lvl="0" indent="0" algn="l" rtl="0">
              <a:spcBef>
                <a:spcPts val="0"/>
              </a:spcBef>
              <a:spcAft>
                <a:spcPts val="0"/>
              </a:spcAft>
              <a:buNone/>
            </a:pPr>
            <a:r>
              <a:rPr lang="en-US" sz="2800" b="1">
                <a:solidFill>
                  <a:schemeClr val="dk1"/>
                </a:solidFill>
                <a:latin typeface="Georgia"/>
                <a:ea typeface="Georgia"/>
                <a:cs typeface="Georgia"/>
                <a:sym typeface="Georgia"/>
              </a:rPr>
              <a:t>DESCRIPTORS</a:t>
            </a:r>
            <a:endParaRPr sz="2400">
              <a:solidFill>
                <a:schemeClr val="dk1"/>
              </a:solidFill>
              <a:latin typeface="Georgia"/>
              <a:ea typeface="Georgia"/>
              <a:cs typeface="Georgia"/>
              <a:sym typeface="Georgia"/>
            </a:endParaRPr>
          </a:p>
          <a:p>
            <a:pPr marL="0" marR="0" lvl="0" indent="0" algn="l" rtl="0">
              <a:spcBef>
                <a:spcPts val="0"/>
              </a:spcBef>
              <a:spcAft>
                <a:spcPts val="0"/>
              </a:spcAft>
              <a:buNone/>
            </a:pPr>
            <a:r>
              <a:rPr lang="en-US" sz="2600">
                <a:solidFill>
                  <a:schemeClr val="dk1"/>
                </a:solidFill>
                <a:latin typeface="Georgia"/>
                <a:ea typeface="Georgia"/>
                <a:cs typeface="Georgia"/>
                <a:sym typeface="Georgia"/>
              </a:rPr>
              <a:t>The descriptors are atomic and material properties (bandgap, lattice parameter, density, etc.) that can be paired with known values of the to-be-predicted property (dielectric constant) to train the ML model.  The descriptors were generated from querying the Materials Project database and Mendeleev python package, and the training set high and low frequency dielectric constants were compiled from Springer Materials and other published literature experiments.  </a:t>
            </a:r>
            <a:endParaRPr sz="26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800" b="1">
                <a:solidFill>
                  <a:schemeClr val="dk1"/>
                </a:solidFill>
                <a:latin typeface="Georgia"/>
                <a:ea typeface="Georgia"/>
                <a:cs typeface="Georgia"/>
                <a:sym typeface="Georgia"/>
              </a:rPr>
              <a:t>COULOMB MATRIX</a:t>
            </a: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600">
                <a:solidFill>
                  <a:schemeClr val="dk1"/>
                </a:solidFill>
                <a:latin typeface="Georgia"/>
                <a:ea typeface="Georgia"/>
                <a:cs typeface="Georgia"/>
                <a:sym typeface="Georgia"/>
              </a:rPr>
              <a:t>A three-dimensional molecular structure is converted to a numerical Coulomb matrix using atomic coordinates R</a:t>
            </a:r>
            <a:r>
              <a:rPr lang="en-US" sz="2600" baseline="-25000">
                <a:solidFill>
                  <a:schemeClr val="dk1"/>
                </a:solidFill>
                <a:latin typeface="Georgia"/>
                <a:ea typeface="Georgia"/>
                <a:cs typeface="Georgia"/>
                <a:sym typeface="Georgia"/>
              </a:rPr>
              <a:t>i</a:t>
            </a:r>
            <a:r>
              <a:rPr lang="en-US" sz="2600">
                <a:solidFill>
                  <a:schemeClr val="dk1"/>
                </a:solidFill>
                <a:latin typeface="Georgia"/>
                <a:ea typeface="Georgia"/>
                <a:cs typeface="Georgia"/>
                <a:sym typeface="Georgia"/>
              </a:rPr>
              <a:t> and nuclear charges Z</a:t>
            </a:r>
            <a:r>
              <a:rPr lang="en-US" sz="2600" baseline="-25000">
                <a:solidFill>
                  <a:schemeClr val="dk1"/>
                </a:solidFill>
                <a:latin typeface="Georgia"/>
                <a:ea typeface="Georgia"/>
                <a:cs typeface="Georgia"/>
                <a:sym typeface="Georgia"/>
              </a:rPr>
              <a:t>i</a:t>
            </a:r>
            <a:r>
              <a:rPr lang="en-US" sz="2600">
                <a:solidFill>
                  <a:schemeClr val="dk1"/>
                </a:solidFill>
                <a:latin typeface="Georgia"/>
                <a:ea typeface="Georgia"/>
                <a:cs typeface="Georgia"/>
                <a:sym typeface="Georgia"/>
              </a:rPr>
              <a:t>. The matrix contains one row per atom, is symmetric, and requires no explicit bond information </a:t>
            </a:r>
            <a:endParaRPr sz="2600">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SzPts val="1100"/>
              <a:buFont typeface="Arial"/>
              <a:buNone/>
            </a:pPr>
            <a:r>
              <a:rPr lang="en-US" sz="1100"/>
              <a:t>		</a:t>
            </a:r>
            <a:endParaRPr sz="1100"/>
          </a:p>
          <a:p>
            <a:pPr marL="0" marR="0" lvl="0" indent="0" algn="l" rtl="0">
              <a:spcBef>
                <a:spcPts val="0"/>
              </a:spcBef>
              <a:spcAft>
                <a:spcPts val="0"/>
              </a:spcAft>
              <a:buNone/>
            </a:pPr>
            <a:endParaRPr sz="2400">
              <a:solidFill>
                <a:schemeClr val="dk1"/>
              </a:solidFill>
              <a:latin typeface="Georgia"/>
              <a:ea typeface="Georgia"/>
              <a:cs typeface="Georgia"/>
              <a:sym typeface="Georgia"/>
            </a:endParaRPr>
          </a:p>
          <a:p>
            <a:pPr marL="0" marR="0" lvl="0" indent="0" algn="l" rtl="0">
              <a:lnSpc>
                <a:spcPct val="100000"/>
              </a:lnSpc>
              <a:spcBef>
                <a:spcPts val="0"/>
              </a:spcBef>
              <a:spcAft>
                <a:spcPts val="0"/>
              </a:spcAft>
              <a:buClr>
                <a:srgbClr val="000000"/>
              </a:buClr>
              <a:buFont typeface="Arial"/>
              <a:buNone/>
            </a:pPr>
            <a:r>
              <a:rPr lang="en-US" sz="2400">
                <a:solidFill>
                  <a:schemeClr val="dk1"/>
                </a:solidFill>
                <a:latin typeface="Georgia"/>
                <a:ea typeface="Georgia"/>
                <a:cs typeface="Georgia"/>
                <a:sym typeface="Georgia"/>
              </a:rPr>
              <a:t>							</a:t>
            </a:r>
            <a:endParaRPr sz="2400">
              <a:solidFill>
                <a:schemeClr val="dk1"/>
              </a:solidFill>
              <a:latin typeface="Georgia"/>
              <a:ea typeface="Georgia"/>
              <a:cs typeface="Georgia"/>
              <a:sym typeface="Georgia"/>
            </a:endParaRPr>
          </a:p>
          <a:p>
            <a:pPr marL="0" lvl="0" indent="0" rtl="0">
              <a:lnSpc>
                <a:spcPct val="115000"/>
              </a:lnSpc>
              <a:spcBef>
                <a:spcPts val="0"/>
              </a:spcBef>
              <a:spcAft>
                <a:spcPts val="0"/>
              </a:spcAft>
              <a:buClr>
                <a:srgbClr val="000000"/>
              </a:buClr>
              <a:buSzPts val="1100"/>
              <a:buFont typeface="Arial"/>
              <a:buNone/>
            </a:pPr>
            <a:r>
              <a:rPr lang="en-US" sz="1100"/>
              <a:t>						 					</a:t>
            </a:r>
            <a:endParaRPr sz="1100"/>
          </a:p>
          <a:p>
            <a:pPr marL="0" marR="0" lvl="0" indent="0" algn="l" rtl="0">
              <a:spcBef>
                <a:spcPts val="0"/>
              </a:spcBef>
              <a:spcAft>
                <a:spcPts val="0"/>
              </a:spcAft>
              <a:buClr>
                <a:srgbClr val="000000"/>
              </a:buClr>
              <a:buSzPts val="1100"/>
              <a:buFont typeface="Arial"/>
              <a:buNone/>
            </a:pPr>
            <a:r>
              <a:rPr lang="en-US" sz="1100"/>
              <a:t>				</a:t>
            </a:r>
            <a:endParaRPr sz="1100"/>
          </a:p>
          <a:p>
            <a:pPr marL="0" marR="0" lvl="0" indent="0" algn="l" rtl="0">
              <a:spcBef>
                <a:spcPts val="0"/>
              </a:spcBef>
              <a:spcAft>
                <a:spcPts val="0"/>
              </a:spcAft>
              <a:buClr>
                <a:srgbClr val="000000"/>
              </a:buClr>
              <a:buSzPts val="1100"/>
              <a:buFont typeface="Arial"/>
              <a:buNone/>
            </a:pPr>
            <a:r>
              <a:rPr lang="en-US" sz="1100"/>
              <a:t>			</a:t>
            </a:r>
            <a:endParaRPr sz="1100"/>
          </a:p>
          <a:p>
            <a:pPr marL="0" marR="0" lvl="0" indent="0" algn="l" rtl="0">
              <a:spcBef>
                <a:spcPts val="0"/>
              </a:spcBef>
              <a:spcAft>
                <a:spcPts val="0"/>
              </a:spcAft>
              <a:buClr>
                <a:srgbClr val="000000"/>
              </a:buClr>
              <a:buSzPts val="1100"/>
              <a:buFont typeface="Arial"/>
              <a:buNone/>
            </a:pPr>
            <a:r>
              <a:rPr lang="en-US" sz="1100"/>
              <a:t>		</a:t>
            </a:r>
            <a:endParaRPr sz="1100"/>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200" i="1">
                <a:solidFill>
                  <a:schemeClr val="dk1"/>
                </a:solidFill>
                <a:latin typeface="Georgia"/>
                <a:ea typeface="Georgia"/>
                <a:cs typeface="Georgia"/>
                <a:sym typeface="Georgia"/>
              </a:rPr>
              <a:t>Figure 2: Schematics of coulomb matrix and eigenspectrum of Ethene</a:t>
            </a:r>
            <a:endParaRPr sz="2200" i="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800" b="1">
                <a:solidFill>
                  <a:schemeClr val="dk1"/>
                </a:solidFill>
                <a:latin typeface="Georgia"/>
                <a:ea typeface="Georgia"/>
                <a:cs typeface="Georgia"/>
                <a:sym typeface="Georgia"/>
              </a:rPr>
              <a:t>MACHINE LEARNING </a:t>
            </a: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600">
                <a:solidFill>
                  <a:schemeClr val="dk1"/>
                </a:solidFill>
                <a:latin typeface="Georgia"/>
                <a:ea typeface="Georgia"/>
                <a:cs typeface="Georgia"/>
                <a:sym typeface="Georgia"/>
              </a:rPr>
              <a:t>The Scikit Learn machine learning module for Python was chosen to train a model and use it to predict dielectric constants.  The model generally takes two inputs to train: a set of known target values (dielectric constants from our literature search) and a complementary set of measured descriptor properties for each target value (material properties queried from Materials Project). There are many methods (models) to train a machine learning process. Commonly used models include linear regression and its variation (Lasso &amp; Ridge), neural network and random forest regressor, of which we explored in the project.</a:t>
            </a:r>
            <a:endParaRPr sz="26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r>
              <a:rPr lang="en-US" sz="2200" i="1">
                <a:solidFill>
                  <a:schemeClr val="dk1"/>
                </a:solidFill>
                <a:latin typeface="Georgia"/>
                <a:ea typeface="Georgia"/>
                <a:cs typeface="Georgia"/>
                <a:sym typeface="Georgia"/>
              </a:rPr>
              <a:t>Linear Regression	Neural Network		Random Forest Regression</a:t>
            </a:r>
            <a:endParaRPr sz="2200" i="1">
              <a:solidFill>
                <a:schemeClr val="dk1"/>
              </a:solidFill>
              <a:latin typeface="Georgia"/>
              <a:ea typeface="Georgia"/>
              <a:cs typeface="Georgia"/>
              <a:sym typeface="Georgia"/>
            </a:endParaRPr>
          </a:p>
          <a:p>
            <a:pPr marL="0" marR="0" lvl="0" indent="0" algn="l" rtl="0">
              <a:spcBef>
                <a:spcPts val="0"/>
              </a:spcBef>
              <a:spcAft>
                <a:spcPts val="0"/>
              </a:spcAft>
              <a:buNone/>
            </a:pPr>
            <a:r>
              <a:rPr lang="en-US" sz="2200" i="1">
                <a:solidFill>
                  <a:schemeClr val="dk1"/>
                </a:solidFill>
                <a:latin typeface="Georgia"/>
                <a:ea typeface="Georgia"/>
                <a:cs typeface="Georgia"/>
                <a:sym typeface="Georgia"/>
              </a:rPr>
              <a:t>			</a:t>
            </a:r>
            <a:endParaRPr sz="2200" i="1">
              <a:solidFill>
                <a:schemeClr val="dk1"/>
              </a:solidFill>
              <a:latin typeface="Georgia"/>
              <a:ea typeface="Georgia"/>
              <a:cs typeface="Georgia"/>
              <a:sym typeface="Georgia"/>
            </a:endParaRPr>
          </a:p>
          <a:p>
            <a:pPr marL="0" marR="0" lvl="0" indent="0" algn="ctr" rtl="0">
              <a:spcBef>
                <a:spcPts val="0"/>
              </a:spcBef>
              <a:spcAft>
                <a:spcPts val="0"/>
              </a:spcAft>
              <a:buNone/>
            </a:pPr>
            <a:r>
              <a:rPr lang="en-US" sz="2200" i="1">
                <a:solidFill>
                  <a:schemeClr val="dk1"/>
                </a:solidFill>
                <a:latin typeface="Georgia"/>
                <a:ea typeface="Georgia"/>
                <a:cs typeface="Georgia"/>
                <a:sym typeface="Georgia"/>
              </a:rPr>
              <a:t>Figure 3: Representation of common learning model</a:t>
            </a:r>
            <a:endParaRPr sz="2200" i="1">
              <a:solidFill>
                <a:schemeClr val="dk1"/>
              </a:solidFill>
              <a:latin typeface="Georgia"/>
              <a:ea typeface="Georgia"/>
              <a:cs typeface="Georgia"/>
              <a:sym typeface="Georgia"/>
            </a:endParaRPr>
          </a:p>
          <a:p>
            <a:pPr marL="0" marR="0" lvl="0" indent="0" algn="l" rtl="0">
              <a:spcBef>
                <a:spcPts val="0"/>
              </a:spcBef>
              <a:spcAft>
                <a:spcPts val="0"/>
              </a:spcAft>
              <a:buNone/>
            </a:pPr>
            <a:endParaRPr sz="2200" i="1">
              <a:solidFill>
                <a:schemeClr val="dk1"/>
              </a:solidFill>
              <a:latin typeface="Georgia"/>
              <a:ea typeface="Georgia"/>
              <a:cs typeface="Georgia"/>
              <a:sym typeface="Georgia"/>
            </a:endParaRPr>
          </a:p>
          <a:p>
            <a:pPr marL="0" marR="0" lvl="0" indent="0" algn="l" rtl="0">
              <a:spcBef>
                <a:spcPts val="0"/>
              </a:spcBef>
              <a:spcAft>
                <a:spcPts val="0"/>
              </a:spcAft>
              <a:buNone/>
            </a:pPr>
            <a:r>
              <a:rPr lang="en-US" sz="2800" b="1">
                <a:solidFill>
                  <a:schemeClr val="dk1"/>
                </a:solidFill>
                <a:latin typeface="Georgia"/>
                <a:ea typeface="Georgia"/>
                <a:cs typeface="Georgia"/>
                <a:sym typeface="Georgia"/>
              </a:rPr>
              <a:t>DENSITY FUNCTIONAL THEORY (DFT) VALIDATION</a:t>
            </a:r>
            <a:endParaRPr sz="2800">
              <a:solidFill>
                <a:schemeClr val="dk1"/>
              </a:solidFill>
              <a:latin typeface="Georgia"/>
              <a:ea typeface="Georgia"/>
              <a:cs typeface="Georgia"/>
              <a:sym typeface="Georgia"/>
            </a:endParaRPr>
          </a:p>
          <a:p>
            <a:pPr marL="457200" lvl="0" indent="-381000" rtl="0">
              <a:lnSpc>
                <a:spcPct val="115000"/>
              </a:lnSpc>
              <a:spcBef>
                <a:spcPts val="0"/>
              </a:spcBef>
              <a:spcAft>
                <a:spcPts val="0"/>
              </a:spcAft>
              <a:buClr>
                <a:schemeClr val="dk1"/>
              </a:buClr>
              <a:buSzPts val="2400"/>
              <a:buFont typeface="Lato"/>
              <a:buChar char="●"/>
            </a:pPr>
            <a:r>
              <a:rPr lang="en-US" sz="2400">
                <a:solidFill>
                  <a:schemeClr val="dk1"/>
                </a:solidFill>
                <a:latin typeface="Georgia"/>
                <a:ea typeface="Georgia"/>
                <a:cs typeface="Georgia"/>
                <a:sym typeface="Georgia"/>
              </a:rPr>
              <a:t>Use open source package </a:t>
            </a:r>
            <a:r>
              <a:rPr lang="en-US" sz="2400" b="1">
                <a:solidFill>
                  <a:schemeClr val="dk1"/>
                </a:solidFill>
                <a:latin typeface="Georgia"/>
                <a:ea typeface="Georgia"/>
                <a:cs typeface="Georgia"/>
                <a:sym typeface="Georgia"/>
              </a:rPr>
              <a:t>Quantum Espresso</a:t>
            </a:r>
            <a:endParaRPr sz="2400" b="1">
              <a:solidFill>
                <a:schemeClr val="dk1"/>
              </a:solidFill>
              <a:latin typeface="Georgia"/>
              <a:ea typeface="Georgia"/>
              <a:cs typeface="Georgia"/>
              <a:sym typeface="Georgia"/>
            </a:endParaRPr>
          </a:p>
          <a:p>
            <a:pPr marL="457200" lvl="0" indent="-3810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Use PW package to calculate high-freq dielectric constant</a:t>
            </a:r>
            <a:endParaRPr sz="2400">
              <a:solidFill>
                <a:schemeClr val="dk1"/>
              </a:solidFill>
              <a:latin typeface="Georgia"/>
              <a:ea typeface="Georgia"/>
              <a:cs typeface="Georgia"/>
              <a:sym typeface="Georgia"/>
            </a:endParaRPr>
          </a:p>
          <a:p>
            <a:pPr marL="914400" lvl="0" indent="-3810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Test done on Silicon: Calculated value </a:t>
            </a:r>
            <a:r>
              <a:rPr lang="en-US" sz="2400">
                <a:latin typeface="Georgia"/>
                <a:ea typeface="Georgia"/>
                <a:cs typeface="Georgia"/>
                <a:sym typeface="Georgia"/>
              </a:rPr>
              <a:t>11.77</a:t>
            </a:r>
            <a:r>
              <a:rPr lang="en-US" sz="2400">
                <a:solidFill>
                  <a:schemeClr val="dk1"/>
                </a:solidFill>
                <a:latin typeface="Georgia"/>
                <a:ea typeface="Georgia"/>
                <a:cs typeface="Georgia"/>
                <a:sym typeface="Georgia"/>
              </a:rPr>
              <a:t>, literature value </a:t>
            </a:r>
            <a:r>
              <a:rPr lang="en-US" sz="2400">
                <a:latin typeface="Georgia"/>
                <a:ea typeface="Georgia"/>
                <a:cs typeface="Georgia"/>
                <a:sym typeface="Georgia"/>
              </a:rPr>
              <a:t>11.97</a:t>
            </a:r>
            <a:r>
              <a:rPr lang="en-US" sz="2400">
                <a:solidFill>
                  <a:schemeClr val="dk1"/>
                </a:solidFill>
                <a:latin typeface="Georgia"/>
                <a:ea typeface="Georgia"/>
                <a:cs typeface="Georgia"/>
                <a:sym typeface="Georgia"/>
              </a:rPr>
              <a:t> at 300K</a:t>
            </a:r>
            <a:endParaRPr sz="2400">
              <a:solidFill>
                <a:schemeClr val="dk1"/>
              </a:solidFill>
              <a:latin typeface="Georgia"/>
              <a:ea typeface="Georgia"/>
              <a:cs typeface="Georgia"/>
              <a:sym typeface="Georgia"/>
            </a:endParaRPr>
          </a:p>
          <a:p>
            <a:pPr marL="457200" lvl="0" indent="-381000" rtl="0">
              <a:lnSpc>
                <a:spcPct val="115000"/>
              </a:lnSpc>
              <a:spcBef>
                <a:spcPts val="160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Use Phonon package to calculate low-freq dielectric constant</a:t>
            </a:r>
            <a:endParaRPr sz="2400">
              <a:solidFill>
                <a:schemeClr val="dk1"/>
              </a:solidFill>
              <a:latin typeface="Georgia"/>
              <a:ea typeface="Georgia"/>
              <a:cs typeface="Georgia"/>
              <a:sym typeface="Georgia"/>
            </a:endParaRPr>
          </a:p>
          <a:p>
            <a:pPr marL="457200" lvl="0" indent="-3810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Verify the predicted α with the calculated values from DFT</a:t>
            </a:r>
            <a:endParaRPr sz="2400">
              <a:solidFill>
                <a:schemeClr val="dk1"/>
              </a:solidFill>
              <a:latin typeface="Georgia"/>
              <a:ea typeface="Georgia"/>
              <a:cs typeface="Georgia"/>
              <a:sym typeface="Georgia"/>
            </a:endParaRPr>
          </a:p>
          <a:p>
            <a:pPr marL="457200" lvl="0" indent="-381000"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Compare the Machine learning-predicted α with the DFT α to evaluate the performance of the machine learning model</a:t>
            </a:r>
            <a:endParaRPr sz="2400">
              <a:solidFill>
                <a:schemeClr val="dk1"/>
              </a:solidFill>
              <a:latin typeface="Georgia"/>
              <a:ea typeface="Georgia"/>
              <a:cs typeface="Georgia"/>
              <a:sym typeface="Georgia"/>
            </a:endParaRPr>
          </a:p>
          <a:p>
            <a:pPr marL="0" marR="0" lvl="0" indent="0" algn="l" rtl="0">
              <a:spcBef>
                <a:spcPts val="1600"/>
              </a:spcBef>
              <a:spcAft>
                <a:spcPts val="0"/>
              </a:spcAft>
              <a:buNone/>
            </a:pPr>
            <a:r>
              <a:rPr lang="en-US" sz="2200" i="1">
                <a:solidFill>
                  <a:schemeClr val="dk1"/>
                </a:solidFill>
                <a:latin typeface="Georgia"/>
                <a:ea typeface="Georgia"/>
                <a:cs typeface="Georgia"/>
                <a:sym typeface="Georgia"/>
              </a:rPr>
              <a:t>				</a:t>
            </a:r>
            <a:endParaRPr sz="2200" i="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a:p>
            <a:pPr marL="0" marR="0" lvl="0" indent="0" algn="l" rtl="0">
              <a:spcBef>
                <a:spcPts val="0"/>
              </a:spcBef>
              <a:spcAft>
                <a:spcPts val="0"/>
              </a:spcAft>
              <a:buNone/>
            </a:pPr>
            <a:endParaRPr sz="2800" b="1">
              <a:solidFill>
                <a:schemeClr val="dk1"/>
              </a:solidFill>
              <a:latin typeface="Georgia"/>
              <a:ea typeface="Georgia"/>
              <a:cs typeface="Georgia"/>
              <a:sym typeface="Georgia"/>
            </a:endParaRPr>
          </a:p>
        </p:txBody>
      </p:sp>
      <p:sp>
        <p:nvSpPr>
          <p:cNvPr id="83" name="Shape 83"/>
          <p:cNvSpPr/>
          <p:nvPr/>
        </p:nvSpPr>
        <p:spPr>
          <a:xfrm>
            <a:off x="22326600" y="5181600"/>
            <a:ext cx="9829800" cy="270510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chemeClr val="dk2"/>
                </a:solidFill>
                <a:latin typeface="Arial"/>
                <a:ea typeface="Arial"/>
                <a:cs typeface="Arial"/>
                <a:sym typeface="Arial"/>
              </a:rPr>
              <a:t>RESULTS</a:t>
            </a:r>
            <a:endParaRPr sz="4000" b="1" u="sng">
              <a:solidFill>
                <a:schemeClr val="dk2"/>
              </a:solidFill>
            </a:endParaRPr>
          </a:p>
          <a:p>
            <a:pPr marL="0" marR="0" lvl="0" indent="0" algn="l" rtl="0">
              <a:spcBef>
                <a:spcPts val="2000"/>
              </a:spcBef>
              <a:spcAft>
                <a:spcPts val="0"/>
              </a:spcAft>
              <a:buNone/>
            </a:pPr>
            <a:r>
              <a:rPr lang="en-US" sz="2800" b="1">
                <a:solidFill>
                  <a:schemeClr val="dk1"/>
                </a:solidFill>
                <a:latin typeface="Georgia"/>
                <a:ea typeface="Georgia"/>
                <a:cs typeface="Georgia"/>
                <a:sym typeface="Georgia"/>
              </a:rPr>
              <a:t>DESCRIPTORS SELECTION</a:t>
            </a: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r>
              <a:rPr lang="en-US" sz="2600">
                <a:solidFill>
                  <a:schemeClr val="dk1"/>
                </a:solidFill>
                <a:latin typeface="Georgia"/>
                <a:ea typeface="Georgia"/>
                <a:cs typeface="Georgia"/>
                <a:sym typeface="Georgia"/>
              </a:rPr>
              <a:t>Descriptors can be selected by evaluating the strength of the monotonic relationship with the output using the Spearman Coefficient [1]:</a:t>
            </a:r>
            <a:endParaRPr sz="2600">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marL="0" marR="0" lvl="0" indent="0" algn="l" rtl="0">
              <a:spcBef>
                <a:spcPts val="2000"/>
              </a:spcBef>
              <a:spcAft>
                <a:spcPts val="0"/>
              </a:spcAft>
              <a:buNone/>
            </a:pPr>
            <a:r>
              <a:rPr lang="en-US" sz="2200" i="1">
                <a:solidFill>
                  <a:schemeClr val="dk1"/>
                </a:solidFill>
                <a:latin typeface="Georgia"/>
                <a:ea typeface="Georgia"/>
                <a:cs typeface="Georgia"/>
                <a:sym typeface="Georgia"/>
              </a:rPr>
              <a:t>Figure 4: Spearman Coefficient of elemental, compound, and lattice properties with the infinity dielectric constant </a:t>
            </a:r>
            <a:endParaRPr sz="2200" i="1">
              <a:solidFill>
                <a:schemeClr val="dk1"/>
              </a:solidFill>
              <a:latin typeface="Georgia"/>
              <a:ea typeface="Georgia"/>
              <a:cs typeface="Georgia"/>
              <a:sym typeface="Georgia"/>
            </a:endParaRPr>
          </a:p>
          <a:p>
            <a:pPr marL="0" marR="0" lvl="0" indent="0" algn="l" rtl="0">
              <a:spcBef>
                <a:spcPts val="2000"/>
              </a:spcBef>
              <a:spcAft>
                <a:spcPts val="0"/>
              </a:spcAft>
              <a:buNone/>
            </a:pPr>
            <a:endParaRPr sz="2800" i="1">
              <a:solidFill>
                <a:schemeClr val="dk1"/>
              </a:solidFill>
            </a:endParaRPr>
          </a:p>
          <a:p>
            <a:pPr marL="0" marR="0" lvl="0" indent="0" algn="l" rtl="0">
              <a:spcBef>
                <a:spcPts val="2000"/>
              </a:spcBef>
              <a:spcAft>
                <a:spcPts val="0"/>
              </a:spcAft>
              <a:buNone/>
            </a:pPr>
            <a:r>
              <a:rPr lang="en-US" sz="2800" b="1">
                <a:solidFill>
                  <a:schemeClr val="dk1"/>
                </a:solidFill>
                <a:latin typeface="Georgia"/>
                <a:ea typeface="Georgia"/>
                <a:cs typeface="Georgia"/>
                <a:sym typeface="Georgia"/>
              </a:rPr>
              <a:t>MODEL SELECTION</a:t>
            </a:r>
            <a:r>
              <a:rPr lang="en-US" sz="2800">
                <a:solidFill>
                  <a:schemeClr val="dk1"/>
                </a:solidFill>
                <a:latin typeface="Georgia"/>
                <a:ea typeface="Georgia"/>
                <a:cs typeface="Georgia"/>
                <a:sym typeface="Georgia"/>
              </a:rPr>
              <a:t> </a:t>
            </a: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marL="0" marR="0" lvl="0" indent="0" algn="l" rtl="0">
              <a:spcBef>
                <a:spcPts val="2000"/>
              </a:spcBef>
              <a:spcAft>
                <a:spcPts val="0"/>
              </a:spcAft>
              <a:buNone/>
            </a:pP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u="sng">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u="sng">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r>
              <a:rPr lang="en-US" sz="2800" b="1">
                <a:solidFill>
                  <a:schemeClr val="dk1"/>
                </a:solidFill>
                <a:latin typeface="Georgia"/>
                <a:ea typeface="Georgia"/>
                <a:cs typeface="Georgia"/>
                <a:sym typeface="Georgia"/>
              </a:rPr>
              <a:t>ELECTRON-PHONON COUPLING STRENGTH</a:t>
            </a:r>
            <a:endParaRPr sz="2800" b="1">
              <a:solidFill>
                <a:schemeClr val="dk1"/>
              </a:solidFill>
              <a:latin typeface="Georgia"/>
              <a:ea typeface="Georgia"/>
              <a:cs typeface="Georgia"/>
              <a:sym typeface="Georgia"/>
            </a:endParaRPr>
          </a:p>
          <a:p>
            <a:pPr marL="0" marR="0" lvl="0" indent="0" algn="l" rtl="0">
              <a:spcBef>
                <a:spcPts val="2000"/>
              </a:spcBef>
              <a:spcAft>
                <a:spcPts val="0"/>
              </a:spcAft>
              <a:buNone/>
            </a:pPr>
            <a:r>
              <a:rPr lang="en-US" sz="2600">
                <a:solidFill>
                  <a:schemeClr val="dk1"/>
                </a:solidFill>
                <a:latin typeface="Georgia"/>
                <a:ea typeface="Georgia"/>
                <a:cs typeface="Georgia"/>
                <a:sym typeface="Georgia"/>
              </a:rPr>
              <a:t>Within the Frohlich model, the strength of the electron-phonon coupling is characterized by the dimensionless coupling coefficient [2]</a:t>
            </a:r>
            <a:endParaRPr sz="2600">
              <a:solidFill>
                <a:schemeClr val="dk1"/>
              </a:solidFill>
              <a:latin typeface="Georgia"/>
              <a:ea typeface="Georgia"/>
              <a:cs typeface="Georgia"/>
              <a:sym typeface="Georgia"/>
            </a:endParaRPr>
          </a:p>
          <a:p>
            <a:pPr marL="0" marR="0" lvl="0" indent="0" algn="l" rtl="0">
              <a:lnSpc>
                <a:spcPct val="100000"/>
              </a:lnSpc>
              <a:spcBef>
                <a:spcPts val="2000"/>
              </a:spcBef>
              <a:spcAft>
                <a:spcPts val="0"/>
              </a:spcAft>
              <a:buClr>
                <a:srgbClr val="000000"/>
              </a:buClr>
              <a:buSzPts val="1100"/>
              <a:buFont typeface="Arial"/>
              <a:buNone/>
            </a:pPr>
            <a:r>
              <a:rPr lang="en-US" sz="2600">
                <a:solidFill>
                  <a:schemeClr val="dk1"/>
                </a:solidFill>
                <a:latin typeface="Georgia"/>
                <a:ea typeface="Georgia"/>
                <a:cs typeface="Georgia"/>
                <a:sym typeface="Georgia"/>
              </a:rPr>
              <a:t>				</a:t>
            </a:r>
            <a:endParaRPr sz="2600">
              <a:solidFill>
                <a:schemeClr val="dk1"/>
              </a:solidFill>
              <a:latin typeface="Georgia"/>
              <a:ea typeface="Georgia"/>
              <a:cs typeface="Georgia"/>
              <a:sym typeface="Georgia"/>
            </a:endParaRPr>
          </a:p>
          <a:p>
            <a:pPr marL="0" marR="0" lvl="0" indent="0" algn="l" rtl="0">
              <a:spcBef>
                <a:spcPts val="2000"/>
              </a:spcBef>
              <a:spcAft>
                <a:spcPts val="0"/>
              </a:spcAft>
              <a:buClr>
                <a:srgbClr val="000000"/>
              </a:buClr>
              <a:buSzPts val="1100"/>
              <a:buFont typeface="Arial"/>
              <a:buNone/>
            </a:pPr>
            <a:r>
              <a:rPr lang="en-US" sz="2600"/>
              <a:t>			</a:t>
            </a:r>
            <a:endParaRPr sz="2600">
              <a:latin typeface="Georgia"/>
              <a:ea typeface="Georgia"/>
              <a:cs typeface="Georgia"/>
              <a:sym typeface="Georgia"/>
            </a:endParaRPr>
          </a:p>
          <a:p>
            <a:pPr marL="0" marR="0" lvl="0" indent="0" algn="l" rtl="0">
              <a:spcBef>
                <a:spcPts val="2000"/>
              </a:spcBef>
              <a:spcAft>
                <a:spcPts val="0"/>
              </a:spcAft>
              <a:buNone/>
            </a:pPr>
            <a:r>
              <a:rPr lang="en-US" sz="2600">
                <a:solidFill>
                  <a:srgbClr val="222222"/>
                </a:solidFill>
                <a:highlight>
                  <a:srgbClr val="FFFFFF"/>
                </a:highlight>
                <a:latin typeface="Georgia"/>
                <a:ea typeface="Georgia"/>
                <a:cs typeface="Georgia"/>
                <a:sym typeface="Georgia"/>
              </a:rPr>
              <a:t>Where ω</a:t>
            </a:r>
            <a:r>
              <a:rPr lang="en-US" sz="2600" baseline="-25000">
                <a:solidFill>
                  <a:srgbClr val="222222"/>
                </a:solidFill>
                <a:highlight>
                  <a:srgbClr val="FFFFFF"/>
                </a:highlight>
                <a:latin typeface="Georgia"/>
                <a:ea typeface="Georgia"/>
                <a:cs typeface="Georgia"/>
                <a:sym typeface="Georgia"/>
              </a:rPr>
              <a:t>LO</a:t>
            </a:r>
            <a:r>
              <a:rPr lang="en-US" sz="2600">
                <a:solidFill>
                  <a:srgbClr val="222222"/>
                </a:solidFill>
                <a:highlight>
                  <a:srgbClr val="FFFFFF"/>
                </a:highlight>
                <a:latin typeface="Georgia"/>
                <a:ea typeface="Georgia"/>
                <a:cs typeface="Georgia"/>
                <a:sym typeface="Georgia"/>
              </a:rPr>
              <a:t> </a:t>
            </a:r>
            <a:r>
              <a:rPr lang="en-US" sz="2600" baseline="-25000">
                <a:solidFill>
                  <a:srgbClr val="222222"/>
                </a:solidFill>
                <a:highlight>
                  <a:srgbClr val="FFFFFF"/>
                </a:highlight>
                <a:latin typeface="Georgia"/>
                <a:ea typeface="Georgia"/>
                <a:cs typeface="Georgia"/>
                <a:sym typeface="Georgia"/>
              </a:rPr>
              <a:t> </a:t>
            </a:r>
            <a:r>
              <a:rPr lang="en-US" sz="2600">
                <a:solidFill>
                  <a:srgbClr val="222222"/>
                </a:solidFill>
                <a:highlight>
                  <a:srgbClr val="FFFFFF"/>
                </a:highlight>
                <a:latin typeface="Georgia"/>
                <a:ea typeface="Georgia"/>
                <a:cs typeface="Georgia"/>
                <a:sym typeface="Georgia"/>
              </a:rPr>
              <a:t>is the longitudinal optical phonon mode as </a:t>
            </a:r>
            <a:endParaRPr sz="2600">
              <a:solidFill>
                <a:srgbClr val="222222"/>
              </a:solidFill>
              <a:highlight>
                <a:srgbClr val="FFFFFF"/>
              </a:highlight>
              <a:latin typeface="Georgia"/>
              <a:ea typeface="Georgia"/>
              <a:cs typeface="Georgia"/>
              <a:sym typeface="Georgia"/>
            </a:endParaRPr>
          </a:p>
          <a:p>
            <a:pPr marL="0" marR="0" lvl="0" indent="0" algn="l" rtl="0">
              <a:spcBef>
                <a:spcPts val="2000"/>
              </a:spcBef>
              <a:spcAft>
                <a:spcPts val="0"/>
              </a:spcAft>
              <a:buNone/>
            </a:pPr>
            <a:r>
              <a:rPr lang="en-US" sz="2600">
                <a:solidFill>
                  <a:srgbClr val="222222"/>
                </a:solidFill>
                <a:highlight>
                  <a:srgbClr val="FFFFFF"/>
                </a:highlight>
                <a:latin typeface="Georgia"/>
                <a:ea typeface="Georgia"/>
                <a:cs typeface="Georgia"/>
                <a:sym typeface="Georgia"/>
              </a:rPr>
              <a:t>predicted by Group 26a.</a:t>
            </a:r>
            <a:endParaRPr sz="2600">
              <a:latin typeface="Georgia"/>
              <a:ea typeface="Georgia"/>
              <a:cs typeface="Georgia"/>
              <a:sym typeface="Georgia"/>
            </a:endParaRPr>
          </a:p>
          <a:p>
            <a:pPr marL="0" marR="0" lvl="0" indent="0" algn="l" rtl="0">
              <a:spcBef>
                <a:spcPts val="2000"/>
              </a:spcBef>
              <a:spcAft>
                <a:spcPts val="0"/>
              </a:spcAft>
              <a:buNone/>
            </a:pPr>
            <a:endParaRPr sz="2400"/>
          </a:p>
          <a:p>
            <a:pPr marL="0" marR="0" lvl="0" indent="0" algn="l" rtl="0">
              <a:spcBef>
                <a:spcPts val="2000"/>
              </a:spcBef>
              <a:spcAft>
                <a:spcPts val="0"/>
              </a:spcAft>
              <a:buClr>
                <a:srgbClr val="000000"/>
              </a:buClr>
              <a:buSzPts val="1100"/>
              <a:buFont typeface="Arial"/>
              <a:buNone/>
            </a:pPr>
            <a:r>
              <a:rPr lang="en-US" sz="1100"/>
              <a:t>			</a:t>
            </a:r>
            <a:endParaRPr sz="1100"/>
          </a:p>
          <a:p>
            <a:pPr marL="0" marR="0" lvl="0" indent="0" algn="l" rtl="0">
              <a:spcBef>
                <a:spcPts val="2000"/>
              </a:spcBef>
              <a:spcAft>
                <a:spcPts val="0"/>
              </a:spcAft>
              <a:buClr>
                <a:srgbClr val="000000"/>
              </a:buClr>
              <a:buSzPts val="1100"/>
              <a:buFont typeface="Arial"/>
              <a:buNone/>
            </a:pPr>
            <a:r>
              <a:rPr lang="en-US" sz="1100"/>
              <a:t>		</a:t>
            </a:r>
            <a:endParaRPr sz="1100"/>
          </a:p>
          <a:p>
            <a:pPr marL="0" marR="0" lvl="0" indent="0" algn="l" rtl="0">
              <a:spcBef>
                <a:spcPts val="2000"/>
              </a:spcBef>
              <a:spcAft>
                <a:spcPts val="0"/>
              </a:spcAft>
              <a:buNone/>
            </a:pP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br>
              <a:rPr lang="en-US" sz="2800">
                <a:solidFill>
                  <a:schemeClr val="dk1"/>
                </a:solidFill>
                <a:latin typeface="Georgia"/>
                <a:ea typeface="Georgia"/>
                <a:cs typeface="Georgia"/>
                <a:sym typeface="Georgia"/>
              </a:rPr>
            </a:br>
            <a:endParaRPr sz="2800">
              <a:solidFill>
                <a:schemeClr val="dk1"/>
              </a:solidFill>
              <a:latin typeface="Georgia"/>
              <a:ea typeface="Georgia"/>
              <a:cs typeface="Georgia"/>
              <a:sym typeface="Georgia"/>
            </a:endParaRPr>
          </a:p>
        </p:txBody>
      </p:sp>
      <p:sp>
        <p:nvSpPr>
          <p:cNvPr id="84" name="Shape 84"/>
          <p:cNvSpPr/>
          <p:nvPr/>
        </p:nvSpPr>
        <p:spPr>
          <a:xfrm>
            <a:off x="32918400" y="5181600"/>
            <a:ext cx="9829800" cy="119823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Clr>
                <a:srgbClr val="000000"/>
              </a:buClr>
              <a:buFont typeface="Arial"/>
              <a:buNone/>
            </a:pPr>
            <a:r>
              <a:rPr lang="en-US" sz="4000" b="1" u="sng">
                <a:solidFill>
                  <a:schemeClr val="dk2"/>
                </a:solidFill>
              </a:rPr>
              <a:t>RESULTS</a:t>
            </a:r>
            <a:endParaRPr sz="4000" b="1" u="sng">
              <a:solidFill>
                <a:schemeClr val="dk2"/>
              </a:solidFill>
              <a:latin typeface="Arial"/>
              <a:ea typeface="Arial"/>
              <a:cs typeface="Arial"/>
              <a:sym typeface="Arial"/>
            </a:endParaRPr>
          </a:p>
          <a:p>
            <a:pPr marL="0" marR="0" lvl="0" indent="0" algn="l" rtl="0">
              <a:spcBef>
                <a:spcPts val="0"/>
              </a:spcBef>
              <a:spcAft>
                <a:spcPts val="0"/>
              </a:spcAft>
              <a:buClr>
                <a:srgbClr val="000000"/>
              </a:buClr>
              <a:buFont typeface="Arial"/>
              <a:buNone/>
            </a:pPr>
            <a:endParaRPr sz="2800">
              <a:solidFill>
                <a:schemeClr val="dk1"/>
              </a:solidFill>
            </a:endParaRPr>
          </a:p>
          <a:p>
            <a:pPr marL="0" marR="0" lvl="0" indent="0" algn="l" rtl="0">
              <a:spcBef>
                <a:spcPts val="0"/>
              </a:spcBef>
              <a:spcAft>
                <a:spcPts val="0"/>
              </a:spcAft>
              <a:buClr>
                <a:srgbClr val="000000"/>
              </a:buClr>
              <a:buFont typeface="Arial"/>
              <a:buNone/>
            </a:pPr>
            <a:r>
              <a:rPr lang="en-US" sz="2800" b="1">
                <a:solidFill>
                  <a:schemeClr val="dk1"/>
                </a:solidFill>
                <a:latin typeface="Georgia"/>
                <a:ea typeface="Georgia"/>
                <a:cs typeface="Georgia"/>
                <a:sym typeface="Georgia"/>
              </a:rPr>
              <a:t>CANDIDATE MATERIALS</a:t>
            </a:r>
            <a:endParaRPr sz="2800" b="1">
              <a:solidFill>
                <a:schemeClr val="dk1"/>
              </a:solidFill>
              <a:latin typeface="Georgia"/>
              <a:ea typeface="Georgia"/>
              <a:cs typeface="Georgia"/>
              <a:sym typeface="Georgia"/>
            </a:endParaRPr>
          </a:p>
          <a:p>
            <a:pPr marL="457200" lvl="0" indent="-406400" rtl="0">
              <a:spcBef>
                <a:spcPts val="200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Choose amongst the materials with smallest α to reduce the Electron-phonon coupling (EPC) effect</a:t>
            </a:r>
            <a:endParaRPr sz="2800">
              <a:solidFill>
                <a:schemeClr val="dk1"/>
              </a:solidFill>
              <a:latin typeface="Georgia"/>
              <a:ea typeface="Georgia"/>
              <a:cs typeface="Georgia"/>
              <a:sym typeface="Georgia"/>
            </a:endParaRPr>
          </a:p>
          <a:p>
            <a:pPr marL="457200" lvl="0" indent="-406400" rtl="0">
              <a:spcBef>
                <a:spcPts val="0"/>
              </a:spcBef>
              <a:spcAft>
                <a:spcPts val="0"/>
              </a:spcAft>
              <a:buClr>
                <a:schemeClr val="dk1"/>
              </a:buClr>
              <a:buSzPts val="2800"/>
              <a:buFont typeface="Georgia"/>
              <a:buChar char="●"/>
            </a:pPr>
            <a:r>
              <a:rPr lang="en-US" sz="2800">
                <a:solidFill>
                  <a:schemeClr val="dk1"/>
                </a:solidFill>
                <a:latin typeface="Georgia"/>
                <a:ea typeface="Georgia"/>
                <a:cs typeface="Georgia"/>
                <a:sym typeface="Georgia"/>
              </a:rPr>
              <a:t>Typical Values for Semiconductor ranges from 0.02~4</a:t>
            </a:r>
            <a:endParaRPr sz="2800">
              <a:solidFill>
                <a:schemeClr val="dk1"/>
              </a:solidFill>
              <a:latin typeface="Georgia"/>
              <a:ea typeface="Georgia"/>
              <a:cs typeface="Georgia"/>
              <a:sym typeface="Georgia"/>
            </a:endParaRPr>
          </a:p>
          <a:p>
            <a:pPr marL="0" lvl="0" indent="0" rtl="0">
              <a:spcBef>
                <a:spcPts val="2000"/>
              </a:spcBef>
              <a:spcAft>
                <a:spcPts val="0"/>
              </a:spcAft>
              <a:buNone/>
            </a:pPr>
            <a:endParaRPr sz="2800" b="1">
              <a:solidFill>
                <a:schemeClr val="dk1"/>
              </a:solidFill>
              <a:latin typeface="Georgia"/>
              <a:ea typeface="Georgia"/>
              <a:cs typeface="Georgia"/>
              <a:sym typeface="Georgia"/>
            </a:endParaRPr>
          </a:p>
          <a:p>
            <a:pPr marL="0" lvl="0" indent="0" rtl="0">
              <a:spcBef>
                <a:spcPts val="2000"/>
              </a:spcBef>
              <a:spcAft>
                <a:spcPts val="0"/>
              </a:spcAft>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0" marR="0" lvl="0" indent="0" algn="l" rtl="0">
              <a:spcBef>
                <a:spcPts val="0"/>
              </a:spcBef>
              <a:spcAft>
                <a:spcPts val="0"/>
              </a:spcAft>
              <a:buClr>
                <a:srgbClr val="000000"/>
              </a:buClr>
              <a:buFont typeface="Arial"/>
              <a:buNone/>
            </a:pPr>
            <a:endParaRPr sz="2800">
              <a:solidFill>
                <a:schemeClr val="dk1"/>
              </a:solidFill>
              <a:latin typeface="Georgia"/>
              <a:ea typeface="Georgia"/>
              <a:cs typeface="Georgia"/>
              <a:sym typeface="Georgia"/>
            </a:endParaRPr>
          </a:p>
          <a:p>
            <a:pPr marL="2743200" marR="0" lvl="0" indent="0" algn="l" rtl="0">
              <a:spcBef>
                <a:spcPts val="0"/>
              </a:spcBef>
              <a:spcAft>
                <a:spcPts val="0"/>
              </a:spcAft>
              <a:buClr>
                <a:srgbClr val="000000"/>
              </a:buClr>
              <a:buFont typeface="Arial"/>
              <a:buNone/>
            </a:pPr>
            <a:r>
              <a:rPr lang="en-US" sz="2200" i="1">
                <a:solidFill>
                  <a:schemeClr val="dk1"/>
                </a:solidFill>
                <a:latin typeface="Georgia"/>
                <a:ea typeface="Georgia"/>
                <a:cs typeface="Georgia"/>
                <a:sym typeface="Georgia"/>
              </a:rPr>
              <a:t>Figure 6: Coupling Strength of 39190</a:t>
            </a:r>
            <a:endParaRPr sz="2200" i="1">
              <a:solidFill>
                <a:schemeClr val="dk1"/>
              </a:solidFill>
              <a:latin typeface="Georgia"/>
              <a:ea typeface="Georgia"/>
              <a:cs typeface="Georgia"/>
              <a:sym typeface="Georgia"/>
            </a:endParaRPr>
          </a:p>
          <a:p>
            <a:pPr marL="1828800" marR="0" lvl="0" indent="457200" algn="l" rtl="0">
              <a:spcBef>
                <a:spcPts val="0"/>
              </a:spcBef>
              <a:spcAft>
                <a:spcPts val="0"/>
              </a:spcAft>
              <a:buClr>
                <a:srgbClr val="000000"/>
              </a:buClr>
              <a:buFont typeface="Arial"/>
              <a:buNone/>
            </a:pPr>
            <a:r>
              <a:rPr lang="en-US" sz="2200" i="1">
                <a:solidFill>
                  <a:schemeClr val="dk1"/>
                </a:solidFill>
                <a:latin typeface="Georgia"/>
                <a:ea typeface="Georgia"/>
                <a:cs typeface="Georgia"/>
                <a:sym typeface="Georgia"/>
              </a:rPr>
              <a:t>materials in the material project database</a:t>
            </a:r>
            <a:endParaRPr sz="2200" i="1">
              <a:solidFill>
                <a:schemeClr val="dk1"/>
              </a:solidFill>
              <a:latin typeface="Georgia"/>
              <a:ea typeface="Georgia"/>
              <a:cs typeface="Georgia"/>
              <a:sym typeface="Georgia"/>
            </a:endParaRPr>
          </a:p>
          <a:p>
            <a:pPr marL="1828800" marR="0" lvl="0" indent="457200" algn="l" rtl="0">
              <a:spcBef>
                <a:spcPts val="0"/>
              </a:spcBef>
              <a:spcAft>
                <a:spcPts val="0"/>
              </a:spcAft>
              <a:buClr>
                <a:srgbClr val="000000"/>
              </a:buClr>
              <a:buFont typeface="Arial"/>
              <a:buNone/>
            </a:pPr>
            <a:endParaRPr sz="2200" i="1">
              <a:solidFill>
                <a:schemeClr val="dk1"/>
              </a:solidFill>
              <a:latin typeface="Georgia"/>
              <a:ea typeface="Georgia"/>
              <a:cs typeface="Georgia"/>
              <a:sym typeface="Georgia"/>
            </a:endParaRPr>
          </a:p>
          <a:p>
            <a:pPr marL="457200" marR="0" lvl="0" indent="-381000" algn="l"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Candidate materials generally include Se-based and H-based compound materials.  Selenides are historically an important semiconductor [3], so this lends confidence to the basic predictive capabilities of our ML model.  Some of the predicted types of compounds are also observed in the literature [4] [5] for superconductor materials.</a:t>
            </a:r>
            <a:endParaRPr sz="2400">
              <a:solidFill>
                <a:schemeClr val="dk1"/>
              </a:solidFill>
              <a:latin typeface="Georgia"/>
              <a:ea typeface="Georgia"/>
              <a:cs typeface="Georgia"/>
              <a:sym typeface="Georgia"/>
            </a:endParaRPr>
          </a:p>
          <a:p>
            <a:pPr marL="457200" marR="0" lvl="0" indent="-381000" algn="l" rtl="0">
              <a:lnSpc>
                <a:spcPct val="115000"/>
              </a:lnSpc>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The error of final results can be as high as 105% through the propagation of uncertainty. </a:t>
            </a:r>
            <a:endParaRPr sz="2400">
              <a:solidFill>
                <a:schemeClr val="dk1"/>
              </a:solidFill>
              <a:latin typeface="Georgia"/>
              <a:ea typeface="Georgia"/>
              <a:cs typeface="Georgia"/>
              <a:sym typeface="Georgia"/>
            </a:endParaRPr>
          </a:p>
        </p:txBody>
      </p:sp>
      <p:sp>
        <p:nvSpPr>
          <p:cNvPr id="85" name="Shape 85"/>
          <p:cNvSpPr/>
          <p:nvPr/>
        </p:nvSpPr>
        <p:spPr>
          <a:xfrm>
            <a:off x="32918400" y="17834200"/>
            <a:ext cx="9829800" cy="59601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rgbClr val="FA6300"/>
                </a:solidFill>
                <a:latin typeface="Arial"/>
                <a:ea typeface="Arial"/>
                <a:cs typeface="Arial"/>
                <a:sym typeface="Arial"/>
              </a:rPr>
              <a:t>CONCLUSIONS</a:t>
            </a:r>
            <a:endParaRPr sz="4000" b="1" u="sng">
              <a:solidFill>
                <a:srgbClr val="FA6300"/>
              </a:solidFill>
              <a:latin typeface="Arial"/>
              <a:ea typeface="Arial"/>
              <a:cs typeface="Arial"/>
              <a:sym typeface="Arial"/>
            </a:endParaRPr>
          </a:p>
          <a:p>
            <a:pPr marL="0" marR="0" lvl="0" indent="0" algn="l" rtl="0">
              <a:spcBef>
                <a:spcPts val="0"/>
              </a:spcBef>
              <a:spcAft>
                <a:spcPts val="0"/>
              </a:spcAft>
              <a:buNone/>
            </a:pPr>
            <a:endParaRPr sz="2400" b="1" u="sng">
              <a:solidFill>
                <a:srgbClr val="FA6300"/>
              </a:solidFill>
            </a:endParaRPr>
          </a:p>
          <a:p>
            <a:pPr marL="0" marR="0" lvl="0" indent="0" algn="l" rtl="0">
              <a:spcBef>
                <a:spcPts val="0"/>
              </a:spcBef>
              <a:spcAft>
                <a:spcPts val="0"/>
              </a:spcAft>
              <a:buNone/>
            </a:pPr>
            <a:r>
              <a:rPr lang="en-US" sz="2600">
                <a:latin typeface="Georgia"/>
                <a:ea typeface="Georgia"/>
                <a:cs typeface="Georgia"/>
                <a:sym typeface="Georgia"/>
              </a:rPr>
              <a:t>Training sets of approximately 200 literature values each were collected for high and low frequency dielectric constants along with a similarly sized set of optical phonon frequencies collected by Group 26a.  The random forest regressor model was chosen as the most accurate for our descriptor/target relationship and dataset size.  Uniting the ML predicted optical phonon frequency and dielectric constants with </a:t>
            </a:r>
            <a:r>
              <a:rPr lang="en-US" sz="2600">
                <a:solidFill>
                  <a:schemeClr val="dk1"/>
                </a:solidFill>
                <a:latin typeface="Georgia"/>
                <a:ea typeface="Georgia"/>
                <a:cs typeface="Georgia"/>
                <a:sym typeface="Georgia"/>
              </a:rPr>
              <a:t>α returned several thousand materials in the semiconductor range, with selenides and hydrides being a chief appearance in low α predictions.  Future work for this project would involve confirming these materials with DFT.</a:t>
            </a:r>
            <a:endParaRPr sz="2600">
              <a:latin typeface="Georgia"/>
              <a:ea typeface="Georgia"/>
              <a:cs typeface="Georgia"/>
              <a:sym typeface="Georgia"/>
            </a:endParaRPr>
          </a:p>
          <a:p>
            <a:pPr marL="0" marR="0" lvl="0" indent="0" algn="l" rtl="0">
              <a:spcBef>
                <a:spcPts val="0"/>
              </a:spcBef>
              <a:spcAft>
                <a:spcPts val="0"/>
              </a:spcAft>
              <a:buNone/>
            </a:pPr>
            <a:endParaRPr sz="4000" b="1" u="sng">
              <a:solidFill>
                <a:srgbClr val="FA6300"/>
              </a:solidFill>
            </a:endParaRPr>
          </a:p>
          <a:p>
            <a:pPr marL="0" marR="0" lvl="0" indent="0" algn="l" rtl="0">
              <a:spcBef>
                <a:spcPts val="0"/>
              </a:spcBef>
              <a:spcAft>
                <a:spcPts val="0"/>
              </a:spcAft>
              <a:buNone/>
            </a:pPr>
            <a:endParaRPr/>
          </a:p>
        </p:txBody>
      </p:sp>
      <p:pic>
        <p:nvPicPr>
          <p:cNvPr id="86" name="Shape 86"/>
          <p:cNvPicPr preferRelativeResize="0"/>
          <p:nvPr/>
        </p:nvPicPr>
        <p:blipFill>
          <a:blip r:embed="rId3">
            <a:alphaModFix/>
          </a:blip>
          <a:stretch>
            <a:fillRect/>
          </a:stretch>
        </p:blipFill>
        <p:spPr>
          <a:xfrm>
            <a:off x="33223200" y="25594375"/>
            <a:ext cx="2943625" cy="2526250"/>
          </a:xfrm>
          <a:prstGeom prst="rect">
            <a:avLst/>
          </a:prstGeom>
          <a:noFill/>
          <a:ln>
            <a:noFill/>
          </a:ln>
        </p:spPr>
      </p:pic>
      <p:pic>
        <p:nvPicPr>
          <p:cNvPr id="87" name="Shape 87"/>
          <p:cNvPicPr preferRelativeResize="0"/>
          <p:nvPr/>
        </p:nvPicPr>
        <p:blipFill>
          <a:blip r:embed="rId4">
            <a:alphaModFix/>
          </a:blip>
          <a:stretch>
            <a:fillRect/>
          </a:stretch>
        </p:blipFill>
        <p:spPr>
          <a:xfrm>
            <a:off x="36465163" y="25594375"/>
            <a:ext cx="2526250" cy="2526250"/>
          </a:xfrm>
          <a:prstGeom prst="rect">
            <a:avLst/>
          </a:prstGeom>
          <a:noFill/>
          <a:ln>
            <a:noFill/>
          </a:ln>
        </p:spPr>
      </p:pic>
      <p:pic>
        <p:nvPicPr>
          <p:cNvPr id="88" name="Shape 88"/>
          <p:cNvPicPr preferRelativeResize="0"/>
          <p:nvPr/>
        </p:nvPicPr>
        <p:blipFill>
          <a:blip r:embed="rId5">
            <a:alphaModFix/>
          </a:blip>
          <a:stretch>
            <a:fillRect/>
          </a:stretch>
        </p:blipFill>
        <p:spPr>
          <a:xfrm>
            <a:off x="25513250" y="8249725"/>
            <a:ext cx="2711850" cy="994325"/>
          </a:xfrm>
          <a:prstGeom prst="rect">
            <a:avLst/>
          </a:prstGeom>
          <a:noFill/>
          <a:ln>
            <a:noFill/>
          </a:ln>
        </p:spPr>
      </p:pic>
      <p:pic>
        <p:nvPicPr>
          <p:cNvPr id="89" name="Shape 89"/>
          <p:cNvPicPr preferRelativeResize="0"/>
          <p:nvPr/>
        </p:nvPicPr>
        <p:blipFill>
          <a:blip r:embed="rId6">
            <a:alphaModFix/>
          </a:blip>
          <a:stretch>
            <a:fillRect/>
          </a:stretch>
        </p:blipFill>
        <p:spPr>
          <a:xfrm>
            <a:off x="23449600" y="9235750"/>
            <a:ext cx="7583806" cy="3140125"/>
          </a:xfrm>
          <a:prstGeom prst="rect">
            <a:avLst/>
          </a:prstGeom>
          <a:noFill/>
          <a:ln>
            <a:noFill/>
          </a:ln>
        </p:spPr>
      </p:pic>
      <p:pic>
        <p:nvPicPr>
          <p:cNvPr id="90" name="Shape 90"/>
          <p:cNvPicPr preferRelativeResize="0"/>
          <p:nvPr/>
        </p:nvPicPr>
        <p:blipFill>
          <a:blip r:embed="rId7">
            <a:alphaModFix/>
          </a:blip>
          <a:stretch>
            <a:fillRect/>
          </a:stretch>
        </p:blipFill>
        <p:spPr>
          <a:xfrm>
            <a:off x="39289750" y="26785025"/>
            <a:ext cx="1562100" cy="1562100"/>
          </a:xfrm>
          <a:prstGeom prst="rect">
            <a:avLst/>
          </a:prstGeom>
          <a:noFill/>
          <a:ln>
            <a:noFill/>
          </a:ln>
        </p:spPr>
      </p:pic>
      <p:pic>
        <p:nvPicPr>
          <p:cNvPr id="91" name="Shape 91"/>
          <p:cNvPicPr preferRelativeResize="0"/>
          <p:nvPr/>
        </p:nvPicPr>
        <p:blipFill rotWithShape="1">
          <a:blip r:embed="rId8">
            <a:alphaModFix/>
          </a:blip>
          <a:srcRect b="20710"/>
          <a:stretch/>
        </p:blipFill>
        <p:spPr>
          <a:xfrm>
            <a:off x="12897025" y="15039962"/>
            <a:ext cx="7505350" cy="2334025"/>
          </a:xfrm>
          <a:prstGeom prst="rect">
            <a:avLst/>
          </a:prstGeom>
          <a:noFill/>
          <a:ln>
            <a:noFill/>
          </a:ln>
        </p:spPr>
      </p:pic>
      <p:pic>
        <p:nvPicPr>
          <p:cNvPr id="92" name="Shape 92"/>
          <p:cNvPicPr preferRelativeResize="0"/>
          <p:nvPr/>
        </p:nvPicPr>
        <p:blipFill>
          <a:blip r:embed="rId9">
            <a:alphaModFix/>
          </a:blip>
          <a:stretch>
            <a:fillRect/>
          </a:stretch>
        </p:blipFill>
        <p:spPr>
          <a:xfrm>
            <a:off x="17271175" y="12765399"/>
            <a:ext cx="2655125" cy="2274550"/>
          </a:xfrm>
          <a:prstGeom prst="rect">
            <a:avLst/>
          </a:prstGeom>
          <a:noFill/>
          <a:ln>
            <a:noFill/>
          </a:ln>
        </p:spPr>
      </p:pic>
      <p:pic>
        <p:nvPicPr>
          <p:cNvPr id="93" name="Shape 93"/>
          <p:cNvPicPr preferRelativeResize="0"/>
          <p:nvPr/>
        </p:nvPicPr>
        <p:blipFill>
          <a:blip r:embed="rId10">
            <a:alphaModFix/>
          </a:blip>
          <a:stretch>
            <a:fillRect/>
          </a:stretch>
        </p:blipFill>
        <p:spPr>
          <a:xfrm>
            <a:off x="12897024" y="13185762"/>
            <a:ext cx="3428867" cy="1292225"/>
          </a:xfrm>
          <a:prstGeom prst="rect">
            <a:avLst/>
          </a:prstGeom>
          <a:noFill/>
          <a:ln>
            <a:noFill/>
          </a:ln>
        </p:spPr>
      </p:pic>
      <p:sp>
        <p:nvSpPr>
          <p:cNvPr id="94" name="Shape 94"/>
          <p:cNvSpPr/>
          <p:nvPr/>
        </p:nvSpPr>
        <p:spPr>
          <a:xfrm>
            <a:off x="32918400" y="28965650"/>
            <a:ext cx="9829800" cy="3267000"/>
          </a:xfrm>
          <a:prstGeom prst="rect">
            <a:avLst/>
          </a:prstGeom>
          <a:solidFill>
            <a:schemeClr val="lt1"/>
          </a:solidFill>
          <a:ln>
            <a:noFill/>
          </a:ln>
        </p:spPr>
        <p:txBody>
          <a:bodyPr spcFirstLastPara="1" wrap="square" lIns="360000" tIns="360000" rIns="360000" bIns="360000" anchor="t" anchorCtr="0">
            <a:noAutofit/>
          </a:bodyPr>
          <a:lstStyle/>
          <a:p>
            <a:pPr marL="0" marR="0" lvl="0" indent="0" algn="l" rtl="0">
              <a:spcBef>
                <a:spcPts val="0"/>
              </a:spcBef>
              <a:spcAft>
                <a:spcPts val="0"/>
              </a:spcAft>
              <a:buNone/>
            </a:pPr>
            <a:r>
              <a:rPr lang="en-US" sz="4000" b="1" u="sng">
                <a:solidFill>
                  <a:schemeClr val="dk2"/>
                </a:solidFill>
              </a:rPr>
              <a:t>REFERENCES</a:t>
            </a:r>
            <a:endParaRPr sz="2800">
              <a:solidFill>
                <a:schemeClr val="dk1"/>
              </a:solidFill>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[1] </a:t>
            </a:r>
            <a:r>
              <a:rPr lang="en-US" sz="2400" i="1">
                <a:solidFill>
                  <a:schemeClr val="dk1"/>
                </a:solidFill>
                <a:highlight>
                  <a:srgbClr val="FFFFFF"/>
                </a:highlight>
                <a:latin typeface="Georgia"/>
                <a:ea typeface="Georgia"/>
                <a:cs typeface="Georgia"/>
                <a:sym typeface="Georgia"/>
              </a:rPr>
              <a:t>The Concise Encyclopedia of Statistics</a:t>
            </a:r>
            <a:r>
              <a:rPr lang="en-US" sz="2400">
                <a:solidFill>
                  <a:schemeClr val="dk1"/>
                </a:solidFill>
                <a:highlight>
                  <a:srgbClr val="FFFFFF"/>
                </a:highlight>
                <a:latin typeface="Georgia"/>
                <a:ea typeface="Georgia"/>
                <a:cs typeface="Georgia"/>
                <a:sym typeface="Georgia"/>
              </a:rPr>
              <a:t>. Springer, New York (2010)</a:t>
            </a:r>
            <a:endParaRPr sz="240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[2] </a:t>
            </a:r>
            <a:r>
              <a:rPr lang="en-US" sz="2400" i="1">
                <a:solidFill>
                  <a:schemeClr val="dk1"/>
                </a:solidFill>
                <a:latin typeface="Georgia"/>
                <a:ea typeface="Georgia"/>
                <a:cs typeface="Georgia"/>
                <a:sym typeface="Georgia"/>
              </a:rPr>
              <a:t>arXiv preprint </a:t>
            </a:r>
            <a:r>
              <a:rPr lang="en-US" sz="2400">
                <a:solidFill>
                  <a:schemeClr val="dk1"/>
                </a:solidFill>
                <a:latin typeface="Georgia"/>
                <a:ea typeface="Georgia"/>
                <a:cs typeface="Georgia"/>
                <a:sym typeface="Georgia"/>
              </a:rPr>
              <a:t>arXiv:1611.06122 (2016)</a:t>
            </a:r>
            <a:endParaRPr sz="2400">
              <a:solidFill>
                <a:schemeClr val="dk1"/>
              </a:solidFill>
              <a:latin typeface="Georgia"/>
              <a:ea typeface="Georgia"/>
              <a:cs typeface="Georgia"/>
              <a:sym typeface="Georgia"/>
            </a:endParaRPr>
          </a:p>
          <a:p>
            <a:pPr marL="0" lvl="0" indent="0" rtl="0">
              <a:spcBef>
                <a:spcPts val="0"/>
              </a:spcBef>
              <a:spcAft>
                <a:spcPts val="0"/>
              </a:spcAft>
              <a:buNone/>
            </a:pPr>
            <a:r>
              <a:rPr lang="en-US" sz="2400">
                <a:solidFill>
                  <a:schemeClr val="dk1"/>
                </a:solidFill>
                <a:latin typeface="Georgia"/>
                <a:ea typeface="Georgia"/>
                <a:cs typeface="Georgia"/>
                <a:sym typeface="Georgia"/>
              </a:rPr>
              <a:t>[3]Fengxia Yang et al. </a:t>
            </a:r>
            <a:r>
              <a:rPr lang="en-US" sz="2400" i="1">
                <a:solidFill>
                  <a:schemeClr val="dk1"/>
                </a:solidFill>
                <a:latin typeface="Georgia"/>
                <a:ea typeface="Georgia"/>
                <a:cs typeface="Georgia"/>
                <a:sym typeface="Georgia"/>
              </a:rPr>
              <a:t>Semicond. Sci. Technol. 27 </a:t>
            </a:r>
            <a:r>
              <a:rPr lang="en-US" sz="2400">
                <a:solidFill>
                  <a:schemeClr val="dk1"/>
                </a:solidFill>
                <a:latin typeface="Georgia"/>
                <a:ea typeface="Georgia"/>
                <a:cs typeface="Georgia"/>
                <a:sym typeface="Georgia"/>
              </a:rPr>
              <a:t>125017 (2012)</a:t>
            </a:r>
            <a:endParaRPr sz="240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[4] </a:t>
            </a:r>
            <a:r>
              <a:rPr lang="en-US" sz="2400" i="1">
                <a:solidFill>
                  <a:schemeClr val="dk1"/>
                </a:solidFill>
                <a:latin typeface="Georgia"/>
                <a:ea typeface="Georgia"/>
                <a:cs typeface="Georgia"/>
                <a:sym typeface="Georgia"/>
              </a:rPr>
              <a:t>Nature</a:t>
            </a:r>
            <a:r>
              <a:rPr lang="en-US" sz="2400">
                <a:solidFill>
                  <a:schemeClr val="dk1"/>
                </a:solidFill>
                <a:latin typeface="Georgia"/>
                <a:ea typeface="Georgia"/>
                <a:cs typeface="Georgia"/>
                <a:sym typeface="Georgia"/>
              </a:rPr>
              <a:t> vol. 525, p. 73–76 (2015)</a:t>
            </a:r>
            <a:endParaRPr sz="2400">
              <a:solidFill>
                <a:schemeClr val="dk1"/>
              </a:solidFill>
              <a:latin typeface="Georgia"/>
              <a:ea typeface="Georgia"/>
              <a:cs typeface="Georgia"/>
              <a:sym typeface="Georgia"/>
            </a:endParaRPr>
          </a:p>
          <a:p>
            <a:pPr marL="0" marR="0" lvl="0" indent="0" algn="l" rtl="0">
              <a:spcBef>
                <a:spcPts val="0"/>
              </a:spcBef>
              <a:spcAft>
                <a:spcPts val="0"/>
              </a:spcAft>
              <a:buNone/>
            </a:pPr>
            <a:r>
              <a:rPr lang="en-US" sz="2400">
                <a:solidFill>
                  <a:schemeClr val="dk1"/>
                </a:solidFill>
                <a:latin typeface="Georgia"/>
                <a:ea typeface="Georgia"/>
                <a:cs typeface="Georgia"/>
                <a:sym typeface="Georgia"/>
              </a:rPr>
              <a:t>[5] </a:t>
            </a:r>
            <a:r>
              <a:rPr lang="en-US" sz="2400" i="1">
                <a:solidFill>
                  <a:schemeClr val="dk1"/>
                </a:solidFill>
                <a:latin typeface="Georgia"/>
                <a:ea typeface="Georgia"/>
                <a:cs typeface="Georgia"/>
                <a:sym typeface="Georgia"/>
              </a:rPr>
              <a:t>Nature Materials</a:t>
            </a:r>
            <a:r>
              <a:rPr lang="en-US" sz="2400">
                <a:solidFill>
                  <a:schemeClr val="dk1"/>
                </a:solidFill>
                <a:latin typeface="Georgia"/>
                <a:ea typeface="Georgia"/>
                <a:cs typeface="Georgia"/>
                <a:sym typeface="Georgia"/>
              </a:rPr>
              <a:t> vol.14 , p. 285–289 (2015)</a:t>
            </a:r>
            <a:endParaRPr sz="2400" i="1">
              <a:solidFill>
                <a:schemeClr val="dk1"/>
              </a:solidFill>
              <a:latin typeface="Georgia"/>
              <a:ea typeface="Georgia"/>
              <a:cs typeface="Georgia"/>
              <a:sym typeface="Georgia"/>
            </a:endParaRPr>
          </a:p>
          <a:p>
            <a:pPr marL="0" marR="0" lvl="0" indent="0" algn="l" rtl="0">
              <a:spcBef>
                <a:spcPts val="0"/>
              </a:spcBef>
              <a:spcAft>
                <a:spcPts val="0"/>
              </a:spcAft>
              <a:buNone/>
            </a:pPr>
            <a:endParaRPr sz="2800">
              <a:solidFill>
                <a:schemeClr val="dk1"/>
              </a:solidFill>
            </a:endParaRPr>
          </a:p>
          <a:p>
            <a:pPr marL="0" marR="0" lvl="0" indent="0" algn="l" rtl="0">
              <a:spcBef>
                <a:spcPts val="0"/>
              </a:spcBef>
              <a:spcAft>
                <a:spcPts val="0"/>
              </a:spcAft>
              <a:buNone/>
            </a:pPr>
            <a:endParaRPr sz="2800">
              <a:solidFill>
                <a:schemeClr val="dk1"/>
              </a:solidFill>
              <a:latin typeface="Georgia"/>
              <a:ea typeface="Georgia"/>
              <a:cs typeface="Georgia"/>
              <a:sym typeface="Georgia"/>
            </a:endParaRPr>
          </a:p>
        </p:txBody>
      </p:sp>
      <p:pic>
        <p:nvPicPr>
          <p:cNvPr id="95" name="Shape 95"/>
          <p:cNvPicPr preferRelativeResize="0"/>
          <p:nvPr/>
        </p:nvPicPr>
        <p:blipFill rotWithShape="1">
          <a:blip r:embed="rId11">
            <a:alphaModFix/>
          </a:blip>
          <a:srcRect t="714"/>
          <a:stretch/>
        </p:blipFill>
        <p:spPr>
          <a:xfrm>
            <a:off x="1768400" y="13420025"/>
            <a:ext cx="5779525" cy="3524925"/>
          </a:xfrm>
          <a:prstGeom prst="rect">
            <a:avLst/>
          </a:prstGeom>
          <a:noFill/>
          <a:ln>
            <a:noFill/>
          </a:ln>
        </p:spPr>
      </p:pic>
      <p:pic>
        <p:nvPicPr>
          <p:cNvPr id="96" name="Shape 96"/>
          <p:cNvPicPr preferRelativeResize="0"/>
          <p:nvPr/>
        </p:nvPicPr>
        <p:blipFill>
          <a:blip r:embed="rId12">
            <a:alphaModFix/>
          </a:blip>
          <a:stretch>
            <a:fillRect/>
          </a:stretch>
        </p:blipFill>
        <p:spPr>
          <a:xfrm>
            <a:off x="24887175" y="29297576"/>
            <a:ext cx="3963994" cy="1292225"/>
          </a:xfrm>
          <a:prstGeom prst="rect">
            <a:avLst/>
          </a:prstGeom>
          <a:noFill/>
          <a:ln>
            <a:noFill/>
          </a:ln>
        </p:spPr>
      </p:pic>
      <p:pic>
        <p:nvPicPr>
          <p:cNvPr id="97" name="Shape 97"/>
          <p:cNvPicPr preferRelativeResize="0"/>
          <p:nvPr/>
        </p:nvPicPr>
        <p:blipFill>
          <a:blip r:embed="rId13">
            <a:alphaModFix/>
          </a:blip>
          <a:stretch>
            <a:fillRect/>
          </a:stretch>
        </p:blipFill>
        <p:spPr>
          <a:xfrm>
            <a:off x="39432625" y="25021450"/>
            <a:ext cx="3180475" cy="1367173"/>
          </a:xfrm>
          <a:prstGeom prst="rect">
            <a:avLst/>
          </a:prstGeom>
          <a:noFill/>
          <a:ln>
            <a:noFill/>
          </a:ln>
        </p:spPr>
      </p:pic>
      <p:sp>
        <p:nvSpPr>
          <p:cNvPr id="98" name="Shape 98"/>
          <p:cNvSpPr txBox="1"/>
          <p:nvPr/>
        </p:nvSpPr>
        <p:spPr>
          <a:xfrm>
            <a:off x="7790575" y="14401438"/>
            <a:ext cx="3056400" cy="156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200" i="1">
                <a:latin typeface="Georgia"/>
                <a:ea typeface="Georgia"/>
                <a:cs typeface="Georgia"/>
                <a:sym typeface="Georgia"/>
              </a:rPr>
              <a:t>Figure 1: Schematic of a typical machine learning process</a:t>
            </a:r>
            <a:endParaRPr sz="2200" i="1">
              <a:latin typeface="Georgia"/>
              <a:ea typeface="Georgia"/>
              <a:cs typeface="Georgia"/>
              <a:sym typeface="Georgia"/>
            </a:endParaRPr>
          </a:p>
        </p:txBody>
      </p:sp>
      <p:pic>
        <p:nvPicPr>
          <p:cNvPr id="99" name="Shape 99"/>
          <p:cNvPicPr preferRelativeResize="0"/>
          <p:nvPr/>
        </p:nvPicPr>
        <p:blipFill>
          <a:blip r:embed="rId14">
            <a:alphaModFix/>
          </a:blip>
          <a:stretch>
            <a:fillRect/>
          </a:stretch>
        </p:blipFill>
        <p:spPr>
          <a:xfrm>
            <a:off x="12448450" y="23342650"/>
            <a:ext cx="1690975" cy="2130625"/>
          </a:xfrm>
          <a:prstGeom prst="rect">
            <a:avLst/>
          </a:prstGeom>
          <a:noFill/>
          <a:ln>
            <a:noFill/>
          </a:ln>
        </p:spPr>
      </p:pic>
      <p:pic>
        <p:nvPicPr>
          <p:cNvPr id="100" name="Shape 100"/>
          <p:cNvPicPr preferRelativeResize="0"/>
          <p:nvPr/>
        </p:nvPicPr>
        <p:blipFill>
          <a:blip r:embed="rId15">
            <a:alphaModFix/>
          </a:blip>
          <a:stretch>
            <a:fillRect/>
          </a:stretch>
        </p:blipFill>
        <p:spPr>
          <a:xfrm>
            <a:off x="17271175" y="23402463"/>
            <a:ext cx="3554258" cy="2070825"/>
          </a:xfrm>
          <a:prstGeom prst="rect">
            <a:avLst/>
          </a:prstGeom>
          <a:noFill/>
          <a:ln>
            <a:noFill/>
          </a:ln>
        </p:spPr>
      </p:pic>
      <p:pic>
        <p:nvPicPr>
          <p:cNvPr id="101" name="Shape 101"/>
          <p:cNvPicPr preferRelativeResize="0"/>
          <p:nvPr/>
        </p:nvPicPr>
        <p:blipFill>
          <a:blip r:embed="rId16">
            <a:alphaModFix/>
          </a:blip>
          <a:stretch>
            <a:fillRect/>
          </a:stretch>
        </p:blipFill>
        <p:spPr>
          <a:xfrm>
            <a:off x="14926375" y="23372561"/>
            <a:ext cx="1772255" cy="2130624"/>
          </a:xfrm>
          <a:prstGeom prst="rect">
            <a:avLst/>
          </a:prstGeom>
          <a:noFill/>
          <a:ln>
            <a:noFill/>
          </a:ln>
        </p:spPr>
      </p:pic>
      <p:sp>
        <p:nvSpPr>
          <p:cNvPr id="102" name="Shape 102"/>
          <p:cNvSpPr txBox="1"/>
          <p:nvPr/>
        </p:nvSpPr>
        <p:spPr>
          <a:xfrm>
            <a:off x="22651125" y="14737725"/>
            <a:ext cx="5073000" cy="2981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u="sng">
                <a:solidFill>
                  <a:schemeClr val="dk1"/>
                </a:solidFill>
                <a:latin typeface="Georgia"/>
                <a:ea typeface="Georgia"/>
                <a:cs typeface="Georgia"/>
                <a:sym typeface="Georgia"/>
              </a:rPr>
              <a:t>Linear Regression</a:t>
            </a:r>
            <a:endParaRPr sz="28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Least sum of square of error Approach </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Sensitive to outliers (noise)</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Better with penalty function such as Lasso and Ridge</a:t>
            </a:r>
            <a:endParaRPr sz="2600">
              <a:solidFill>
                <a:schemeClr val="dk1"/>
              </a:solidFill>
              <a:latin typeface="Georgia"/>
              <a:ea typeface="Georgia"/>
              <a:cs typeface="Georgia"/>
              <a:sym typeface="Georgia"/>
            </a:endParaRPr>
          </a:p>
        </p:txBody>
      </p:sp>
      <p:sp>
        <p:nvSpPr>
          <p:cNvPr id="103" name="Shape 103"/>
          <p:cNvSpPr txBox="1"/>
          <p:nvPr/>
        </p:nvSpPr>
        <p:spPr>
          <a:xfrm>
            <a:off x="22687275" y="17894263"/>
            <a:ext cx="5000700" cy="3854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u="sng">
                <a:solidFill>
                  <a:schemeClr val="dk1"/>
                </a:solidFill>
                <a:latin typeface="Georgia"/>
                <a:ea typeface="Georgia"/>
                <a:cs typeface="Georgia"/>
                <a:sym typeface="Georgia"/>
              </a:rPr>
              <a:t>Neural Network</a:t>
            </a:r>
            <a:r>
              <a:rPr lang="en-US" sz="2800">
                <a:solidFill>
                  <a:schemeClr val="dk1"/>
                </a:solidFill>
                <a:latin typeface="Georgia"/>
                <a:ea typeface="Georgia"/>
                <a:cs typeface="Georgia"/>
                <a:sym typeface="Georgia"/>
              </a:rPr>
              <a:t> </a:t>
            </a:r>
            <a:endParaRPr sz="28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connection is a nonlinear function</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neuron contains the weighted sum of values calculated from the previous layer</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Weight adjusts as learning proceeds</a:t>
            </a:r>
            <a:endParaRPr sz="2600">
              <a:solidFill>
                <a:schemeClr val="dk1"/>
              </a:solidFill>
              <a:latin typeface="Georgia"/>
              <a:ea typeface="Georgia"/>
              <a:cs typeface="Georgia"/>
              <a:sym typeface="Georgia"/>
            </a:endParaRPr>
          </a:p>
        </p:txBody>
      </p:sp>
      <p:sp>
        <p:nvSpPr>
          <p:cNvPr id="104" name="Shape 104"/>
          <p:cNvSpPr txBox="1"/>
          <p:nvPr/>
        </p:nvSpPr>
        <p:spPr>
          <a:xfrm>
            <a:off x="22651125" y="22010550"/>
            <a:ext cx="4814700" cy="3116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u="sng">
                <a:solidFill>
                  <a:schemeClr val="dk1"/>
                </a:solidFill>
                <a:latin typeface="Georgia"/>
                <a:ea typeface="Georgia"/>
                <a:cs typeface="Georgia"/>
                <a:sym typeface="Georgia"/>
              </a:rPr>
              <a:t>Random Forest Regressor</a:t>
            </a:r>
            <a:endParaRPr sz="2800" u="sng">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Each split is a decision making process</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Splitting node develops  as the learning proceeds</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Sensitive to overtraining</a:t>
            </a:r>
            <a:endParaRPr sz="2600">
              <a:solidFill>
                <a:schemeClr val="dk1"/>
              </a:solidFill>
              <a:latin typeface="Georgia"/>
              <a:ea typeface="Georgia"/>
              <a:cs typeface="Georgia"/>
              <a:sym typeface="Georgia"/>
            </a:endParaRPr>
          </a:p>
          <a:p>
            <a:pPr marL="457200" lvl="0" indent="-393700" rtl="0">
              <a:spcBef>
                <a:spcPts val="0"/>
              </a:spcBef>
              <a:spcAft>
                <a:spcPts val="0"/>
              </a:spcAft>
              <a:buClr>
                <a:schemeClr val="dk1"/>
              </a:buClr>
              <a:buSzPts val="2600"/>
              <a:buFont typeface="Georgia"/>
              <a:buChar char="●"/>
            </a:pPr>
            <a:r>
              <a:rPr lang="en-US" sz="2600">
                <a:solidFill>
                  <a:schemeClr val="dk1"/>
                </a:solidFill>
                <a:latin typeface="Georgia"/>
                <a:ea typeface="Georgia"/>
                <a:cs typeface="Georgia"/>
                <a:sym typeface="Georgia"/>
              </a:rPr>
              <a:t>Most reliable of all three</a:t>
            </a:r>
            <a:endParaRPr sz="2600">
              <a:solidFill>
                <a:schemeClr val="dk1"/>
              </a:solidFill>
              <a:latin typeface="Georgia"/>
              <a:ea typeface="Georgia"/>
              <a:cs typeface="Georgia"/>
              <a:sym typeface="Georgia"/>
            </a:endParaRPr>
          </a:p>
        </p:txBody>
      </p:sp>
      <p:pic>
        <p:nvPicPr>
          <p:cNvPr id="105" name="Shape 105"/>
          <p:cNvPicPr preferRelativeResize="0"/>
          <p:nvPr/>
        </p:nvPicPr>
        <p:blipFill>
          <a:blip r:embed="rId17">
            <a:alphaModFix/>
          </a:blip>
          <a:stretch>
            <a:fillRect/>
          </a:stretch>
        </p:blipFill>
        <p:spPr>
          <a:xfrm>
            <a:off x="34737675" y="8774263"/>
            <a:ext cx="6191251" cy="3741650"/>
          </a:xfrm>
          <a:prstGeom prst="rect">
            <a:avLst/>
          </a:prstGeom>
          <a:noFill/>
          <a:ln>
            <a:noFill/>
          </a:ln>
        </p:spPr>
      </p:pic>
      <p:pic>
        <p:nvPicPr>
          <p:cNvPr id="106" name="Shape 106"/>
          <p:cNvPicPr preferRelativeResize="0"/>
          <p:nvPr/>
        </p:nvPicPr>
        <p:blipFill>
          <a:blip r:embed="rId18">
            <a:alphaModFix/>
          </a:blip>
          <a:stretch>
            <a:fillRect/>
          </a:stretch>
        </p:blipFill>
        <p:spPr>
          <a:xfrm>
            <a:off x="27615487" y="14562580"/>
            <a:ext cx="4203074" cy="3331694"/>
          </a:xfrm>
          <a:prstGeom prst="rect">
            <a:avLst/>
          </a:prstGeom>
          <a:noFill/>
          <a:ln>
            <a:noFill/>
          </a:ln>
        </p:spPr>
      </p:pic>
      <p:pic>
        <p:nvPicPr>
          <p:cNvPr id="107" name="Shape 107"/>
          <p:cNvPicPr preferRelativeResize="0"/>
          <p:nvPr/>
        </p:nvPicPr>
        <p:blipFill>
          <a:blip r:embed="rId19">
            <a:alphaModFix/>
          </a:blip>
          <a:stretch>
            <a:fillRect/>
          </a:stretch>
        </p:blipFill>
        <p:spPr>
          <a:xfrm>
            <a:off x="27685375" y="18155625"/>
            <a:ext cx="4063280" cy="3331700"/>
          </a:xfrm>
          <a:prstGeom prst="rect">
            <a:avLst/>
          </a:prstGeom>
          <a:noFill/>
          <a:ln>
            <a:noFill/>
          </a:ln>
        </p:spPr>
      </p:pic>
      <p:pic>
        <p:nvPicPr>
          <p:cNvPr id="108" name="Shape 108"/>
          <p:cNvPicPr preferRelativeResize="0"/>
          <p:nvPr/>
        </p:nvPicPr>
        <p:blipFill>
          <a:blip r:embed="rId20">
            <a:alphaModFix/>
          </a:blip>
          <a:stretch>
            <a:fillRect/>
          </a:stretch>
        </p:blipFill>
        <p:spPr>
          <a:xfrm>
            <a:off x="27659063" y="21990338"/>
            <a:ext cx="4115889" cy="3331700"/>
          </a:xfrm>
          <a:prstGeom prst="rect">
            <a:avLst/>
          </a:prstGeom>
          <a:noFill/>
          <a:ln>
            <a:noFill/>
          </a:ln>
        </p:spPr>
      </p:pic>
      <p:sp>
        <p:nvSpPr>
          <p:cNvPr id="109" name="Shape 109"/>
          <p:cNvSpPr txBox="1"/>
          <p:nvPr/>
        </p:nvSpPr>
        <p:spPr>
          <a:xfrm>
            <a:off x="22926325" y="25473275"/>
            <a:ext cx="9144000" cy="7239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200" i="1">
                <a:latin typeface="Georgia"/>
                <a:ea typeface="Georgia"/>
                <a:cs typeface="Georgia"/>
                <a:sym typeface="Georgia"/>
              </a:rPr>
              <a:t>Figure 5: Literature values versus predicted values (training &amp; testing) using (a) linear regression, (b) neural network, and (c) random forest.  The dotted line represents a perfectly reliable model wherein predicted values exactly match real-life measurements.</a:t>
            </a:r>
            <a:endParaRPr sz="2200" i="1">
              <a:latin typeface="Georgia"/>
              <a:ea typeface="Georgia"/>
              <a:cs typeface="Georgia"/>
              <a:sym typeface="Georgia"/>
            </a:endParaRPr>
          </a:p>
        </p:txBody>
      </p:sp>
      <p:pic>
        <p:nvPicPr>
          <p:cNvPr id="110" name="Shape 110"/>
          <p:cNvPicPr preferRelativeResize="0"/>
          <p:nvPr/>
        </p:nvPicPr>
        <p:blipFill rotWithShape="1">
          <a:blip r:embed="rId21">
            <a:alphaModFix/>
          </a:blip>
          <a:srcRect t="3244" b="3253"/>
          <a:stretch/>
        </p:blipFill>
        <p:spPr>
          <a:xfrm>
            <a:off x="41128950" y="26870025"/>
            <a:ext cx="1212250" cy="113347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niversity Of Illinois">
      <a:dk1>
        <a:srgbClr val="131F33"/>
      </a:dk1>
      <a:lt1>
        <a:srgbClr val="FFFFFF"/>
      </a:lt1>
      <a:dk2>
        <a:srgbClr val="FA6300"/>
      </a:dk2>
      <a:lt2>
        <a:srgbClr val="FAFAFA"/>
      </a:lt2>
      <a:accent1>
        <a:srgbClr val="131F33"/>
      </a:accent1>
      <a:accent2>
        <a:srgbClr val="FA6300"/>
      </a:accent2>
      <a:accent3>
        <a:srgbClr val="555555"/>
      </a:accent3>
      <a:accent4>
        <a:srgbClr val="888888"/>
      </a:accent4>
      <a:accent5>
        <a:srgbClr val="4BACC6"/>
      </a:accent5>
      <a:accent6>
        <a:srgbClr val="F79646"/>
      </a:accent6>
      <a:hlink>
        <a:srgbClr val="666666"/>
      </a:hlink>
      <a:folHlink>
        <a:srgbClr val="AAAAA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1183</Words>
  <Application>Microsoft Office PowerPoint</Application>
  <PresentationFormat>Custom</PresentationFormat>
  <Paragraphs>150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 Black</vt:lpstr>
      <vt:lpstr>Lato</vt:lpstr>
      <vt:lpstr>Calibri</vt:lpstr>
      <vt:lpstr>Georgia</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Jaerin Kim</dc:creator>
  <cp:lastModifiedBy>Jaerin Kim</cp:lastModifiedBy>
  <cp:revision>1</cp:revision>
  <dcterms:modified xsi:type="dcterms:W3CDTF">2025-07-05T16:14:19Z</dcterms:modified>
</cp:coreProperties>
</file>