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75" name="Shape 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Background Poster">
  <p:cSld name="Blue Background Poster">
    <p:spTree>
      <p:nvGrpSpPr>
        <p:cNvPr id="10" name="Shape 10"/>
        <p:cNvGrpSpPr/>
        <p:nvPr/>
      </p:nvGrpSpPr>
      <p:grpSpPr>
        <a:xfrm>
          <a:off x="0" y="0"/>
          <a:ext cx="0" cy="0"/>
          <a:chOff x="0" y="0"/>
          <a:chExt cx="0" cy="0"/>
        </a:xfrm>
      </p:grpSpPr>
      <p:sp>
        <p:nvSpPr>
          <p:cNvPr id="11" name="Shape 11"/>
          <p:cNvSpPr/>
          <p:nvPr/>
        </p:nvSpPr>
        <p:spPr>
          <a:xfrm>
            <a:off x="0" y="3886200"/>
            <a:ext cx="43891199" cy="29032199"/>
          </a:xfrm>
          <a:prstGeom prst="rect">
            <a:avLst/>
          </a:prstGeom>
          <a:solidFill>
            <a:schemeClr val="dk1"/>
          </a:solidFill>
          <a:ln cap="flat" cmpd="sng" w="9525">
            <a:solidFill>
              <a:srgbClr val="111D3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Arial"/>
              <a:ea typeface="Arial"/>
              <a:cs typeface="Arial"/>
              <a:sym typeface="Arial"/>
            </a:endParaRPr>
          </a:p>
        </p:txBody>
      </p:sp>
      <p:cxnSp>
        <p:nvCxnSpPr>
          <p:cNvPr id="12" name="Shape 12"/>
          <p:cNvCxnSpPr/>
          <p:nvPr/>
        </p:nvCxnSpPr>
        <p:spPr>
          <a:xfrm>
            <a:off x="0" y="4038600"/>
            <a:ext cx="43891199" cy="0"/>
          </a:xfrm>
          <a:prstGeom prst="straightConnector1">
            <a:avLst/>
          </a:prstGeom>
          <a:noFill/>
          <a:ln cap="flat" cmpd="sng" w="381000">
            <a:solidFill>
              <a:schemeClr val="dk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1" name="Shape 61"/>
        <p:cNvGrpSpPr/>
        <p:nvPr/>
      </p:nvGrpSpPr>
      <p:grpSpPr>
        <a:xfrm>
          <a:off x="0" y="0"/>
          <a:ext cx="0" cy="0"/>
          <a:chOff x="0" y="0"/>
          <a:chExt cx="0" cy="0"/>
        </a:xfrm>
      </p:grpSpPr>
      <p:sp>
        <p:nvSpPr>
          <p:cNvPr id="62" name="Shape 62"/>
          <p:cNvSpPr txBox="1"/>
          <p:nvPr>
            <p:ph type="title"/>
          </p:nvPr>
        </p:nvSpPr>
        <p:spPr>
          <a:xfrm>
            <a:off x="2193925" y="1317625"/>
            <a:ext cx="39503351" cy="54864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63" name="Shape 63"/>
          <p:cNvSpPr txBox="1"/>
          <p:nvPr>
            <p:ph idx="1" type="body"/>
          </p:nvPr>
        </p:nvSpPr>
        <p:spPr>
          <a:xfrm rot="5400000">
            <a:off x="11083131" y="-1208882"/>
            <a:ext cx="21724937" cy="39503351"/>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64" name="Shape 64"/>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65" name="Shape 65"/>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Shape 68"/>
          <p:cNvSpPr txBox="1"/>
          <p:nvPr>
            <p:ph type="title"/>
          </p:nvPr>
        </p:nvSpPr>
        <p:spPr>
          <a:xfrm rot="5400000">
            <a:off x="109034586" y="50032921"/>
            <a:ext cx="134820660" cy="47404017"/>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69" name="Shape 69"/>
          <p:cNvSpPr txBox="1"/>
          <p:nvPr>
            <p:ph idx="1" type="body"/>
          </p:nvPr>
        </p:nvSpPr>
        <p:spPr>
          <a:xfrm rot="5400000">
            <a:off x="13860789" y="2994661"/>
            <a:ext cx="134820660" cy="141480537"/>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70" name="Shape 70"/>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ange Background Poster">
  <p:cSld name="Orange Background Poster">
    <p:spTree>
      <p:nvGrpSpPr>
        <p:cNvPr id="13" name="Shape 13"/>
        <p:cNvGrpSpPr/>
        <p:nvPr/>
      </p:nvGrpSpPr>
      <p:grpSpPr>
        <a:xfrm>
          <a:off x="0" y="0"/>
          <a:ext cx="0" cy="0"/>
          <a:chOff x="0" y="0"/>
          <a:chExt cx="0" cy="0"/>
        </a:xfrm>
      </p:grpSpPr>
      <p:sp>
        <p:nvSpPr>
          <p:cNvPr id="14" name="Shape 14"/>
          <p:cNvSpPr/>
          <p:nvPr/>
        </p:nvSpPr>
        <p:spPr>
          <a:xfrm>
            <a:off x="0" y="3886200"/>
            <a:ext cx="43891199" cy="29032199"/>
          </a:xfrm>
          <a:prstGeom prst="rect">
            <a:avLst/>
          </a:prstGeom>
          <a:solidFill>
            <a:schemeClr val="dk2"/>
          </a:solidFill>
          <a:ln cap="flat" cmpd="sng" w="9525">
            <a:solidFill>
              <a:srgbClr val="111D3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Arial"/>
              <a:ea typeface="Arial"/>
              <a:cs typeface="Arial"/>
              <a:sym typeface="Arial"/>
            </a:endParaRPr>
          </a:p>
        </p:txBody>
      </p:sp>
      <p:cxnSp>
        <p:nvCxnSpPr>
          <p:cNvPr id="15" name="Shape 15"/>
          <p:cNvCxnSpPr/>
          <p:nvPr/>
        </p:nvCxnSpPr>
        <p:spPr>
          <a:xfrm>
            <a:off x="0" y="4038600"/>
            <a:ext cx="43891199" cy="0"/>
          </a:xfrm>
          <a:prstGeom prst="straightConnector1">
            <a:avLst/>
          </a:prstGeom>
          <a:noFill/>
          <a:ln cap="flat" cmpd="sng" w="3810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Shape 17"/>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18" name="Shape 18"/>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Shape 21"/>
          <p:cNvSpPr txBox="1"/>
          <p:nvPr>
            <p:ph type="title"/>
          </p:nvPr>
        </p:nvSpPr>
        <p:spPr>
          <a:xfrm>
            <a:off x="3467102" y="21153122"/>
            <a:ext cx="37307519" cy="65379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9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467102" y="13952225"/>
            <a:ext cx="37307519" cy="7200898"/>
          </a:xfrm>
          <a:prstGeom prst="rect">
            <a:avLst/>
          </a:prstGeom>
          <a:noFill/>
          <a:ln>
            <a:noFill/>
          </a:ln>
        </p:spPr>
        <p:txBody>
          <a:bodyPr anchorCtr="0" anchor="b" bIns="91425" lIns="91425" spcFirstLastPara="1" rIns="91425" wrap="square" tIns="91425"/>
          <a:lstStyle>
            <a:lvl1pPr indent="-228600" lvl="0" marL="457200" marR="0" rtl="0" algn="l">
              <a:spcBef>
                <a:spcPts val="1920"/>
              </a:spcBef>
              <a:spcAft>
                <a:spcPts val="0"/>
              </a:spcAft>
              <a:buClr>
                <a:srgbClr val="888A8D"/>
              </a:buClr>
              <a:buSzPts val="9600"/>
              <a:buFont typeface="Arial"/>
              <a:buNone/>
              <a:defRPr b="0" i="0" sz="9600" u="none" cap="none" strike="noStrike">
                <a:solidFill>
                  <a:srgbClr val="888A8D"/>
                </a:solidFill>
                <a:latin typeface="Arial"/>
                <a:ea typeface="Arial"/>
                <a:cs typeface="Arial"/>
                <a:sym typeface="Arial"/>
              </a:defRPr>
            </a:lvl1pPr>
            <a:lvl2pPr indent="-228600" lvl="1" marL="914400" marR="0" rtl="0" algn="l">
              <a:spcBef>
                <a:spcPts val="1720"/>
              </a:spcBef>
              <a:spcAft>
                <a:spcPts val="0"/>
              </a:spcAft>
              <a:buClr>
                <a:srgbClr val="888A8D"/>
              </a:buClr>
              <a:buSzPts val="8600"/>
              <a:buFont typeface="Arial"/>
              <a:buNone/>
              <a:defRPr b="0" i="0" sz="8600" u="none" cap="none" strike="noStrike">
                <a:solidFill>
                  <a:srgbClr val="888A8D"/>
                </a:solidFill>
                <a:latin typeface="Arial"/>
                <a:ea typeface="Arial"/>
                <a:cs typeface="Arial"/>
                <a:sym typeface="Arial"/>
              </a:defRPr>
            </a:lvl2pPr>
            <a:lvl3pPr indent="-228600" lvl="2" marL="1371600" marR="0" rtl="0" algn="l">
              <a:spcBef>
                <a:spcPts val="1540"/>
              </a:spcBef>
              <a:spcAft>
                <a:spcPts val="0"/>
              </a:spcAft>
              <a:buClr>
                <a:srgbClr val="888A8D"/>
              </a:buClr>
              <a:buSzPts val="7700"/>
              <a:buFont typeface="Arial"/>
              <a:buNone/>
              <a:defRPr b="0" i="0" sz="7700" u="none" cap="none" strike="noStrike">
                <a:solidFill>
                  <a:srgbClr val="888A8D"/>
                </a:solidFill>
                <a:latin typeface="Arial"/>
                <a:ea typeface="Arial"/>
                <a:cs typeface="Arial"/>
                <a:sym typeface="Arial"/>
              </a:defRPr>
            </a:lvl3pPr>
            <a:lvl4pPr indent="-228600" lvl="3" marL="18288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4pPr>
            <a:lvl5pPr indent="-228600" lvl="4" marL="22860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5pPr>
            <a:lvl6pPr indent="-228600" lvl="5" marL="27432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6pPr>
            <a:lvl7pPr indent="-228600" lvl="6" marL="32004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7pPr>
            <a:lvl8pPr indent="-228600" lvl="7" marL="36576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8pPr>
            <a:lvl9pPr indent="-228600" lvl="8" marL="4114800" marR="0" rtl="0" algn="l">
              <a:spcBef>
                <a:spcPts val="1340"/>
              </a:spcBef>
              <a:spcAft>
                <a:spcPts val="0"/>
              </a:spcAft>
              <a:buClr>
                <a:srgbClr val="888A8D"/>
              </a:buClr>
              <a:buSzPts val="6700"/>
              <a:buFont typeface="Arial"/>
              <a:buNone/>
              <a:defRPr b="0" i="0" sz="6700" u="none" cap="none" strike="noStrike">
                <a:solidFill>
                  <a:srgbClr val="888A8D"/>
                </a:solidFill>
                <a:latin typeface="Arial"/>
                <a:ea typeface="Arial"/>
                <a:cs typeface="Arial"/>
                <a:sym typeface="Arial"/>
              </a:defRPr>
            </a:lvl9pPr>
          </a:lstStyle>
          <a:p/>
        </p:txBody>
      </p:sp>
      <p:sp>
        <p:nvSpPr>
          <p:cNvPr id="23" name="Shape 23"/>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 name="Shape 26"/>
        <p:cNvGrpSpPr/>
        <p:nvPr/>
      </p:nvGrpSpPr>
      <p:grpSpPr>
        <a:xfrm>
          <a:off x="0" y="0"/>
          <a:ext cx="0" cy="0"/>
          <a:chOff x="0" y="0"/>
          <a:chExt cx="0" cy="0"/>
        </a:xfrm>
      </p:grpSpPr>
      <p:sp>
        <p:nvSpPr>
          <p:cNvPr id="27" name="Shape 27"/>
          <p:cNvSpPr txBox="1"/>
          <p:nvPr>
            <p:ph type="title"/>
          </p:nvPr>
        </p:nvSpPr>
        <p:spPr>
          <a:xfrm>
            <a:off x="2193925" y="1317625"/>
            <a:ext cx="39503351" cy="54864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28" name="Shape 28"/>
          <p:cNvSpPr txBox="1"/>
          <p:nvPr>
            <p:ph idx="1" type="body"/>
          </p:nvPr>
        </p:nvSpPr>
        <p:spPr>
          <a:xfrm>
            <a:off x="10530842" y="36865559"/>
            <a:ext cx="94442282" cy="104279697"/>
          </a:xfrm>
          <a:prstGeom prst="rect">
            <a:avLst/>
          </a:prstGeom>
          <a:noFill/>
          <a:ln>
            <a:noFill/>
          </a:ln>
        </p:spPr>
        <p:txBody>
          <a:bodyPr anchorCtr="0" anchor="t" bIns="91425" lIns="91425" spcFirstLastPara="1" rIns="91425" wrap="square" tIns="91425"/>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29" name="Shape 29"/>
          <p:cNvSpPr txBox="1"/>
          <p:nvPr>
            <p:ph idx="2" type="body"/>
          </p:nvPr>
        </p:nvSpPr>
        <p:spPr>
          <a:xfrm>
            <a:off x="105704638" y="36865559"/>
            <a:ext cx="94442282" cy="104279697"/>
          </a:xfrm>
          <a:prstGeom prst="rect">
            <a:avLst/>
          </a:prstGeom>
          <a:noFill/>
          <a:ln>
            <a:noFill/>
          </a:ln>
        </p:spPr>
        <p:txBody>
          <a:bodyPr anchorCtr="0" anchor="t" bIns="91425" lIns="91425" spcFirstLastPara="1" rIns="91425" wrap="square" tIns="91425"/>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30" name="Shape 30"/>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3" name="Shape 33"/>
        <p:cNvGrpSpPr/>
        <p:nvPr/>
      </p:nvGrpSpPr>
      <p:grpSpPr>
        <a:xfrm>
          <a:off x="0" y="0"/>
          <a:ext cx="0" cy="0"/>
          <a:chOff x="0" y="0"/>
          <a:chExt cx="0" cy="0"/>
        </a:xfrm>
      </p:grpSpPr>
      <p:sp>
        <p:nvSpPr>
          <p:cNvPr id="34" name="Shape 34"/>
          <p:cNvSpPr txBox="1"/>
          <p:nvPr>
            <p:ph type="title"/>
          </p:nvPr>
        </p:nvSpPr>
        <p:spPr>
          <a:xfrm>
            <a:off x="2194560" y="1318262"/>
            <a:ext cx="39502081" cy="54864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35" name="Shape 35"/>
          <p:cNvSpPr txBox="1"/>
          <p:nvPr>
            <p:ph idx="1" type="body"/>
          </p:nvPr>
        </p:nvSpPr>
        <p:spPr>
          <a:xfrm>
            <a:off x="2194560" y="7368542"/>
            <a:ext cx="19392902" cy="3070858"/>
          </a:xfrm>
          <a:prstGeom prst="rect">
            <a:avLst/>
          </a:prstGeom>
          <a:noFill/>
          <a:ln>
            <a:noFill/>
          </a:ln>
        </p:spPr>
        <p:txBody>
          <a:bodyPr anchorCtr="0" anchor="b" bIns="91425" lIns="91425" spcFirstLastPara="1" rIns="91425" wrap="square" tIns="91425"/>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Arial"/>
                <a:ea typeface="Arial"/>
                <a:cs typeface="Arial"/>
                <a:sym typeface="Arial"/>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Arial"/>
                <a:ea typeface="Arial"/>
                <a:cs typeface="Arial"/>
                <a:sym typeface="Arial"/>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Arial"/>
                <a:ea typeface="Arial"/>
                <a:cs typeface="Arial"/>
                <a:sym typeface="Arial"/>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2194560" y="10439400"/>
            <a:ext cx="19392902" cy="18966182"/>
          </a:xfrm>
          <a:prstGeom prst="rect">
            <a:avLst/>
          </a:prstGeom>
          <a:noFill/>
          <a:ln>
            <a:noFill/>
          </a:ln>
        </p:spPr>
        <p:txBody>
          <a:bodyPr anchorCtr="0" anchor="t" bIns="91425" lIns="91425" spcFirstLastPara="1" rIns="91425" wrap="square" tIns="91425"/>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9pPr>
          </a:lstStyle>
          <a:p/>
        </p:txBody>
      </p:sp>
      <p:sp>
        <p:nvSpPr>
          <p:cNvPr id="37" name="Shape 37"/>
          <p:cNvSpPr txBox="1"/>
          <p:nvPr>
            <p:ph idx="3" type="body"/>
          </p:nvPr>
        </p:nvSpPr>
        <p:spPr>
          <a:xfrm>
            <a:off x="22296122" y="7368542"/>
            <a:ext cx="19400519" cy="3070858"/>
          </a:xfrm>
          <a:prstGeom prst="rect">
            <a:avLst/>
          </a:prstGeom>
          <a:noFill/>
          <a:ln>
            <a:noFill/>
          </a:ln>
        </p:spPr>
        <p:txBody>
          <a:bodyPr anchorCtr="0" anchor="b" bIns="91425" lIns="91425" spcFirstLastPara="1" rIns="91425" wrap="square" tIns="91425"/>
          <a:lstStyle>
            <a:lvl1pPr indent="-228600" lvl="0" marL="457200" marR="0" rtl="0" algn="l">
              <a:spcBef>
                <a:spcPts val="2300"/>
              </a:spcBef>
              <a:spcAft>
                <a:spcPts val="0"/>
              </a:spcAft>
              <a:buClr>
                <a:schemeClr val="dk1"/>
              </a:buClr>
              <a:buSzPts val="11500"/>
              <a:buFont typeface="Arial"/>
              <a:buNone/>
              <a:defRPr b="1" i="0" sz="11500" u="none" cap="none" strike="noStrike">
                <a:solidFill>
                  <a:schemeClr val="dk1"/>
                </a:solidFill>
                <a:latin typeface="Arial"/>
                <a:ea typeface="Arial"/>
                <a:cs typeface="Arial"/>
                <a:sym typeface="Arial"/>
              </a:defRPr>
            </a:lvl1pPr>
            <a:lvl2pPr indent="-228600" lvl="1" marL="914400" marR="0" rtl="0" algn="l">
              <a:spcBef>
                <a:spcPts val="1920"/>
              </a:spcBef>
              <a:spcAft>
                <a:spcPts val="0"/>
              </a:spcAft>
              <a:buClr>
                <a:schemeClr val="dk1"/>
              </a:buClr>
              <a:buSzPts val="9600"/>
              <a:buFont typeface="Arial"/>
              <a:buNone/>
              <a:defRPr b="1" i="0" sz="9600" u="none" cap="none" strike="noStrike">
                <a:solidFill>
                  <a:schemeClr val="dk1"/>
                </a:solidFill>
                <a:latin typeface="Arial"/>
                <a:ea typeface="Arial"/>
                <a:cs typeface="Arial"/>
                <a:sym typeface="Arial"/>
              </a:defRPr>
            </a:lvl2pPr>
            <a:lvl3pPr indent="-228600" lvl="2" marL="1371600" marR="0" rtl="0" algn="l">
              <a:spcBef>
                <a:spcPts val="1720"/>
              </a:spcBef>
              <a:spcAft>
                <a:spcPts val="0"/>
              </a:spcAft>
              <a:buClr>
                <a:schemeClr val="dk1"/>
              </a:buClr>
              <a:buSzPts val="8600"/>
              <a:buFont typeface="Arial"/>
              <a:buNone/>
              <a:defRPr b="1" i="0" sz="8600" u="none" cap="none" strike="noStrike">
                <a:solidFill>
                  <a:schemeClr val="dk1"/>
                </a:solidFill>
                <a:latin typeface="Arial"/>
                <a:ea typeface="Arial"/>
                <a:cs typeface="Arial"/>
                <a:sym typeface="Arial"/>
              </a:defRPr>
            </a:lvl3pPr>
            <a:lvl4pPr indent="-228600" lvl="3" marL="1828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4pPr>
            <a:lvl5pPr indent="-228600" lvl="4" marL="22860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5pPr>
            <a:lvl6pPr indent="-228600" lvl="5" marL="27432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6pPr>
            <a:lvl7pPr indent="-228600" lvl="6" marL="32004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7pPr>
            <a:lvl8pPr indent="-228600" lvl="7" marL="36576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8pPr>
            <a:lvl9pPr indent="-228600" lvl="8" marL="41148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9pPr>
          </a:lstStyle>
          <a:p/>
        </p:txBody>
      </p:sp>
      <p:sp>
        <p:nvSpPr>
          <p:cNvPr id="38" name="Shape 38"/>
          <p:cNvSpPr txBox="1"/>
          <p:nvPr>
            <p:ph idx="4" type="body"/>
          </p:nvPr>
        </p:nvSpPr>
        <p:spPr>
          <a:xfrm>
            <a:off x="22296122" y="10439400"/>
            <a:ext cx="19400519" cy="18966182"/>
          </a:xfrm>
          <a:prstGeom prst="rect">
            <a:avLst/>
          </a:prstGeom>
          <a:noFill/>
          <a:ln>
            <a:noFill/>
          </a:ln>
        </p:spPr>
        <p:txBody>
          <a:bodyPr anchorCtr="0" anchor="t" bIns="91425" lIns="91425" spcFirstLastPara="1" rIns="91425" wrap="square" tIns="91425"/>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Shape 43"/>
          <p:cNvSpPr txBox="1"/>
          <p:nvPr>
            <p:ph type="title"/>
          </p:nvPr>
        </p:nvSpPr>
        <p:spPr>
          <a:xfrm>
            <a:off x="2193925" y="1317625"/>
            <a:ext cx="39503351" cy="54864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44" name="Shape 44"/>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 name="Shape 47"/>
        <p:cNvGrpSpPr/>
        <p:nvPr/>
      </p:nvGrpSpPr>
      <p:grpSpPr>
        <a:xfrm>
          <a:off x="0" y="0"/>
          <a:ext cx="0" cy="0"/>
          <a:chOff x="0" y="0"/>
          <a:chExt cx="0" cy="0"/>
        </a:xfrm>
      </p:grpSpPr>
      <p:sp>
        <p:nvSpPr>
          <p:cNvPr id="48" name="Shape 48"/>
          <p:cNvSpPr txBox="1"/>
          <p:nvPr>
            <p:ph type="title"/>
          </p:nvPr>
        </p:nvSpPr>
        <p:spPr>
          <a:xfrm>
            <a:off x="2194563" y="1310640"/>
            <a:ext cx="14439902" cy="557784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9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49" name="Shape 49"/>
          <p:cNvSpPr txBox="1"/>
          <p:nvPr>
            <p:ph idx="1" type="body"/>
          </p:nvPr>
        </p:nvSpPr>
        <p:spPr>
          <a:xfrm>
            <a:off x="17160241" y="1310643"/>
            <a:ext cx="24536399" cy="28094942"/>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50" name="Shape 50"/>
          <p:cNvSpPr txBox="1"/>
          <p:nvPr>
            <p:ph idx="2" type="body"/>
          </p:nvPr>
        </p:nvSpPr>
        <p:spPr>
          <a:xfrm>
            <a:off x="2194563" y="6888483"/>
            <a:ext cx="14439902" cy="22517102"/>
          </a:xfrm>
          <a:prstGeom prst="rect">
            <a:avLst/>
          </a:prstGeom>
          <a:noFill/>
          <a:ln>
            <a:noFill/>
          </a:ln>
        </p:spPr>
        <p:txBody>
          <a:bodyPr anchorCtr="0" anchor="t" bIns="91425" lIns="91425" spcFirstLastPara="1" rIns="91425" wrap="square" tIns="91425"/>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Arial"/>
                <a:ea typeface="Arial"/>
                <a:cs typeface="Arial"/>
                <a:sym typeface="Arial"/>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9pPr>
          </a:lstStyle>
          <a:p/>
        </p:txBody>
      </p:sp>
      <p:sp>
        <p:nvSpPr>
          <p:cNvPr id="51" name="Shape 51"/>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602982" y="23042880"/>
            <a:ext cx="26334721" cy="2720342"/>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9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56" name="Shape 56"/>
          <p:cNvSpPr/>
          <p:nvPr>
            <p:ph idx="2" type="pic"/>
          </p:nvPr>
        </p:nvSpPr>
        <p:spPr>
          <a:xfrm>
            <a:off x="8602982" y="2941320"/>
            <a:ext cx="26334721" cy="19751040"/>
          </a:xfrm>
          <a:prstGeom prst="rect">
            <a:avLst/>
          </a:prstGeom>
          <a:noFill/>
          <a:ln>
            <a:noFill/>
          </a:ln>
        </p:spPr>
        <p:txBody>
          <a:bodyPr anchorCtr="0" anchor="t" bIns="91425" lIns="91425" spcFirstLastPara="1" rIns="91425" wrap="square" tIns="91425"/>
          <a:lstStyle>
            <a:lvl1pPr lvl="0" marR="0" rtl="0" algn="l">
              <a:spcBef>
                <a:spcPts val="3080"/>
              </a:spcBef>
              <a:spcAft>
                <a:spcPts val="0"/>
              </a:spcAft>
              <a:buClr>
                <a:schemeClr val="dk1"/>
              </a:buClr>
              <a:buSzPts val="15400"/>
              <a:buFont typeface="Arial"/>
              <a:buNone/>
              <a:defRPr b="0" i="0" sz="15400" u="none" cap="none" strike="noStrike">
                <a:solidFill>
                  <a:schemeClr val="dk1"/>
                </a:solidFill>
                <a:latin typeface="Arial"/>
                <a:ea typeface="Arial"/>
                <a:cs typeface="Arial"/>
                <a:sym typeface="Arial"/>
              </a:defRPr>
            </a:lvl1pPr>
            <a:lvl2pPr lvl="1" marR="0" rtl="0" algn="l">
              <a:spcBef>
                <a:spcPts val="2680"/>
              </a:spcBef>
              <a:spcAft>
                <a:spcPts val="0"/>
              </a:spcAft>
              <a:buClr>
                <a:schemeClr val="dk1"/>
              </a:buClr>
              <a:buSzPts val="13400"/>
              <a:buFont typeface="Arial"/>
              <a:buNone/>
              <a:defRPr b="0" i="0" sz="13400" u="none" cap="none" strike="noStrike">
                <a:solidFill>
                  <a:schemeClr val="dk1"/>
                </a:solidFill>
                <a:latin typeface="Arial"/>
                <a:ea typeface="Arial"/>
                <a:cs typeface="Arial"/>
                <a:sym typeface="Arial"/>
              </a:defRPr>
            </a:lvl2pPr>
            <a:lvl3pPr lvl="2" marR="0" rtl="0" algn="l">
              <a:spcBef>
                <a:spcPts val="2300"/>
              </a:spcBef>
              <a:spcAft>
                <a:spcPts val="0"/>
              </a:spcAft>
              <a:buClr>
                <a:schemeClr val="dk1"/>
              </a:buClr>
              <a:buSzPts val="11500"/>
              <a:buFont typeface="Arial"/>
              <a:buNone/>
              <a:defRPr b="0" i="0" sz="11500" u="none" cap="none" strike="noStrike">
                <a:solidFill>
                  <a:schemeClr val="dk1"/>
                </a:solidFill>
                <a:latin typeface="Arial"/>
                <a:ea typeface="Arial"/>
                <a:cs typeface="Arial"/>
                <a:sym typeface="Arial"/>
              </a:defRPr>
            </a:lvl3pPr>
            <a:lvl4pPr lvl="3"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4pPr>
            <a:lvl5pPr lvl="4"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5pPr>
            <a:lvl6pPr lvl="5"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6pPr>
            <a:lvl7pPr lvl="6"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7pPr>
            <a:lvl8pPr lvl="7"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8pPr>
            <a:lvl9pPr lvl="8"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9pPr>
          </a:lstStyle>
          <a:p/>
        </p:txBody>
      </p:sp>
      <p:sp>
        <p:nvSpPr>
          <p:cNvPr id="57" name="Shape 57"/>
          <p:cNvSpPr txBox="1"/>
          <p:nvPr>
            <p:ph idx="1" type="body"/>
          </p:nvPr>
        </p:nvSpPr>
        <p:spPr>
          <a:xfrm>
            <a:off x="8602982" y="25763222"/>
            <a:ext cx="26334721" cy="3863338"/>
          </a:xfrm>
          <a:prstGeom prst="rect">
            <a:avLst/>
          </a:prstGeom>
          <a:noFill/>
          <a:ln>
            <a:noFill/>
          </a:ln>
        </p:spPr>
        <p:txBody>
          <a:bodyPr anchorCtr="0" anchor="t" bIns="91425" lIns="91425" spcFirstLastPara="1" rIns="91425" wrap="square" tIns="91425"/>
          <a:lstStyle>
            <a:lvl1pPr indent="-228600" lvl="0" marL="457200" marR="0" rtl="0" algn="l">
              <a:spcBef>
                <a:spcPts val="134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228600" lvl="1" marL="914400" marR="0" rtl="0" algn="l">
              <a:spcBef>
                <a:spcPts val="1160"/>
              </a:spcBef>
              <a:spcAft>
                <a:spcPts val="0"/>
              </a:spcAft>
              <a:buClr>
                <a:schemeClr val="dk1"/>
              </a:buClr>
              <a:buSzPts val="5800"/>
              <a:buFont typeface="Arial"/>
              <a:buNone/>
              <a:defRPr b="0" i="0" sz="5800" u="none" cap="none" strike="noStrike">
                <a:solidFill>
                  <a:schemeClr val="dk1"/>
                </a:solidFill>
                <a:latin typeface="Arial"/>
                <a:ea typeface="Arial"/>
                <a:cs typeface="Arial"/>
                <a:sym typeface="Arial"/>
              </a:defRPr>
            </a:lvl2pPr>
            <a:lvl3pPr indent="-228600" lvl="2" marL="1371600"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indent="-228600" lvl="3" marL="1828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4pPr>
            <a:lvl5pPr indent="-228600" lvl="4" marL="22860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5pPr>
            <a:lvl6pPr indent="-228600" lvl="5" marL="27432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6pPr>
            <a:lvl7pPr indent="-228600" lvl="6" marL="32004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7pPr>
            <a:lvl8pPr indent="-228600" lvl="7" marL="36576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8pPr>
            <a:lvl9pPr indent="-228600" lvl="8" marL="4114800" marR="0" rtl="0" algn="l">
              <a:spcBef>
                <a:spcPts val="860"/>
              </a:spcBef>
              <a:spcAft>
                <a:spcPts val="0"/>
              </a:spcAft>
              <a:buClr>
                <a:schemeClr val="dk1"/>
              </a:buClr>
              <a:buSzPts val="4300"/>
              <a:buFont typeface="Arial"/>
              <a:buNone/>
              <a:defRPr b="0" i="0" sz="4300" u="none" cap="none" strike="noStrike">
                <a:solidFill>
                  <a:schemeClr val="dk1"/>
                </a:solidFill>
                <a:latin typeface="Arial"/>
                <a:ea typeface="Arial"/>
                <a:cs typeface="Arial"/>
                <a:sym typeface="Arial"/>
              </a:defRPr>
            </a:lvl9pPr>
          </a:lstStyle>
          <a:p/>
        </p:txBody>
      </p:sp>
      <p:sp>
        <p:nvSpPr>
          <p:cNvPr id="58" name="Shape 58"/>
          <p:cNvSpPr txBox="1"/>
          <p:nvPr>
            <p:ph idx="10" type="dt"/>
          </p:nvPr>
        </p:nvSpPr>
        <p:spPr>
          <a:xfrm>
            <a:off x="2193925" y="30510163"/>
            <a:ext cx="102425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14995525" y="30510163"/>
            <a:ext cx="13900150" cy="17526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8600">
                <a:solidFill>
                  <a:schemeClr val="dk1"/>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31454725" y="30510163"/>
            <a:ext cx="10242550" cy="175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8600">
                <a:solidFill>
                  <a:schemeClr val="dk1"/>
                </a:solidFill>
                <a:latin typeface="Arial"/>
                <a:ea typeface="Arial"/>
                <a:cs typeface="Arial"/>
                <a:sym typeface="Arial"/>
              </a:defRPr>
            </a:lvl1pPr>
            <a:lvl2pPr indent="0" lvl="1" marL="0" marR="0" rtl="0" algn="l">
              <a:spcBef>
                <a:spcPts val="0"/>
              </a:spcBef>
              <a:spcAft>
                <a:spcPts val="0"/>
              </a:spcAft>
              <a:buNone/>
              <a:defRPr sz="8600">
                <a:solidFill>
                  <a:schemeClr val="dk1"/>
                </a:solidFill>
                <a:latin typeface="Arial"/>
                <a:ea typeface="Arial"/>
                <a:cs typeface="Arial"/>
                <a:sym typeface="Arial"/>
              </a:defRPr>
            </a:lvl2pPr>
            <a:lvl3pPr indent="0" lvl="2" marL="0" marR="0" rtl="0" algn="l">
              <a:spcBef>
                <a:spcPts val="0"/>
              </a:spcBef>
              <a:spcAft>
                <a:spcPts val="0"/>
              </a:spcAft>
              <a:buNone/>
              <a:defRPr sz="8600">
                <a:solidFill>
                  <a:schemeClr val="dk1"/>
                </a:solidFill>
                <a:latin typeface="Arial"/>
                <a:ea typeface="Arial"/>
                <a:cs typeface="Arial"/>
                <a:sym typeface="Arial"/>
              </a:defRPr>
            </a:lvl3pPr>
            <a:lvl4pPr indent="0" lvl="3" marL="0" marR="0" rtl="0" algn="l">
              <a:spcBef>
                <a:spcPts val="0"/>
              </a:spcBef>
              <a:spcAft>
                <a:spcPts val="0"/>
              </a:spcAft>
              <a:buNone/>
              <a:defRPr sz="8600">
                <a:solidFill>
                  <a:schemeClr val="dk1"/>
                </a:solidFill>
                <a:latin typeface="Arial"/>
                <a:ea typeface="Arial"/>
                <a:cs typeface="Arial"/>
                <a:sym typeface="Arial"/>
              </a:defRPr>
            </a:lvl4pPr>
            <a:lvl5pPr indent="0" lvl="4" marL="0" marR="0" rtl="0" algn="l">
              <a:spcBef>
                <a:spcPts val="0"/>
              </a:spcBef>
              <a:spcAft>
                <a:spcPts val="0"/>
              </a:spcAft>
              <a:buNone/>
              <a:defRPr sz="8600">
                <a:solidFill>
                  <a:schemeClr val="dk1"/>
                </a:solidFill>
                <a:latin typeface="Arial"/>
                <a:ea typeface="Arial"/>
                <a:cs typeface="Arial"/>
                <a:sym typeface="Arial"/>
              </a:defRPr>
            </a:lvl5pPr>
            <a:lvl6pPr indent="0" lvl="5" marL="0" marR="0" rtl="0" algn="l">
              <a:spcBef>
                <a:spcPts val="0"/>
              </a:spcBef>
              <a:spcAft>
                <a:spcPts val="0"/>
              </a:spcAft>
              <a:buNone/>
              <a:defRPr sz="8600">
                <a:solidFill>
                  <a:schemeClr val="dk1"/>
                </a:solidFill>
                <a:latin typeface="Arial"/>
                <a:ea typeface="Arial"/>
                <a:cs typeface="Arial"/>
                <a:sym typeface="Arial"/>
              </a:defRPr>
            </a:lvl6pPr>
            <a:lvl7pPr indent="0" lvl="6" marL="0" marR="0" rtl="0" algn="l">
              <a:spcBef>
                <a:spcPts val="0"/>
              </a:spcBef>
              <a:spcAft>
                <a:spcPts val="0"/>
              </a:spcAft>
              <a:buNone/>
              <a:defRPr sz="8600">
                <a:solidFill>
                  <a:schemeClr val="dk1"/>
                </a:solidFill>
                <a:latin typeface="Arial"/>
                <a:ea typeface="Arial"/>
                <a:cs typeface="Arial"/>
                <a:sym typeface="Arial"/>
              </a:defRPr>
            </a:lvl7pPr>
            <a:lvl8pPr indent="0" lvl="7" marL="0" marR="0" rtl="0" algn="l">
              <a:spcBef>
                <a:spcPts val="0"/>
              </a:spcBef>
              <a:spcAft>
                <a:spcPts val="0"/>
              </a:spcAft>
              <a:buNone/>
              <a:defRPr sz="8600">
                <a:solidFill>
                  <a:schemeClr val="dk1"/>
                </a:solidFill>
                <a:latin typeface="Arial"/>
                <a:ea typeface="Arial"/>
                <a:cs typeface="Arial"/>
                <a:sym typeface="Arial"/>
              </a:defRPr>
            </a:lvl8pPr>
            <a:lvl9pPr indent="0" lvl="8" marL="0" marR="0" rtl="0" algn="l">
              <a:spcBef>
                <a:spcPts val="0"/>
              </a:spcBef>
              <a:spcAft>
                <a:spcPts val="0"/>
              </a:spcAft>
              <a:buNone/>
              <a:defRPr sz="8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2.png"/><Relationship Id="rId11" Type="http://schemas.openxmlformats.org/officeDocument/2006/relationships/image" Target="../media/image15.png"/><Relationship Id="rId10" Type="http://schemas.openxmlformats.org/officeDocument/2006/relationships/image" Target="../media/image17.png"/><Relationship Id="rId21" Type="http://schemas.openxmlformats.org/officeDocument/2006/relationships/image" Target="../media/image19.png"/><Relationship Id="rId13" Type="http://schemas.openxmlformats.org/officeDocument/2006/relationships/image" Target="../media/image10.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6.jpg"/><Relationship Id="rId9" Type="http://schemas.openxmlformats.org/officeDocument/2006/relationships/image" Target="../media/image1.png"/><Relationship Id="rId15" Type="http://schemas.openxmlformats.org/officeDocument/2006/relationships/image" Target="../media/image16.png"/><Relationship Id="rId14" Type="http://schemas.openxmlformats.org/officeDocument/2006/relationships/image" Target="../media/image5.png"/><Relationship Id="rId17" Type="http://schemas.openxmlformats.org/officeDocument/2006/relationships/image" Target="../media/image7.png"/><Relationship Id="rId16" Type="http://schemas.openxmlformats.org/officeDocument/2006/relationships/image" Target="../media/image3.png"/><Relationship Id="rId5" Type="http://schemas.openxmlformats.org/officeDocument/2006/relationships/image" Target="../media/image11.png"/><Relationship Id="rId19" Type="http://schemas.openxmlformats.org/officeDocument/2006/relationships/image" Target="../media/image4.png"/><Relationship Id="rId6" Type="http://schemas.openxmlformats.org/officeDocument/2006/relationships/image" Target="../media/image13.png"/><Relationship Id="rId18"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p:nvPr/>
        </p:nvSpPr>
        <p:spPr>
          <a:xfrm>
            <a:off x="1143000" y="2163763"/>
            <a:ext cx="41605199" cy="1292225"/>
          </a:xfrm>
          <a:prstGeom prst="rect">
            <a:avLst/>
          </a:prstGeom>
          <a:noFill/>
          <a:ln>
            <a:noFill/>
          </a:ln>
        </p:spPr>
        <p:txBody>
          <a:bodyPr anchorCtr="0" anchor="t" bIns="45600" lIns="91225" spcFirstLastPara="1" rIns="91225" wrap="square" tIns="45600">
            <a:noAutofit/>
          </a:bodyPr>
          <a:lstStyle/>
          <a:p>
            <a:pPr indent="0" lvl="0" marL="0" marR="0" rtl="0" algn="l">
              <a:spcBef>
                <a:spcPts val="0"/>
              </a:spcBef>
              <a:spcAft>
                <a:spcPts val="0"/>
              </a:spcAft>
              <a:buNone/>
            </a:pPr>
            <a:r>
              <a:rPr b="1" lang="en-US" sz="5000">
                <a:solidFill>
                  <a:schemeClr val="dk1"/>
                </a:solidFill>
                <a:latin typeface="Georgia"/>
                <a:ea typeface="Georgia"/>
                <a:cs typeface="Georgia"/>
                <a:sym typeface="Georgia"/>
              </a:rPr>
              <a:t>Ruoyao Zhang, Yifan Yao, Matthew Truskowski, Jue Zhang, Jaerin Kim</a:t>
            </a:r>
            <a:endParaRPr/>
          </a:p>
        </p:txBody>
      </p:sp>
      <p:sp>
        <p:nvSpPr>
          <p:cNvPr id="78" name="Shape 78"/>
          <p:cNvSpPr txBox="1"/>
          <p:nvPr/>
        </p:nvSpPr>
        <p:spPr>
          <a:xfrm>
            <a:off x="1143000" y="609600"/>
            <a:ext cx="41605199" cy="14462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800">
                <a:solidFill>
                  <a:srgbClr val="FA6300"/>
                </a:solidFill>
                <a:latin typeface="Arial Black"/>
                <a:ea typeface="Arial Black"/>
                <a:cs typeface="Arial Black"/>
                <a:sym typeface="Arial Black"/>
              </a:rPr>
              <a:t>Machine Learning and Data Mining for Semiconductor Materials</a:t>
            </a:r>
            <a:endParaRPr b="0" i="0" sz="8800" u="none" cap="none" strike="noStrike">
              <a:solidFill>
                <a:srgbClr val="FA6300"/>
              </a:solidFill>
              <a:latin typeface="Arial Black"/>
              <a:ea typeface="Arial Black"/>
              <a:cs typeface="Arial Black"/>
              <a:sym typeface="Arial Black"/>
            </a:endParaRPr>
          </a:p>
        </p:txBody>
      </p:sp>
      <p:sp>
        <p:nvSpPr>
          <p:cNvPr id="79" name="Shape 79"/>
          <p:cNvSpPr/>
          <p:nvPr/>
        </p:nvSpPr>
        <p:spPr>
          <a:xfrm>
            <a:off x="32918400" y="24367575"/>
            <a:ext cx="9829800" cy="40308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chemeClr val="dk2"/>
                </a:solidFill>
              </a:rPr>
              <a:t>ACKNOWLEDGEMENTS</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p:txBody>
      </p:sp>
      <p:sp>
        <p:nvSpPr>
          <p:cNvPr id="80" name="Shape 80"/>
          <p:cNvSpPr/>
          <p:nvPr/>
        </p:nvSpPr>
        <p:spPr>
          <a:xfrm>
            <a:off x="1143000" y="18535650"/>
            <a:ext cx="9829800" cy="136971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chemeClr val="dk2"/>
                </a:solidFill>
              </a:rPr>
              <a:t>MISSION STATEMENT </a:t>
            </a:r>
            <a:endParaRPr b="1" sz="4000" u="sng">
              <a:solidFill>
                <a:schemeClr val="dk2"/>
              </a:solidFill>
            </a:endParaRPr>
          </a:p>
          <a:p>
            <a:pPr indent="0" lvl="0" marL="0" marR="0" rtl="0" algn="l">
              <a:spcBef>
                <a:spcPts val="0"/>
              </a:spcBef>
              <a:spcAft>
                <a:spcPts val="0"/>
              </a:spcAft>
              <a:buNone/>
            </a:pPr>
            <a:r>
              <a:rPr lang="en-US" sz="2800">
                <a:solidFill>
                  <a:schemeClr val="dk1"/>
                </a:solidFill>
                <a:latin typeface="Arial"/>
                <a:ea typeface="Arial"/>
                <a:cs typeface="Arial"/>
                <a:sym typeface="Arial"/>
              </a:rPr>
              <a:t> </a:t>
            </a:r>
            <a:endParaRPr/>
          </a:p>
          <a:p>
            <a:pPr indent="-419100" lvl="0" marL="457200" marR="0" rtl="0" algn="l">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Conduct literature review of low and high frequency dielectric constants in order to construct a training set (approximately 200 data points) for the machine learning model</a:t>
            </a:r>
            <a:endParaRPr sz="3000">
              <a:solidFill>
                <a:schemeClr val="dk1"/>
              </a:solidFill>
              <a:latin typeface="Georgia"/>
              <a:ea typeface="Georgia"/>
              <a:cs typeface="Georgia"/>
              <a:sym typeface="Georgia"/>
            </a:endParaRPr>
          </a:p>
          <a:p>
            <a:pPr indent="-419100" lvl="0" marL="457200" marR="0" rtl="0" algn="l">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Find and choose an appropriate machine learning model between predictions and literature values</a:t>
            </a:r>
            <a:endParaRPr sz="3000">
              <a:solidFill>
                <a:schemeClr val="dk1"/>
              </a:solidFill>
              <a:latin typeface="Georgia"/>
              <a:ea typeface="Georgia"/>
              <a:cs typeface="Georgia"/>
              <a:sym typeface="Georgia"/>
            </a:endParaRPr>
          </a:p>
          <a:p>
            <a:pPr indent="-419100" lvl="0" marL="457200" marR="0" rtl="0" algn="l">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Query all of Materials Projects and use the trained model to predict 60,000+ dielectric constants</a:t>
            </a:r>
            <a:endParaRPr sz="3000">
              <a:solidFill>
                <a:schemeClr val="dk1"/>
              </a:solidFill>
              <a:latin typeface="Georgia"/>
              <a:ea typeface="Georgia"/>
              <a:cs typeface="Georgia"/>
              <a:sym typeface="Georgia"/>
            </a:endParaRPr>
          </a:p>
          <a:p>
            <a:pPr indent="-419100" lvl="0" marL="457200" marR="0" rtl="0" algn="l">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Identify candidate materials and confirm with Density Function Theory (DFT)</a:t>
            </a:r>
            <a:endParaRPr sz="30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rtl="0">
              <a:spcBef>
                <a:spcPts val="0"/>
              </a:spcBef>
              <a:spcAft>
                <a:spcPts val="0"/>
              </a:spcAft>
              <a:buClr>
                <a:srgbClr val="000000"/>
              </a:buClr>
              <a:buFont typeface="Arial"/>
              <a:buNone/>
            </a:pPr>
            <a:r>
              <a:rPr b="1" lang="en-US" sz="4000" u="sng">
                <a:solidFill>
                  <a:schemeClr val="dk2"/>
                </a:solidFill>
              </a:rPr>
              <a:t>DESIGN CONSTRAINTS</a:t>
            </a:r>
            <a:r>
              <a:rPr b="1" lang="en-US" sz="4000" u="sng">
                <a:solidFill>
                  <a:schemeClr val="dk2"/>
                </a:solidFill>
              </a:rPr>
              <a:t>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b="1" sz="2800">
              <a:solidFill>
                <a:schemeClr val="dk1"/>
              </a:solidFill>
              <a:latin typeface="Georgia"/>
              <a:ea typeface="Georgia"/>
              <a:cs typeface="Georgia"/>
              <a:sym typeface="Georgia"/>
            </a:endParaRPr>
          </a:p>
          <a:p>
            <a:pPr indent="-419100" lvl="0" marL="457200" rtl="0">
              <a:spcBef>
                <a:spcPts val="0"/>
              </a:spcBef>
              <a:spcAft>
                <a:spcPts val="0"/>
              </a:spcAft>
              <a:buClr>
                <a:schemeClr val="dk1"/>
              </a:buClr>
              <a:buSzPts val="3000"/>
              <a:buFont typeface="Georgia"/>
              <a:buChar char="●"/>
            </a:pPr>
            <a:r>
              <a:rPr lang="en-US" sz="3000" u="sng">
                <a:solidFill>
                  <a:schemeClr val="dk1"/>
                </a:solidFill>
                <a:latin typeface="Georgia"/>
                <a:ea typeface="Georgia"/>
                <a:cs typeface="Georgia"/>
                <a:sym typeface="Georgia"/>
              </a:rPr>
              <a:t>Data Collection</a:t>
            </a:r>
            <a:r>
              <a:rPr lang="en-US" sz="3000">
                <a:solidFill>
                  <a:schemeClr val="dk1"/>
                </a:solidFill>
                <a:latin typeface="Georgia"/>
                <a:ea typeface="Georgia"/>
                <a:cs typeface="Georgia"/>
                <a:sym typeface="Georgia"/>
              </a:rPr>
              <a:t>: Conditions in which data were obtained in the literature are not consistent such as frequency and temperature. </a:t>
            </a:r>
            <a:endParaRPr sz="3000">
              <a:solidFill>
                <a:schemeClr val="dk1"/>
              </a:solidFill>
              <a:latin typeface="Georgia"/>
              <a:ea typeface="Georgia"/>
              <a:cs typeface="Georgia"/>
              <a:sym typeface="Georgia"/>
            </a:endParaRPr>
          </a:p>
          <a:p>
            <a:pPr indent="0" lvl="0" marL="0" rtl="0">
              <a:spcBef>
                <a:spcPts val="0"/>
              </a:spcBef>
              <a:spcAft>
                <a:spcPts val="0"/>
              </a:spcAft>
              <a:buNone/>
            </a:pPr>
            <a:r>
              <a:t/>
            </a:r>
            <a:endParaRPr sz="3000">
              <a:solidFill>
                <a:schemeClr val="dk1"/>
              </a:solidFill>
              <a:latin typeface="Georgia"/>
              <a:ea typeface="Georgia"/>
              <a:cs typeface="Georgia"/>
              <a:sym typeface="Georgia"/>
            </a:endParaRPr>
          </a:p>
          <a:p>
            <a:pPr indent="-419100" lvl="0" marL="457200" rtl="0">
              <a:spcBef>
                <a:spcPts val="0"/>
              </a:spcBef>
              <a:spcAft>
                <a:spcPts val="0"/>
              </a:spcAft>
              <a:buClr>
                <a:schemeClr val="dk1"/>
              </a:buClr>
              <a:buSzPts val="3000"/>
              <a:buFont typeface="Georgia"/>
              <a:buChar char="●"/>
            </a:pPr>
            <a:r>
              <a:rPr lang="en-US" sz="3000" u="sng">
                <a:solidFill>
                  <a:schemeClr val="dk1"/>
                </a:solidFill>
                <a:latin typeface="Georgia"/>
                <a:ea typeface="Georgia"/>
                <a:cs typeface="Georgia"/>
                <a:sym typeface="Georgia"/>
              </a:rPr>
              <a:t>Model Convergence</a:t>
            </a:r>
            <a:r>
              <a:rPr lang="en-US" sz="3000">
                <a:solidFill>
                  <a:schemeClr val="dk1"/>
                </a:solidFill>
                <a:latin typeface="Georgia"/>
                <a:ea typeface="Georgia"/>
                <a:cs typeface="Georgia"/>
                <a:sym typeface="Georgia"/>
              </a:rPr>
              <a:t>: Many ML models exist and the relationship between dielectric constant and other parameters is complex.  Even 200 data points may be too small to accurately train the ML model with such varying dependencies on material properties.</a:t>
            </a:r>
            <a:endParaRPr sz="3000">
              <a:solidFill>
                <a:schemeClr val="dk1"/>
              </a:solidFill>
              <a:latin typeface="Georgia"/>
              <a:ea typeface="Georgia"/>
              <a:cs typeface="Georgia"/>
              <a:sym typeface="Georgia"/>
            </a:endParaRPr>
          </a:p>
        </p:txBody>
      </p:sp>
      <p:sp>
        <p:nvSpPr>
          <p:cNvPr id="81" name="Shape 81"/>
          <p:cNvSpPr/>
          <p:nvPr/>
        </p:nvSpPr>
        <p:spPr>
          <a:xfrm>
            <a:off x="1143000" y="5181600"/>
            <a:ext cx="9829800" cy="126111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chemeClr val="dk2"/>
                </a:solidFill>
                <a:latin typeface="Arial"/>
                <a:ea typeface="Arial"/>
                <a:cs typeface="Arial"/>
                <a:sym typeface="Arial"/>
              </a:rPr>
              <a:t>INTRODUCTION</a:t>
            </a:r>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Georgia"/>
                <a:ea typeface="Georgia"/>
                <a:cs typeface="Georgia"/>
                <a:sym typeface="Georgia"/>
              </a:rPr>
              <a:t>There is a constant search for new semiconductor materials with more efficient charge generation capabilities.  Material properties such as the dielectric constant can be highly correlated with better semiconductor performance. Some materials likely have desirable semiconductor properties but have not yet been discovered or utilized. However, it is impossible to synthesize and test all potential materials. Such a hands-on approach can be time and resource intensive.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SOLUTION</a:t>
            </a:r>
            <a:endParaRPr b="1" sz="2800">
              <a:solidFill>
                <a:schemeClr val="dk1"/>
              </a:solidFill>
              <a:latin typeface="Georgia"/>
              <a:ea typeface="Georgia"/>
              <a:cs typeface="Georgia"/>
              <a:sym typeface="Georgia"/>
            </a:endParaRPr>
          </a:p>
          <a:p>
            <a:pPr indent="-406400" lvl="0" marL="457200" marR="0" rtl="0" algn="l">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Use machine learning to analyze known experimental data for certain materials to train a relationship model.</a:t>
            </a:r>
            <a:endParaRPr sz="2800">
              <a:solidFill>
                <a:schemeClr val="dk1"/>
              </a:solidFill>
              <a:latin typeface="Georgia"/>
              <a:ea typeface="Georgia"/>
              <a:cs typeface="Georgia"/>
              <a:sym typeface="Georgia"/>
            </a:endParaRPr>
          </a:p>
          <a:p>
            <a:pPr indent="-406400" lvl="0" marL="457200" marR="0" rtl="0" algn="l">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Use the model to predict the property (dielectric constant) for other candidate materials.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p:txBody>
      </p:sp>
      <p:sp>
        <p:nvSpPr>
          <p:cNvPr id="82" name="Shape 82"/>
          <p:cNvSpPr/>
          <p:nvPr/>
        </p:nvSpPr>
        <p:spPr>
          <a:xfrm>
            <a:off x="11734800" y="5181600"/>
            <a:ext cx="9829800" cy="27051001"/>
          </a:xfrm>
          <a:prstGeom prst="rect">
            <a:avLst/>
          </a:prstGeom>
          <a:solidFill>
            <a:schemeClr val="lt1"/>
          </a:solidFill>
          <a:ln>
            <a:noFill/>
          </a:ln>
        </p:spPr>
        <p:txBody>
          <a:bodyPr anchorCtr="0" anchor="t" bIns="360000" lIns="360000" spcFirstLastPara="1" rIns="360000" wrap="square" tIns="360000">
            <a:noAutofit/>
          </a:bodyPr>
          <a:lstStyle/>
          <a:p>
            <a:pPr indent="-381000" lvl="0" marL="381000" marR="0" rtl="0" algn="l">
              <a:spcBef>
                <a:spcPts val="0"/>
              </a:spcBef>
              <a:spcAft>
                <a:spcPts val="0"/>
              </a:spcAft>
              <a:buNone/>
            </a:pPr>
            <a:r>
              <a:rPr b="1" lang="en-US" sz="4000" u="sng">
                <a:solidFill>
                  <a:schemeClr val="dk2"/>
                </a:solidFill>
                <a:latin typeface="Arial"/>
                <a:ea typeface="Arial"/>
                <a:cs typeface="Arial"/>
                <a:sym typeface="Arial"/>
              </a:rPr>
              <a:t>METHOD</a:t>
            </a:r>
            <a:endParaRPr b="1" sz="4000">
              <a:solidFill>
                <a:srgbClr val="CC3300"/>
              </a:solidFill>
              <a:latin typeface="Arial"/>
              <a:ea typeface="Arial"/>
              <a:cs typeface="Arial"/>
              <a:sym typeface="Arial"/>
            </a:endParaRPr>
          </a:p>
          <a:p>
            <a:pPr indent="-381000" lvl="0" marL="38100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DESCRIPTORS</a:t>
            </a:r>
            <a:endParaRPr sz="2400">
              <a:solidFill>
                <a:schemeClr val="dk1"/>
              </a:solidFill>
              <a:latin typeface="Georgia"/>
              <a:ea typeface="Georgia"/>
              <a:cs typeface="Georgia"/>
              <a:sym typeface="Georgia"/>
            </a:endParaRPr>
          </a:p>
          <a:p>
            <a:pPr indent="0" lvl="0" marL="0" marR="0" rtl="0" algn="l">
              <a:spcBef>
                <a:spcPts val="0"/>
              </a:spcBef>
              <a:spcAft>
                <a:spcPts val="0"/>
              </a:spcAft>
              <a:buNone/>
            </a:pPr>
            <a:r>
              <a:rPr lang="en-US" sz="2600">
                <a:solidFill>
                  <a:schemeClr val="dk1"/>
                </a:solidFill>
                <a:latin typeface="Georgia"/>
                <a:ea typeface="Georgia"/>
                <a:cs typeface="Georgia"/>
                <a:sym typeface="Georgia"/>
              </a:rPr>
              <a:t>The descriptors are atomic and material properties (bandgap, lattice parameter, density, etc.) that can be paired with known values of the to-be-predicted property (dielectric constant) to train the ML model.  The descriptors were generated from querying the Materials Project database and Mendeleev python package, and the training set high and low frequency dielectric constants were compiled from Springer Materials and other published literature experiments.  </a:t>
            </a:r>
            <a:endParaRPr b="1" sz="26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COULOMB MATRIX</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600">
                <a:solidFill>
                  <a:schemeClr val="dk1"/>
                </a:solidFill>
                <a:latin typeface="Georgia"/>
                <a:ea typeface="Georgia"/>
                <a:cs typeface="Georgia"/>
                <a:sym typeface="Georgia"/>
              </a:rPr>
              <a:t>A three-dimensional molecular structure is converted to a numerical Coulomb matrix using atomic coordinates R</a:t>
            </a:r>
            <a:r>
              <a:rPr baseline="-25000" lang="en-US" sz="2600">
                <a:solidFill>
                  <a:schemeClr val="dk1"/>
                </a:solidFill>
                <a:latin typeface="Georgia"/>
                <a:ea typeface="Georgia"/>
                <a:cs typeface="Georgia"/>
                <a:sym typeface="Georgia"/>
              </a:rPr>
              <a:t>i</a:t>
            </a:r>
            <a:r>
              <a:rPr lang="en-US" sz="2600">
                <a:solidFill>
                  <a:schemeClr val="dk1"/>
                </a:solidFill>
                <a:latin typeface="Georgia"/>
                <a:ea typeface="Georgia"/>
                <a:cs typeface="Georgia"/>
                <a:sym typeface="Georgia"/>
              </a:rPr>
              <a:t> and nuclear charges Z</a:t>
            </a:r>
            <a:r>
              <a:rPr baseline="-25000" lang="en-US" sz="2600">
                <a:solidFill>
                  <a:schemeClr val="dk1"/>
                </a:solidFill>
                <a:latin typeface="Georgia"/>
                <a:ea typeface="Georgia"/>
                <a:cs typeface="Georgia"/>
                <a:sym typeface="Georgia"/>
              </a:rPr>
              <a:t>i</a:t>
            </a:r>
            <a:r>
              <a:rPr lang="en-US" sz="2600">
                <a:solidFill>
                  <a:schemeClr val="dk1"/>
                </a:solidFill>
                <a:latin typeface="Georgia"/>
                <a:ea typeface="Georgia"/>
                <a:cs typeface="Georgia"/>
                <a:sym typeface="Georgia"/>
              </a:rPr>
              <a:t>. The matrix contains one row per atom, is symmetric, and requires no explicit bond information </a:t>
            </a:r>
            <a:endParaRPr sz="26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indent="0" lvl="0" marL="0" marR="0" rtl="0" algn="l">
              <a:spcBef>
                <a:spcPts val="0"/>
              </a:spcBef>
              <a:spcAft>
                <a:spcPts val="0"/>
              </a:spcAft>
              <a:buClr>
                <a:srgbClr val="000000"/>
              </a:buClr>
              <a:buSzPts val="1100"/>
              <a:buFont typeface="Arial"/>
              <a:buNone/>
            </a:pPr>
            <a:r>
              <a:rPr lang="en-US" sz="1100"/>
              <a:t>		</a:t>
            </a:r>
            <a:endParaRPr sz="1100"/>
          </a:p>
          <a:p>
            <a:pPr indent="0" lvl="0" marL="0" marR="0" rtl="0" algn="l">
              <a:spcBef>
                <a:spcPts val="0"/>
              </a:spcBef>
              <a:spcAft>
                <a:spcPts val="0"/>
              </a:spcAft>
              <a:buNone/>
            </a:pPr>
            <a:r>
              <a:t/>
            </a:r>
            <a:endParaRPr sz="24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indent="0" lvl="0" marL="0" rtl="0">
              <a:lnSpc>
                <a:spcPct val="115000"/>
              </a:lnSpc>
              <a:spcBef>
                <a:spcPts val="0"/>
              </a:spcBef>
              <a:spcAft>
                <a:spcPts val="0"/>
              </a:spcAft>
              <a:buClr>
                <a:srgbClr val="000000"/>
              </a:buClr>
              <a:buSzPts val="1100"/>
              <a:buFont typeface="Arial"/>
              <a:buNone/>
            </a:pPr>
            <a:r>
              <a:rPr lang="en-US" sz="1100"/>
              <a:t>						 					</a:t>
            </a:r>
            <a:endParaRPr sz="1100"/>
          </a:p>
          <a:p>
            <a:pPr indent="0" lvl="0" marL="0" marR="0" rtl="0" algn="l">
              <a:spcBef>
                <a:spcPts val="0"/>
              </a:spcBef>
              <a:spcAft>
                <a:spcPts val="0"/>
              </a:spcAft>
              <a:buClr>
                <a:srgbClr val="000000"/>
              </a:buClr>
              <a:buSzPts val="1100"/>
              <a:buFont typeface="Arial"/>
              <a:buNone/>
            </a:pPr>
            <a:r>
              <a:rPr lang="en-US" sz="1100"/>
              <a:t>				</a:t>
            </a:r>
            <a:endParaRPr sz="1100"/>
          </a:p>
          <a:p>
            <a:pPr indent="0" lvl="0" marL="0" marR="0" rtl="0" algn="l">
              <a:spcBef>
                <a:spcPts val="0"/>
              </a:spcBef>
              <a:spcAft>
                <a:spcPts val="0"/>
              </a:spcAft>
              <a:buClr>
                <a:srgbClr val="000000"/>
              </a:buClr>
              <a:buSzPts val="1100"/>
              <a:buFont typeface="Arial"/>
              <a:buNone/>
            </a:pPr>
            <a:r>
              <a:rPr lang="en-US" sz="1100"/>
              <a:t>			</a:t>
            </a:r>
            <a:endParaRPr sz="1100"/>
          </a:p>
          <a:p>
            <a:pPr indent="0" lvl="0" marL="0" marR="0" rtl="0" algn="l">
              <a:spcBef>
                <a:spcPts val="0"/>
              </a:spcBef>
              <a:spcAft>
                <a:spcPts val="0"/>
              </a:spcAft>
              <a:buClr>
                <a:srgbClr val="000000"/>
              </a:buClr>
              <a:buSzPts val="1100"/>
              <a:buFont typeface="Arial"/>
              <a:buNone/>
            </a:pPr>
            <a:r>
              <a:rPr lang="en-US" sz="1100"/>
              <a:t>		</a:t>
            </a:r>
            <a:endParaRPr sz="1100"/>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rPr i="1" lang="en-US" sz="2200">
                <a:solidFill>
                  <a:schemeClr val="dk1"/>
                </a:solidFill>
                <a:latin typeface="Georgia"/>
                <a:ea typeface="Georgia"/>
                <a:cs typeface="Georgia"/>
                <a:sym typeface="Georgia"/>
              </a:rPr>
              <a:t>Figure 2: Schematics of coulomb matrix and eigenspectrum of Ethene</a:t>
            </a:r>
            <a:endParaRPr i="1" sz="22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MACHINE LEARNING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rPr lang="en-US" sz="2600">
                <a:solidFill>
                  <a:schemeClr val="dk1"/>
                </a:solidFill>
                <a:latin typeface="Georgia"/>
                <a:ea typeface="Georgia"/>
                <a:cs typeface="Georgia"/>
                <a:sym typeface="Georgia"/>
              </a:rPr>
              <a:t>The Scikit Learn machine learning module for Python was chosen to train a model and use it to predict dielectric constants.  The model generally takes two inputs to train: a set of known target values (dielectric constants from our literature search) and a complementary set of measured descriptor properties for each target value (material properties queried from Materials Project). There are many methods (models) to train a machine learning process. Commonly used models include linear regression and its variation (Lasso &amp; Ridge), neural network and random forest regressor, of which we explored in the project.</a:t>
            </a:r>
            <a:endParaRPr b="1" sz="26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rPr i="1" lang="en-US" sz="2200">
                <a:solidFill>
                  <a:schemeClr val="dk1"/>
                </a:solidFill>
                <a:latin typeface="Georgia"/>
                <a:ea typeface="Georgia"/>
                <a:cs typeface="Georgia"/>
                <a:sym typeface="Georgia"/>
              </a:rPr>
              <a:t>Linear </a:t>
            </a:r>
            <a:r>
              <a:rPr i="1" lang="en-US" sz="2200">
                <a:solidFill>
                  <a:schemeClr val="dk1"/>
                </a:solidFill>
                <a:latin typeface="Georgia"/>
                <a:ea typeface="Georgia"/>
                <a:cs typeface="Georgia"/>
                <a:sym typeface="Georgia"/>
              </a:rPr>
              <a:t>Regression</a:t>
            </a:r>
            <a:r>
              <a:rPr i="1" lang="en-US" sz="2200">
                <a:solidFill>
                  <a:schemeClr val="dk1"/>
                </a:solidFill>
                <a:latin typeface="Georgia"/>
                <a:ea typeface="Georgia"/>
                <a:cs typeface="Georgia"/>
                <a:sym typeface="Georgia"/>
              </a:rPr>
              <a:t>	Neural Network		Random Forest Regression</a:t>
            </a:r>
            <a:endParaRPr i="1" sz="2200">
              <a:solidFill>
                <a:schemeClr val="dk1"/>
              </a:solidFill>
              <a:latin typeface="Georgia"/>
              <a:ea typeface="Georgia"/>
              <a:cs typeface="Georgia"/>
              <a:sym typeface="Georgia"/>
            </a:endParaRPr>
          </a:p>
          <a:p>
            <a:pPr indent="0" lvl="0" marL="0" marR="0" rtl="0" algn="l">
              <a:spcBef>
                <a:spcPts val="0"/>
              </a:spcBef>
              <a:spcAft>
                <a:spcPts val="0"/>
              </a:spcAft>
              <a:buNone/>
            </a:pPr>
            <a:r>
              <a:rPr i="1" lang="en-US" sz="2200">
                <a:solidFill>
                  <a:schemeClr val="dk1"/>
                </a:solidFill>
                <a:latin typeface="Georgia"/>
                <a:ea typeface="Georgia"/>
                <a:cs typeface="Georgia"/>
                <a:sym typeface="Georgia"/>
              </a:rPr>
              <a:t>			</a:t>
            </a:r>
            <a:endParaRPr i="1" sz="2200">
              <a:solidFill>
                <a:schemeClr val="dk1"/>
              </a:solidFill>
              <a:latin typeface="Georgia"/>
              <a:ea typeface="Georgia"/>
              <a:cs typeface="Georgia"/>
              <a:sym typeface="Georgia"/>
            </a:endParaRPr>
          </a:p>
          <a:p>
            <a:pPr indent="0" lvl="0" marL="0" marR="0" rtl="0" algn="ctr">
              <a:spcBef>
                <a:spcPts val="0"/>
              </a:spcBef>
              <a:spcAft>
                <a:spcPts val="0"/>
              </a:spcAft>
              <a:buNone/>
            </a:pPr>
            <a:r>
              <a:rPr i="1" lang="en-US" sz="2200">
                <a:solidFill>
                  <a:schemeClr val="dk1"/>
                </a:solidFill>
                <a:latin typeface="Georgia"/>
                <a:ea typeface="Georgia"/>
                <a:cs typeface="Georgia"/>
                <a:sym typeface="Georgia"/>
              </a:rPr>
              <a:t>Figure 3: Representation of common learning model</a:t>
            </a:r>
            <a:endParaRPr i="1" sz="2200">
              <a:solidFill>
                <a:schemeClr val="dk1"/>
              </a:solidFill>
              <a:latin typeface="Georgia"/>
              <a:ea typeface="Georgia"/>
              <a:cs typeface="Georgia"/>
              <a:sym typeface="Georgia"/>
            </a:endParaRPr>
          </a:p>
          <a:p>
            <a:pPr indent="0" lvl="0" marL="0" marR="0" rtl="0" algn="l">
              <a:spcBef>
                <a:spcPts val="0"/>
              </a:spcBef>
              <a:spcAft>
                <a:spcPts val="0"/>
              </a:spcAft>
              <a:buNone/>
            </a:pPr>
            <a:r>
              <a:t/>
            </a:r>
            <a:endParaRPr i="1" sz="2200">
              <a:solidFill>
                <a:schemeClr val="dk1"/>
              </a:solidFill>
              <a:latin typeface="Georgia"/>
              <a:ea typeface="Georgia"/>
              <a:cs typeface="Georgia"/>
              <a:sym typeface="Georgia"/>
            </a:endParaRPr>
          </a:p>
          <a:p>
            <a:pPr indent="0" lvl="0" marL="0" marR="0" rtl="0" algn="l">
              <a:spcBef>
                <a:spcPts val="0"/>
              </a:spcBef>
              <a:spcAft>
                <a:spcPts val="0"/>
              </a:spcAft>
              <a:buNone/>
            </a:pPr>
            <a:r>
              <a:rPr b="1" lang="en-US" sz="2800">
                <a:solidFill>
                  <a:schemeClr val="dk1"/>
                </a:solidFill>
                <a:latin typeface="Georgia"/>
                <a:ea typeface="Georgia"/>
                <a:cs typeface="Georgia"/>
                <a:sym typeface="Georgia"/>
              </a:rPr>
              <a:t>DENSITY FUNCTIONAL THEORY (DFT) VALIDATION</a:t>
            </a:r>
            <a:endParaRPr sz="2800">
              <a:solidFill>
                <a:schemeClr val="dk1"/>
              </a:solidFill>
              <a:latin typeface="Georgia"/>
              <a:ea typeface="Georgia"/>
              <a:cs typeface="Georgia"/>
              <a:sym typeface="Georgia"/>
            </a:endParaRPr>
          </a:p>
          <a:p>
            <a:pPr indent="-381000" lvl="0" marL="457200" rtl="0">
              <a:lnSpc>
                <a:spcPct val="115000"/>
              </a:lnSpc>
              <a:spcBef>
                <a:spcPts val="0"/>
              </a:spcBef>
              <a:spcAft>
                <a:spcPts val="0"/>
              </a:spcAft>
              <a:buClr>
                <a:schemeClr val="dk1"/>
              </a:buClr>
              <a:buSzPts val="2400"/>
              <a:buFont typeface="Lato"/>
              <a:buChar char="●"/>
            </a:pPr>
            <a:r>
              <a:rPr lang="en-US" sz="2400">
                <a:solidFill>
                  <a:schemeClr val="dk1"/>
                </a:solidFill>
                <a:latin typeface="Georgia"/>
                <a:ea typeface="Georgia"/>
                <a:cs typeface="Georgia"/>
                <a:sym typeface="Georgia"/>
              </a:rPr>
              <a:t>Use open source package </a:t>
            </a:r>
            <a:r>
              <a:rPr b="1" lang="en-US" sz="2400">
                <a:solidFill>
                  <a:schemeClr val="dk1"/>
                </a:solidFill>
                <a:latin typeface="Georgia"/>
                <a:ea typeface="Georgia"/>
                <a:cs typeface="Georgia"/>
                <a:sym typeface="Georgia"/>
              </a:rPr>
              <a:t>Quantum Espresso</a:t>
            </a:r>
            <a:endParaRPr b="1" sz="2400">
              <a:solidFill>
                <a:schemeClr val="dk1"/>
              </a:solidFill>
              <a:latin typeface="Georgia"/>
              <a:ea typeface="Georgia"/>
              <a:cs typeface="Georgia"/>
              <a:sym typeface="Georgia"/>
            </a:endParaRPr>
          </a:p>
          <a:p>
            <a:pPr indent="-381000" lvl="0" marL="4572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Use PW package to calculate high-freq dielectric constant</a:t>
            </a:r>
            <a:endParaRPr sz="2400">
              <a:solidFill>
                <a:schemeClr val="dk1"/>
              </a:solidFill>
              <a:latin typeface="Georgia"/>
              <a:ea typeface="Georgia"/>
              <a:cs typeface="Georgia"/>
              <a:sym typeface="Georgia"/>
            </a:endParaRPr>
          </a:p>
          <a:p>
            <a:pPr indent="-381000" lvl="0" marL="9144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Test done on Silicon: Calculated value </a:t>
            </a:r>
            <a:r>
              <a:rPr lang="en-US" sz="2400">
                <a:latin typeface="Georgia"/>
                <a:ea typeface="Georgia"/>
                <a:cs typeface="Georgia"/>
                <a:sym typeface="Georgia"/>
              </a:rPr>
              <a:t>11.77</a:t>
            </a:r>
            <a:r>
              <a:rPr lang="en-US" sz="2400">
                <a:solidFill>
                  <a:schemeClr val="dk1"/>
                </a:solidFill>
                <a:latin typeface="Georgia"/>
                <a:ea typeface="Georgia"/>
                <a:cs typeface="Georgia"/>
                <a:sym typeface="Georgia"/>
              </a:rPr>
              <a:t>, literature value </a:t>
            </a:r>
            <a:r>
              <a:rPr lang="en-US" sz="2400">
                <a:latin typeface="Georgia"/>
                <a:ea typeface="Georgia"/>
                <a:cs typeface="Georgia"/>
                <a:sym typeface="Georgia"/>
              </a:rPr>
              <a:t>11.97</a:t>
            </a:r>
            <a:r>
              <a:rPr lang="en-US" sz="2400">
                <a:solidFill>
                  <a:schemeClr val="dk1"/>
                </a:solidFill>
                <a:latin typeface="Georgia"/>
                <a:ea typeface="Georgia"/>
                <a:cs typeface="Georgia"/>
                <a:sym typeface="Georgia"/>
              </a:rPr>
              <a:t> at 300K</a:t>
            </a:r>
            <a:endParaRPr sz="2400">
              <a:solidFill>
                <a:schemeClr val="dk1"/>
              </a:solidFill>
              <a:latin typeface="Georgia"/>
              <a:ea typeface="Georgia"/>
              <a:cs typeface="Georgia"/>
              <a:sym typeface="Georgia"/>
            </a:endParaRPr>
          </a:p>
          <a:p>
            <a:pPr indent="-381000" lvl="0" marL="457200" rtl="0">
              <a:lnSpc>
                <a:spcPct val="115000"/>
              </a:lnSpc>
              <a:spcBef>
                <a:spcPts val="160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Use Phonon package to calculate low-freq dielectric constant</a:t>
            </a:r>
            <a:endParaRPr sz="2400">
              <a:solidFill>
                <a:schemeClr val="dk1"/>
              </a:solidFill>
              <a:latin typeface="Georgia"/>
              <a:ea typeface="Georgia"/>
              <a:cs typeface="Georgia"/>
              <a:sym typeface="Georgia"/>
            </a:endParaRPr>
          </a:p>
          <a:p>
            <a:pPr indent="-381000" lvl="0" marL="4572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Verify the predicted α with the calculated values from DFT</a:t>
            </a:r>
            <a:endParaRPr sz="2400">
              <a:solidFill>
                <a:schemeClr val="dk1"/>
              </a:solidFill>
              <a:latin typeface="Georgia"/>
              <a:ea typeface="Georgia"/>
              <a:cs typeface="Georgia"/>
              <a:sym typeface="Georgia"/>
            </a:endParaRPr>
          </a:p>
          <a:p>
            <a:pPr indent="-381000" lvl="0" marL="4572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Compare the Machine learning-predicted α with the DFT α to evaluate the performance of the machine learning model</a:t>
            </a:r>
            <a:endParaRPr sz="2400">
              <a:solidFill>
                <a:schemeClr val="dk1"/>
              </a:solidFill>
              <a:latin typeface="Georgia"/>
              <a:ea typeface="Georgia"/>
              <a:cs typeface="Georgia"/>
              <a:sym typeface="Georgia"/>
            </a:endParaRPr>
          </a:p>
          <a:p>
            <a:pPr indent="0" lvl="0" marL="0" marR="0" rtl="0" algn="l">
              <a:spcBef>
                <a:spcPts val="1600"/>
              </a:spcBef>
              <a:spcAft>
                <a:spcPts val="0"/>
              </a:spcAft>
              <a:buNone/>
            </a:pPr>
            <a:r>
              <a:rPr i="1" lang="en-US" sz="2200">
                <a:solidFill>
                  <a:schemeClr val="dk1"/>
                </a:solidFill>
                <a:latin typeface="Georgia"/>
                <a:ea typeface="Georgia"/>
                <a:cs typeface="Georgia"/>
                <a:sym typeface="Georgia"/>
              </a:rPr>
              <a:t>				</a:t>
            </a:r>
            <a:endParaRPr i="1" sz="22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2800">
              <a:solidFill>
                <a:schemeClr val="dk1"/>
              </a:solidFill>
              <a:latin typeface="Georgia"/>
              <a:ea typeface="Georgia"/>
              <a:cs typeface="Georgia"/>
              <a:sym typeface="Georgia"/>
            </a:endParaRPr>
          </a:p>
        </p:txBody>
      </p:sp>
      <p:sp>
        <p:nvSpPr>
          <p:cNvPr id="83" name="Shape 83"/>
          <p:cNvSpPr/>
          <p:nvPr/>
        </p:nvSpPr>
        <p:spPr>
          <a:xfrm>
            <a:off x="22326600" y="5181600"/>
            <a:ext cx="9829800" cy="270510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chemeClr val="dk2"/>
                </a:solidFill>
                <a:latin typeface="Arial"/>
                <a:ea typeface="Arial"/>
                <a:cs typeface="Arial"/>
                <a:sym typeface="Arial"/>
              </a:rPr>
              <a:t>RESULTS</a:t>
            </a:r>
            <a:endParaRPr b="1" sz="4000" u="sng">
              <a:solidFill>
                <a:schemeClr val="dk2"/>
              </a:solidFill>
            </a:endParaRPr>
          </a:p>
          <a:p>
            <a:pPr indent="0" lvl="0" marL="0" marR="0" rtl="0" algn="l">
              <a:spcBef>
                <a:spcPts val="2000"/>
              </a:spcBef>
              <a:spcAft>
                <a:spcPts val="0"/>
              </a:spcAft>
              <a:buNone/>
            </a:pPr>
            <a:r>
              <a:rPr b="1" lang="en-US" sz="2800">
                <a:solidFill>
                  <a:schemeClr val="dk1"/>
                </a:solidFill>
                <a:latin typeface="Georgia"/>
                <a:ea typeface="Georgia"/>
                <a:cs typeface="Georgia"/>
                <a:sym typeface="Georgia"/>
              </a:rPr>
              <a:t>DESCRIPTORS SELECTION</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rPr lang="en-US" sz="2600">
                <a:solidFill>
                  <a:schemeClr val="dk1"/>
                </a:solidFill>
                <a:latin typeface="Georgia"/>
                <a:ea typeface="Georgia"/>
                <a:cs typeface="Georgia"/>
                <a:sym typeface="Georgia"/>
              </a:rPr>
              <a:t>Descriptors can be selected by evaluating the strength of the monotonic relationship with the output using the Spearman Coefficient [1]:</a:t>
            </a:r>
            <a:endParaRPr sz="26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2000"/>
              </a:spcBef>
              <a:spcAft>
                <a:spcPts val="0"/>
              </a:spcAft>
              <a:buNone/>
            </a:pP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2000"/>
              </a:spcBef>
              <a:spcAft>
                <a:spcPts val="0"/>
              </a:spcAft>
              <a:buNone/>
            </a:pP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indent="0" lvl="0" marL="0" marR="0" rtl="0" algn="l">
              <a:spcBef>
                <a:spcPts val="2000"/>
              </a:spcBef>
              <a:spcAft>
                <a:spcPts val="0"/>
              </a:spcAft>
              <a:buNone/>
            </a:pPr>
            <a:r>
              <a:rPr i="1" lang="en-US" sz="2200">
                <a:solidFill>
                  <a:schemeClr val="dk1"/>
                </a:solidFill>
                <a:latin typeface="Georgia"/>
                <a:ea typeface="Georgia"/>
                <a:cs typeface="Georgia"/>
                <a:sym typeface="Georgia"/>
              </a:rPr>
              <a:t>Figure 4: Spearman Coefficient of elemental, compound, and lattice properties with the infinity dielectric constant </a:t>
            </a:r>
            <a:endParaRPr i="1" sz="22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i="1" sz="2800">
              <a:solidFill>
                <a:schemeClr val="dk1"/>
              </a:solidFill>
            </a:endParaRPr>
          </a:p>
          <a:p>
            <a:pPr indent="0" lvl="0" marL="0" marR="0" rtl="0" algn="l">
              <a:spcBef>
                <a:spcPts val="2000"/>
              </a:spcBef>
              <a:spcAft>
                <a:spcPts val="0"/>
              </a:spcAft>
              <a:buNone/>
            </a:pPr>
            <a:r>
              <a:rPr b="1" lang="en-US" sz="2800">
                <a:solidFill>
                  <a:schemeClr val="dk1"/>
                </a:solidFill>
                <a:latin typeface="Georgia"/>
                <a:ea typeface="Georgia"/>
                <a:cs typeface="Georgia"/>
                <a:sym typeface="Georgia"/>
              </a:rPr>
              <a:t>MODEL SELECTION</a:t>
            </a:r>
            <a:r>
              <a:rPr lang="en-US" sz="2800">
                <a:solidFill>
                  <a:schemeClr val="dk1"/>
                </a:solidFill>
                <a:latin typeface="Georgia"/>
                <a:ea typeface="Georgia"/>
                <a:cs typeface="Georgia"/>
                <a:sym typeface="Georgia"/>
              </a:rPr>
              <a:t>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indent="0" lvl="0" marL="0" marR="0" rtl="0" algn="l">
              <a:spcBef>
                <a:spcPts val="2000"/>
              </a:spcBef>
              <a:spcAft>
                <a:spcPts val="0"/>
              </a:spcAft>
              <a:buNone/>
            </a:pP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sz="2800" u="sng">
              <a:solidFill>
                <a:schemeClr val="dk1"/>
              </a:solidFill>
              <a:latin typeface="Georgia"/>
              <a:ea typeface="Georgia"/>
              <a:cs typeface="Georgia"/>
              <a:sym typeface="Georgia"/>
            </a:endParaRPr>
          </a:p>
          <a:p>
            <a:pPr indent="0" lvl="0" marL="0" marR="0" rtl="0" algn="l">
              <a:spcBef>
                <a:spcPts val="200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u="sng">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rPr b="1" lang="en-US" sz="2800">
                <a:solidFill>
                  <a:schemeClr val="dk1"/>
                </a:solidFill>
                <a:latin typeface="Georgia"/>
                <a:ea typeface="Georgia"/>
                <a:cs typeface="Georgia"/>
                <a:sym typeface="Georgia"/>
              </a:rPr>
              <a:t>ELECTRON-PHONON COUPLING STRENGTH</a:t>
            </a:r>
            <a:endParaRPr b="1" sz="2800">
              <a:solidFill>
                <a:schemeClr val="dk1"/>
              </a:solidFill>
              <a:latin typeface="Georgia"/>
              <a:ea typeface="Georgia"/>
              <a:cs typeface="Georgia"/>
              <a:sym typeface="Georgia"/>
            </a:endParaRPr>
          </a:p>
          <a:p>
            <a:pPr indent="0" lvl="0" marL="0" marR="0" rtl="0" algn="l">
              <a:spcBef>
                <a:spcPts val="2000"/>
              </a:spcBef>
              <a:spcAft>
                <a:spcPts val="0"/>
              </a:spcAft>
              <a:buNone/>
            </a:pPr>
            <a:r>
              <a:rPr lang="en-US" sz="2600">
                <a:solidFill>
                  <a:schemeClr val="dk1"/>
                </a:solidFill>
                <a:latin typeface="Georgia"/>
                <a:ea typeface="Georgia"/>
                <a:cs typeface="Georgia"/>
                <a:sym typeface="Georgia"/>
              </a:rPr>
              <a:t>Within the Frohlich model, the strength of the electron-phonon coupling is characterized by the dimensionless coupling coefficient [2]</a:t>
            </a:r>
            <a:endParaRPr sz="2600">
              <a:solidFill>
                <a:schemeClr val="dk1"/>
              </a:solidFill>
              <a:latin typeface="Georgia"/>
              <a:ea typeface="Georgia"/>
              <a:cs typeface="Georgia"/>
              <a:sym typeface="Georgia"/>
            </a:endParaRPr>
          </a:p>
          <a:p>
            <a:pPr indent="0" lvl="0" marL="0" marR="0" rtl="0" algn="l">
              <a:lnSpc>
                <a:spcPct val="100000"/>
              </a:lnSpc>
              <a:spcBef>
                <a:spcPts val="2000"/>
              </a:spcBef>
              <a:spcAft>
                <a:spcPts val="0"/>
              </a:spcAft>
              <a:buClr>
                <a:srgbClr val="000000"/>
              </a:buClr>
              <a:buSzPts val="1100"/>
              <a:buFont typeface="Arial"/>
              <a:buNone/>
            </a:pPr>
            <a:r>
              <a:rPr lang="en-US" sz="2600">
                <a:solidFill>
                  <a:schemeClr val="dk1"/>
                </a:solidFill>
                <a:latin typeface="Georgia"/>
                <a:ea typeface="Georgia"/>
                <a:cs typeface="Georgia"/>
                <a:sym typeface="Georgia"/>
              </a:rPr>
              <a:t>				</a:t>
            </a:r>
            <a:endParaRPr sz="2600">
              <a:solidFill>
                <a:schemeClr val="dk1"/>
              </a:solidFill>
              <a:latin typeface="Georgia"/>
              <a:ea typeface="Georgia"/>
              <a:cs typeface="Georgia"/>
              <a:sym typeface="Georgia"/>
            </a:endParaRPr>
          </a:p>
          <a:p>
            <a:pPr indent="0" lvl="0" marL="0" marR="0" rtl="0" algn="l">
              <a:spcBef>
                <a:spcPts val="2000"/>
              </a:spcBef>
              <a:spcAft>
                <a:spcPts val="0"/>
              </a:spcAft>
              <a:buClr>
                <a:srgbClr val="000000"/>
              </a:buClr>
              <a:buSzPts val="1100"/>
              <a:buFont typeface="Arial"/>
              <a:buNone/>
            </a:pPr>
            <a:r>
              <a:rPr lang="en-US" sz="2600"/>
              <a:t>			</a:t>
            </a:r>
            <a:endParaRPr sz="2600">
              <a:latin typeface="Georgia"/>
              <a:ea typeface="Georgia"/>
              <a:cs typeface="Georgia"/>
              <a:sym typeface="Georgia"/>
            </a:endParaRPr>
          </a:p>
          <a:p>
            <a:pPr indent="0" lvl="0" marL="0" marR="0" rtl="0" algn="l">
              <a:spcBef>
                <a:spcPts val="2000"/>
              </a:spcBef>
              <a:spcAft>
                <a:spcPts val="0"/>
              </a:spcAft>
              <a:buNone/>
            </a:pPr>
            <a:r>
              <a:rPr lang="en-US" sz="2600">
                <a:solidFill>
                  <a:srgbClr val="222222"/>
                </a:solidFill>
                <a:highlight>
                  <a:srgbClr val="FFFFFF"/>
                </a:highlight>
                <a:latin typeface="Georgia"/>
                <a:ea typeface="Georgia"/>
                <a:cs typeface="Georgia"/>
                <a:sym typeface="Georgia"/>
              </a:rPr>
              <a:t>Where ω</a:t>
            </a:r>
            <a:r>
              <a:rPr baseline="-25000" lang="en-US" sz="2600">
                <a:solidFill>
                  <a:srgbClr val="222222"/>
                </a:solidFill>
                <a:highlight>
                  <a:srgbClr val="FFFFFF"/>
                </a:highlight>
                <a:latin typeface="Georgia"/>
                <a:ea typeface="Georgia"/>
                <a:cs typeface="Georgia"/>
                <a:sym typeface="Georgia"/>
              </a:rPr>
              <a:t>LO</a:t>
            </a:r>
            <a:r>
              <a:rPr lang="en-US" sz="2600">
                <a:solidFill>
                  <a:srgbClr val="222222"/>
                </a:solidFill>
                <a:highlight>
                  <a:srgbClr val="FFFFFF"/>
                </a:highlight>
                <a:latin typeface="Georgia"/>
                <a:ea typeface="Georgia"/>
                <a:cs typeface="Georgia"/>
                <a:sym typeface="Georgia"/>
              </a:rPr>
              <a:t> </a:t>
            </a:r>
            <a:r>
              <a:rPr baseline="-25000" lang="en-US" sz="2600">
                <a:solidFill>
                  <a:srgbClr val="222222"/>
                </a:solidFill>
                <a:highlight>
                  <a:srgbClr val="FFFFFF"/>
                </a:highlight>
                <a:latin typeface="Georgia"/>
                <a:ea typeface="Georgia"/>
                <a:cs typeface="Georgia"/>
                <a:sym typeface="Georgia"/>
              </a:rPr>
              <a:t> </a:t>
            </a:r>
            <a:r>
              <a:rPr lang="en-US" sz="2600">
                <a:solidFill>
                  <a:srgbClr val="222222"/>
                </a:solidFill>
                <a:highlight>
                  <a:srgbClr val="FFFFFF"/>
                </a:highlight>
                <a:latin typeface="Georgia"/>
                <a:ea typeface="Georgia"/>
                <a:cs typeface="Georgia"/>
                <a:sym typeface="Georgia"/>
              </a:rPr>
              <a:t>is the longitudinal optical phonon mode as </a:t>
            </a:r>
            <a:endParaRPr sz="2600">
              <a:solidFill>
                <a:srgbClr val="222222"/>
              </a:solidFill>
              <a:highlight>
                <a:srgbClr val="FFFFFF"/>
              </a:highlight>
              <a:latin typeface="Georgia"/>
              <a:ea typeface="Georgia"/>
              <a:cs typeface="Georgia"/>
              <a:sym typeface="Georgia"/>
            </a:endParaRPr>
          </a:p>
          <a:p>
            <a:pPr indent="0" lvl="0" marL="0" marR="0" rtl="0" algn="l">
              <a:spcBef>
                <a:spcPts val="2000"/>
              </a:spcBef>
              <a:spcAft>
                <a:spcPts val="0"/>
              </a:spcAft>
              <a:buNone/>
            </a:pPr>
            <a:r>
              <a:rPr lang="en-US" sz="2600">
                <a:solidFill>
                  <a:srgbClr val="222222"/>
                </a:solidFill>
                <a:highlight>
                  <a:srgbClr val="FFFFFF"/>
                </a:highlight>
                <a:latin typeface="Georgia"/>
                <a:ea typeface="Georgia"/>
                <a:cs typeface="Georgia"/>
                <a:sym typeface="Georgia"/>
              </a:rPr>
              <a:t>predicted by Group 26a.</a:t>
            </a:r>
            <a:endParaRPr sz="2600">
              <a:latin typeface="Georgia"/>
              <a:ea typeface="Georgia"/>
              <a:cs typeface="Georgia"/>
              <a:sym typeface="Georgia"/>
            </a:endParaRPr>
          </a:p>
          <a:p>
            <a:pPr indent="0" lvl="0" marL="0" marR="0" rtl="0" algn="l">
              <a:spcBef>
                <a:spcPts val="2000"/>
              </a:spcBef>
              <a:spcAft>
                <a:spcPts val="0"/>
              </a:spcAft>
              <a:buNone/>
            </a:pPr>
            <a:r>
              <a:t/>
            </a:r>
            <a:endParaRPr sz="2400"/>
          </a:p>
          <a:p>
            <a:pPr indent="0" lvl="0" marL="0" marR="0" rtl="0" algn="l">
              <a:spcBef>
                <a:spcPts val="2000"/>
              </a:spcBef>
              <a:spcAft>
                <a:spcPts val="0"/>
              </a:spcAft>
              <a:buClr>
                <a:srgbClr val="000000"/>
              </a:buClr>
              <a:buSzPts val="1100"/>
              <a:buFont typeface="Arial"/>
              <a:buNone/>
            </a:pPr>
            <a:r>
              <a:rPr lang="en-US" sz="1100"/>
              <a:t>			</a:t>
            </a:r>
            <a:endParaRPr sz="1100"/>
          </a:p>
          <a:p>
            <a:pPr indent="0" lvl="0" marL="0" marR="0" rtl="0" algn="l">
              <a:spcBef>
                <a:spcPts val="2000"/>
              </a:spcBef>
              <a:spcAft>
                <a:spcPts val="0"/>
              </a:spcAft>
              <a:buClr>
                <a:srgbClr val="000000"/>
              </a:buClr>
              <a:buSzPts val="1100"/>
              <a:buFont typeface="Arial"/>
              <a:buNone/>
            </a:pPr>
            <a:r>
              <a:rPr lang="en-US" sz="1100"/>
              <a:t>		</a:t>
            </a:r>
            <a:endParaRPr sz="1100"/>
          </a:p>
          <a:p>
            <a:pPr indent="0" lvl="0" marL="0" marR="0" rtl="0" algn="l">
              <a:spcBef>
                <a:spcPts val="2000"/>
              </a:spcBef>
              <a:spcAft>
                <a:spcPts val="0"/>
              </a:spcAft>
              <a:buNone/>
            </a:pP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p:txBody>
      </p:sp>
      <p:sp>
        <p:nvSpPr>
          <p:cNvPr id="84" name="Shape 84"/>
          <p:cNvSpPr/>
          <p:nvPr/>
        </p:nvSpPr>
        <p:spPr>
          <a:xfrm>
            <a:off x="32918400" y="5181600"/>
            <a:ext cx="9829800" cy="119823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Clr>
                <a:srgbClr val="000000"/>
              </a:buClr>
              <a:buFont typeface="Arial"/>
              <a:buNone/>
            </a:pPr>
            <a:r>
              <a:rPr b="1" lang="en-US" sz="4000" u="sng">
                <a:solidFill>
                  <a:schemeClr val="dk2"/>
                </a:solidFill>
              </a:rPr>
              <a:t>RESULTS</a:t>
            </a:r>
            <a:endParaRPr b="1" sz="4000" u="sng">
              <a:solidFill>
                <a:schemeClr val="dk2"/>
              </a:solidFill>
              <a:latin typeface="Arial"/>
              <a:ea typeface="Arial"/>
              <a:cs typeface="Arial"/>
              <a:sym typeface="Arial"/>
            </a:endParaRPr>
          </a:p>
          <a:p>
            <a:pPr indent="0" lvl="0" marL="0" marR="0" rtl="0" algn="l">
              <a:spcBef>
                <a:spcPts val="0"/>
              </a:spcBef>
              <a:spcAft>
                <a:spcPts val="0"/>
              </a:spcAft>
              <a:buClr>
                <a:srgbClr val="000000"/>
              </a:buClr>
              <a:buFont typeface="Arial"/>
              <a:buNone/>
            </a:pPr>
            <a:r>
              <a:t/>
            </a:r>
            <a:endParaRPr sz="2800">
              <a:solidFill>
                <a:schemeClr val="dk1"/>
              </a:solidFill>
            </a:endParaRPr>
          </a:p>
          <a:p>
            <a:pPr indent="0" lvl="0" marL="0" marR="0" rtl="0" algn="l">
              <a:spcBef>
                <a:spcPts val="0"/>
              </a:spcBef>
              <a:spcAft>
                <a:spcPts val="0"/>
              </a:spcAft>
              <a:buClr>
                <a:srgbClr val="000000"/>
              </a:buClr>
              <a:buFont typeface="Arial"/>
              <a:buNone/>
            </a:pPr>
            <a:r>
              <a:rPr b="1" lang="en-US" sz="2800">
                <a:solidFill>
                  <a:schemeClr val="dk1"/>
                </a:solidFill>
                <a:latin typeface="Georgia"/>
                <a:ea typeface="Georgia"/>
                <a:cs typeface="Georgia"/>
                <a:sym typeface="Georgia"/>
              </a:rPr>
              <a:t>CANDIDATE MATERIALS</a:t>
            </a:r>
            <a:endParaRPr b="1" sz="2800">
              <a:solidFill>
                <a:schemeClr val="dk1"/>
              </a:solidFill>
              <a:latin typeface="Georgia"/>
              <a:ea typeface="Georgia"/>
              <a:cs typeface="Georgia"/>
              <a:sym typeface="Georgia"/>
            </a:endParaRPr>
          </a:p>
          <a:p>
            <a:pPr indent="-406400" lvl="0" marL="457200" rtl="0">
              <a:spcBef>
                <a:spcPts val="200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Choose amongst the materials with smallest α to reduce the Electron-phonon coupling (EPC) effect</a:t>
            </a:r>
            <a:endParaRPr sz="2800">
              <a:solidFill>
                <a:schemeClr val="dk1"/>
              </a:solidFill>
              <a:latin typeface="Georgia"/>
              <a:ea typeface="Georgia"/>
              <a:cs typeface="Georgia"/>
              <a:sym typeface="Georgia"/>
            </a:endParaRPr>
          </a:p>
          <a:p>
            <a:pPr indent="-406400" lvl="0" marL="457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Typical Values for Semiconductor ranges from 0.02~4</a:t>
            </a:r>
            <a:endParaRPr sz="2800">
              <a:solidFill>
                <a:schemeClr val="dk1"/>
              </a:solidFill>
              <a:latin typeface="Georgia"/>
              <a:ea typeface="Georgia"/>
              <a:cs typeface="Georgia"/>
              <a:sym typeface="Georgia"/>
            </a:endParaRPr>
          </a:p>
          <a:p>
            <a:pPr indent="0" lvl="0" marL="0" rtl="0">
              <a:spcBef>
                <a:spcPts val="2000"/>
              </a:spcBef>
              <a:spcAft>
                <a:spcPts val="0"/>
              </a:spcAft>
              <a:buNone/>
            </a:pPr>
            <a:r>
              <a:t/>
            </a:r>
            <a:endParaRPr b="1" sz="2800">
              <a:solidFill>
                <a:schemeClr val="dk1"/>
              </a:solidFill>
              <a:latin typeface="Georgia"/>
              <a:ea typeface="Georgia"/>
              <a:cs typeface="Georgia"/>
              <a:sym typeface="Georgia"/>
            </a:endParaRPr>
          </a:p>
          <a:p>
            <a:pPr indent="0" lvl="0" marL="0" rtl="0">
              <a:spcBef>
                <a:spcPts val="2000"/>
              </a:spcBef>
              <a:spcAft>
                <a:spcPts val="0"/>
              </a:spcAft>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Clr>
                <a:srgbClr val="000000"/>
              </a:buClr>
              <a:buFont typeface="Arial"/>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Clr>
                <a:srgbClr val="000000"/>
              </a:buClr>
              <a:buFont typeface="Arial"/>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Clr>
                <a:srgbClr val="000000"/>
              </a:buClr>
              <a:buFont typeface="Arial"/>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Clr>
                <a:srgbClr val="000000"/>
              </a:buClr>
              <a:buFont typeface="Arial"/>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Clr>
                <a:srgbClr val="000000"/>
              </a:buClr>
              <a:buFont typeface="Arial"/>
              <a:buNone/>
            </a:pPr>
            <a:r>
              <a:t/>
            </a:r>
            <a:endParaRPr sz="2800">
              <a:solidFill>
                <a:schemeClr val="dk1"/>
              </a:solidFill>
              <a:latin typeface="Georgia"/>
              <a:ea typeface="Georgia"/>
              <a:cs typeface="Georgia"/>
              <a:sym typeface="Georgia"/>
            </a:endParaRPr>
          </a:p>
          <a:p>
            <a:pPr indent="0" lvl="0" marL="0" marR="0" rtl="0" algn="l">
              <a:spcBef>
                <a:spcPts val="0"/>
              </a:spcBef>
              <a:spcAft>
                <a:spcPts val="0"/>
              </a:spcAft>
              <a:buClr>
                <a:srgbClr val="000000"/>
              </a:buClr>
              <a:buFont typeface="Arial"/>
              <a:buNone/>
            </a:pPr>
            <a:r>
              <a:t/>
            </a:r>
            <a:endParaRPr sz="2800">
              <a:solidFill>
                <a:schemeClr val="dk1"/>
              </a:solidFill>
              <a:latin typeface="Georgia"/>
              <a:ea typeface="Georgia"/>
              <a:cs typeface="Georgia"/>
              <a:sym typeface="Georgia"/>
            </a:endParaRPr>
          </a:p>
          <a:p>
            <a:pPr indent="0" lvl="0" marL="2743200" marR="0" rtl="0" algn="l">
              <a:spcBef>
                <a:spcPts val="0"/>
              </a:spcBef>
              <a:spcAft>
                <a:spcPts val="0"/>
              </a:spcAft>
              <a:buClr>
                <a:srgbClr val="000000"/>
              </a:buClr>
              <a:buFont typeface="Arial"/>
              <a:buNone/>
            </a:pPr>
            <a:r>
              <a:rPr i="1" lang="en-US" sz="2200">
                <a:solidFill>
                  <a:schemeClr val="dk1"/>
                </a:solidFill>
                <a:latin typeface="Georgia"/>
                <a:ea typeface="Georgia"/>
                <a:cs typeface="Georgia"/>
                <a:sym typeface="Georgia"/>
              </a:rPr>
              <a:t>Figure 6: Coupling Strength of 39190</a:t>
            </a:r>
            <a:endParaRPr i="1" sz="2200">
              <a:solidFill>
                <a:schemeClr val="dk1"/>
              </a:solidFill>
              <a:latin typeface="Georgia"/>
              <a:ea typeface="Georgia"/>
              <a:cs typeface="Georgia"/>
              <a:sym typeface="Georgia"/>
            </a:endParaRPr>
          </a:p>
          <a:p>
            <a:pPr indent="457200" lvl="0" marL="1828800" marR="0" rtl="0" algn="l">
              <a:spcBef>
                <a:spcPts val="0"/>
              </a:spcBef>
              <a:spcAft>
                <a:spcPts val="0"/>
              </a:spcAft>
              <a:buClr>
                <a:srgbClr val="000000"/>
              </a:buClr>
              <a:buFont typeface="Arial"/>
              <a:buNone/>
            </a:pPr>
            <a:r>
              <a:rPr i="1" lang="en-US" sz="2200">
                <a:solidFill>
                  <a:schemeClr val="dk1"/>
                </a:solidFill>
                <a:latin typeface="Georgia"/>
                <a:ea typeface="Georgia"/>
                <a:cs typeface="Georgia"/>
                <a:sym typeface="Georgia"/>
              </a:rPr>
              <a:t>materials in the material project database</a:t>
            </a:r>
            <a:endParaRPr i="1" sz="2200">
              <a:solidFill>
                <a:schemeClr val="dk1"/>
              </a:solidFill>
              <a:latin typeface="Georgia"/>
              <a:ea typeface="Georgia"/>
              <a:cs typeface="Georgia"/>
              <a:sym typeface="Georgia"/>
            </a:endParaRPr>
          </a:p>
          <a:p>
            <a:pPr indent="457200" lvl="0" marL="1828800" marR="0" rtl="0" algn="l">
              <a:spcBef>
                <a:spcPts val="0"/>
              </a:spcBef>
              <a:spcAft>
                <a:spcPts val="0"/>
              </a:spcAft>
              <a:buClr>
                <a:srgbClr val="000000"/>
              </a:buClr>
              <a:buFont typeface="Arial"/>
              <a:buNone/>
            </a:pPr>
            <a:r>
              <a:t/>
            </a:r>
            <a:endParaRPr i="1" sz="2200">
              <a:solidFill>
                <a:schemeClr val="dk1"/>
              </a:solidFill>
              <a:latin typeface="Georgia"/>
              <a:ea typeface="Georgia"/>
              <a:cs typeface="Georgia"/>
              <a:sym typeface="Georgia"/>
            </a:endParaRPr>
          </a:p>
          <a:p>
            <a:pPr indent="-381000" lvl="0" marL="457200" marR="0" rtl="0" algn="l">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Candidate materials generally include Se-based and H-based compound materials.  Selenides are historically an important semiconductor [3], so this lends confidence to the basic predictive capabilities of our ML model.  Some of the predicted types of compounds are also observed in the literature [4] [5] for superconductor materials.</a:t>
            </a:r>
            <a:endParaRPr sz="2400">
              <a:solidFill>
                <a:schemeClr val="dk1"/>
              </a:solidFill>
              <a:latin typeface="Georgia"/>
              <a:ea typeface="Georgia"/>
              <a:cs typeface="Georgia"/>
              <a:sym typeface="Georgia"/>
            </a:endParaRPr>
          </a:p>
          <a:p>
            <a:pPr indent="-381000" lvl="0" marL="457200" marR="0" rtl="0" algn="l">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The error of final results can be as high as 105% through the </a:t>
            </a:r>
            <a:r>
              <a:rPr lang="en-US" sz="2400">
                <a:solidFill>
                  <a:schemeClr val="dk1"/>
                </a:solidFill>
                <a:latin typeface="Georgia"/>
                <a:ea typeface="Georgia"/>
                <a:cs typeface="Georgia"/>
                <a:sym typeface="Georgia"/>
              </a:rPr>
              <a:t>propagation</a:t>
            </a:r>
            <a:r>
              <a:rPr lang="en-US" sz="2400">
                <a:solidFill>
                  <a:schemeClr val="dk1"/>
                </a:solidFill>
                <a:latin typeface="Georgia"/>
                <a:ea typeface="Georgia"/>
                <a:cs typeface="Georgia"/>
                <a:sym typeface="Georgia"/>
              </a:rPr>
              <a:t> of uncertainty. </a:t>
            </a:r>
            <a:endParaRPr sz="2400">
              <a:solidFill>
                <a:schemeClr val="dk1"/>
              </a:solidFill>
              <a:latin typeface="Georgia"/>
              <a:ea typeface="Georgia"/>
              <a:cs typeface="Georgia"/>
              <a:sym typeface="Georgia"/>
            </a:endParaRPr>
          </a:p>
        </p:txBody>
      </p:sp>
      <p:sp>
        <p:nvSpPr>
          <p:cNvPr id="85" name="Shape 85"/>
          <p:cNvSpPr/>
          <p:nvPr/>
        </p:nvSpPr>
        <p:spPr>
          <a:xfrm>
            <a:off x="32918400" y="17834200"/>
            <a:ext cx="9829800" cy="59601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rgbClr val="FA6300"/>
                </a:solidFill>
                <a:latin typeface="Arial"/>
                <a:ea typeface="Arial"/>
                <a:cs typeface="Arial"/>
                <a:sym typeface="Arial"/>
              </a:rPr>
              <a:t>CONCLUSIONS</a:t>
            </a:r>
            <a:endParaRPr b="1" sz="4000" u="sng">
              <a:solidFill>
                <a:srgbClr val="FA6300"/>
              </a:solidFill>
              <a:latin typeface="Arial"/>
              <a:ea typeface="Arial"/>
              <a:cs typeface="Arial"/>
              <a:sym typeface="Arial"/>
            </a:endParaRPr>
          </a:p>
          <a:p>
            <a:pPr indent="0" lvl="0" marL="0" marR="0" rtl="0" algn="l">
              <a:spcBef>
                <a:spcPts val="0"/>
              </a:spcBef>
              <a:spcAft>
                <a:spcPts val="0"/>
              </a:spcAft>
              <a:buNone/>
            </a:pPr>
            <a:r>
              <a:t/>
            </a:r>
            <a:endParaRPr b="1" sz="2400" u="sng">
              <a:solidFill>
                <a:srgbClr val="FA6300"/>
              </a:solidFill>
            </a:endParaRPr>
          </a:p>
          <a:p>
            <a:pPr indent="0" lvl="0" marL="0" marR="0" rtl="0" algn="l">
              <a:spcBef>
                <a:spcPts val="0"/>
              </a:spcBef>
              <a:spcAft>
                <a:spcPts val="0"/>
              </a:spcAft>
              <a:buNone/>
            </a:pPr>
            <a:r>
              <a:rPr lang="en-US" sz="2600">
                <a:latin typeface="Georgia"/>
                <a:ea typeface="Georgia"/>
                <a:cs typeface="Georgia"/>
                <a:sym typeface="Georgia"/>
              </a:rPr>
              <a:t>Training sets of approximately 200 literature values each were collected for high and low frequency dielectric constants along with a similarly sized set of optical phonon frequencies collected by Group 26a.  The random forest regressor model was chosen as the most accurate for our descriptor/target relationship and dataset size.  Uniting the ML predicted optical phonon frequency and dielectric constants with </a:t>
            </a:r>
            <a:r>
              <a:rPr lang="en-US" sz="2600">
                <a:solidFill>
                  <a:schemeClr val="dk1"/>
                </a:solidFill>
                <a:latin typeface="Georgia"/>
                <a:ea typeface="Georgia"/>
                <a:cs typeface="Georgia"/>
                <a:sym typeface="Georgia"/>
              </a:rPr>
              <a:t>α returned several thousand materials in the semiconductor range, with selenides and hydrides being a chief appearance in low α predictions.  Future work for this project would involve confirming these materials with DFT.</a:t>
            </a:r>
            <a:endParaRPr sz="2600">
              <a:latin typeface="Georgia"/>
              <a:ea typeface="Georgia"/>
              <a:cs typeface="Georgia"/>
              <a:sym typeface="Georgia"/>
            </a:endParaRPr>
          </a:p>
          <a:p>
            <a:pPr indent="0" lvl="0" marL="0" marR="0" rtl="0" algn="l">
              <a:spcBef>
                <a:spcPts val="0"/>
              </a:spcBef>
              <a:spcAft>
                <a:spcPts val="0"/>
              </a:spcAft>
              <a:buNone/>
            </a:pPr>
            <a:r>
              <a:t/>
            </a:r>
            <a:endParaRPr b="1" sz="4000" u="sng">
              <a:solidFill>
                <a:srgbClr val="FA6300"/>
              </a:solidFill>
            </a:endParaRPr>
          </a:p>
          <a:p>
            <a:pPr indent="0" lvl="0" marL="0" marR="0" rtl="0" algn="l">
              <a:spcBef>
                <a:spcPts val="0"/>
              </a:spcBef>
              <a:spcAft>
                <a:spcPts val="0"/>
              </a:spcAft>
              <a:buNone/>
            </a:pPr>
            <a:r>
              <a:t/>
            </a:r>
            <a:endParaRPr/>
          </a:p>
        </p:txBody>
      </p:sp>
      <p:pic>
        <p:nvPicPr>
          <p:cNvPr id="86" name="Shape 86"/>
          <p:cNvPicPr preferRelativeResize="0"/>
          <p:nvPr/>
        </p:nvPicPr>
        <p:blipFill>
          <a:blip r:embed="rId3">
            <a:alphaModFix/>
          </a:blip>
          <a:stretch>
            <a:fillRect/>
          </a:stretch>
        </p:blipFill>
        <p:spPr>
          <a:xfrm>
            <a:off x="33223200" y="25594375"/>
            <a:ext cx="2943625" cy="2526250"/>
          </a:xfrm>
          <a:prstGeom prst="rect">
            <a:avLst/>
          </a:prstGeom>
          <a:noFill/>
          <a:ln>
            <a:noFill/>
          </a:ln>
        </p:spPr>
      </p:pic>
      <p:pic>
        <p:nvPicPr>
          <p:cNvPr id="87" name="Shape 87"/>
          <p:cNvPicPr preferRelativeResize="0"/>
          <p:nvPr/>
        </p:nvPicPr>
        <p:blipFill>
          <a:blip r:embed="rId4">
            <a:alphaModFix/>
          </a:blip>
          <a:stretch>
            <a:fillRect/>
          </a:stretch>
        </p:blipFill>
        <p:spPr>
          <a:xfrm>
            <a:off x="36465163" y="25594375"/>
            <a:ext cx="2526250" cy="2526250"/>
          </a:xfrm>
          <a:prstGeom prst="rect">
            <a:avLst/>
          </a:prstGeom>
          <a:noFill/>
          <a:ln>
            <a:noFill/>
          </a:ln>
        </p:spPr>
      </p:pic>
      <p:pic>
        <p:nvPicPr>
          <p:cNvPr id="88" name="Shape 88"/>
          <p:cNvPicPr preferRelativeResize="0"/>
          <p:nvPr/>
        </p:nvPicPr>
        <p:blipFill>
          <a:blip r:embed="rId5">
            <a:alphaModFix/>
          </a:blip>
          <a:stretch>
            <a:fillRect/>
          </a:stretch>
        </p:blipFill>
        <p:spPr>
          <a:xfrm>
            <a:off x="25513250" y="8249725"/>
            <a:ext cx="2711850" cy="994325"/>
          </a:xfrm>
          <a:prstGeom prst="rect">
            <a:avLst/>
          </a:prstGeom>
          <a:noFill/>
          <a:ln>
            <a:noFill/>
          </a:ln>
        </p:spPr>
      </p:pic>
      <p:pic>
        <p:nvPicPr>
          <p:cNvPr id="89" name="Shape 89"/>
          <p:cNvPicPr preferRelativeResize="0"/>
          <p:nvPr/>
        </p:nvPicPr>
        <p:blipFill>
          <a:blip r:embed="rId6">
            <a:alphaModFix/>
          </a:blip>
          <a:stretch>
            <a:fillRect/>
          </a:stretch>
        </p:blipFill>
        <p:spPr>
          <a:xfrm>
            <a:off x="23449600" y="9235750"/>
            <a:ext cx="7583806" cy="3140125"/>
          </a:xfrm>
          <a:prstGeom prst="rect">
            <a:avLst/>
          </a:prstGeom>
          <a:noFill/>
          <a:ln>
            <a:noFill/>
          </a:ln>
        </p:spPr>
      </p:pic>
      <p:pic>
        <p:nvPicPr>
          <p:cNvPr id="90" name="Shape 90"/>
          <p:cNvPicPr preferRelativeResize="0"/>
          <p:nvPr/>
        </p:nvPicPr>
        <p:blipFill>
          <a:blip r:embed="rId7">
            <a:alphaModFix/>
          </a:blip>
          <a:stretch>
            <a:fillRect/>
          </a:stretch>
        </p:blipFill>
        <p:spPr>
          <a:xfrm>
            <a:off x="39289750" y="26785025"/>
            <a:ext cx="1562100" cy="1562100"/>
          </a:xfrm>
          <a:prstGeom prst="rect">
            <a:avLst/>
          </a:prstGeom>
          <a:noFill/>
          <a:ln>
            <a:noFill/>
          </a:ln>
        </p:spPr>
      </p:pic>
      <p:pic>
        <p:nvPicPr>
          <p:cNvPr id="91" name="Shape 91"/>
          <p:cNvPicPr preferRelativeResize="0"/>
          <p:nvPr/>
        </p:nvPicPr>
        <p:blipFill rotWithShape="1">
          <a:blip r:embed="rId8">
            <a:alphaModFix/>
          </a:blip>
          <a:srcRect b="20710" l="0" r="0" t="0"/>
          <a:stretch/>
        </p:blipFill>
        <p:spPr>
          <a:xfrm>
            <a:off x="12897025" y="15039962"/>
            <a:ext cx="7505350" cy="2334025"/>
          </a:xfrm>
          <a:prstGeom prst="rect">
            <a:avLst/>
          </a:prstGeom>
          <a:noFill/>
          <a:ln>
            <a:noFill/>
          </a:ln>
        </p:spPr>
      </p:pic>
      <p:pic>
        <p:nvPicPr>
          <p:cNvPr id="92" name="Shape 92"/>
          <p:cNvPicPr preferRelativeResize="0"/>
          <p:nvPr/>
        </p:nvPicPr>
        <p:blipFill>
          <a:blip r:embed="rId9">
            <a:alphaModFix/>
          </a:blip>
          <a:stretch>
            <a:fillRect/>
          </a:stretch>
        </p:blipFill>
        <p:spPr>
          <a:xfrm>
            <a:off x="17271175" y="12765399"/>
            <a:ext cx="2655125" cy="2274550"/>
          </a:xfrm>
          <a:prstGeom prst="rect">
            <a:avLst/>
          </a:prstGeom>
          <a:noFill/>
          <a:ln>
            <a:noFill/>
          </a:ln>
        </p:spPr>
      </p:pic>
      <p:pic>
        <p:nvPicPr>
          <p:cNvPr id="93" name="Shape 93"/>
          <p:cNvPicPr preferRelativeResize="0"/>
          <p:nvPr/>
        </p:nvPicPr>
        <p:blipFill>
          <a:blip r:embed="rId10">
            <a:alphaModFix/>
          </a:blip>
          <a:stretch>
            <a:fillRect/>
          </a:stretch>
        </p:blipFill>
        <p:spPr>
          <a:xfrm>
            <a:off x="12897024" y="13185762"/>
            <a:ext cx="3428867" cy="1292225"/>
          </a:xfrm>
          <a:prstGeom prst="rect">
            <a:avLst/>
          </a:prstGeom>
          <a:noFill/>
          <a:ln>
            <a:noFill/>
          </a:ln>
        </p:spPr>
      </p:pic>
      <p:sp>
        <p:nvSpPr>
          <p:cNvPr id="94" name="Shape 94"/>
          <p:cNvSpPr/>
          <p:nvPr/>
        </p:nvSpPr>
        <p:spPr>
          <a:xfrm>
            <a:off x="32918400" y="28965650"/>
            <a:ext cx="9829800" cy="32670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rPr b="1" lang="en-US" sz="4000" u="sng">
                <a:solidFill>
                  <a:schemeClr val="dk2"/>
                </a:solidFill>
              </a:rPr>
              <a:t>REFERENCES</a:t>
            </a:r>
            <a:endParaRPr sz="2800">
              <a:solidFill>
                <a:schemeClr val="dk1"/>
              </a:solidFill>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[1] </a:t>
            </a:r>
            <a:r>
              <a:rPr i="1" lang="en-US" sz="2400">
                <a:solidFill>
                  <a:schemeClr val="dk1"/>
                </a:solidFill>
                <a:highlight>
                  <a:srgbClr val="FFFFFF"/>
                </a:highlight>
                <a:latin typeface="Georgia"/>
                <a:ea typeface="Georgia"/>
                <a:cs typeface="Georgia"/>
                <a:sym typeface="Georgia"/>
              </a:rPr>
              <a:t>The Concise Encyclopedia of Statistics</a:t>
            </a:r>
            <a:r>
              <a:rPr lang="en-US" sz="2400">
                <a:solidFill>
                  <a:schemeClr val="dk1"/>
                </a:solidFill>
                <a:highlight>
                  <a:srgbClr val="FFFFFF"/>
                </a:highlight>
                <a:latin typeface="Georgia"/>
                <a:ea typeface="Georgia"/>
                <a:cs typeface="Georgia"/>
                <a:sym typeface="Georgia"/>
              </a:rPr>
              <a:t>. Springer, New York (2010)</a:t>
            </a:r>
            <a:endParaRPr sz="2400">
              <a:solidFill>
                <a:schemeClr val="dk1"/>
              </a:solidFill>
              <a:latin typeface="Georgia"/>
              <a:ea typeface="Georgia"/>
              <a:cs typeface="Georgia"/>
              <a:sym typeface="Georgia"/>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[2] </a:t>
            </a:r>
            <a:r>
              <a:rPr i="1" lang="en-US" sz="2400">
                <a:solidFill>
                  <a:schemeClr val="dk1"/>
                </a:solidFill>
                <a:latin typeface="Georgia"/>
                <a:ea typeface="Georgia"/>
                <a:cs typeface="Georgia"/>
                <a:sym typeface="Georgia"/>
              </a:rPr>
              <a:t>arXiv preprint </a:t>
            </a:r>
            <a:r>
              <a:rPr lang="en-US" sz="2400">
                <a:solidFill>
                  <a:schemeClr val="dk1"/>
                </a:solidFill>
                <a:latin typeface="Georgia"/>
                <a:ea typeface="Georgia"/>
                <a:cs typeface="Georgia"/>
                <a:sym typeface="Georgia"/>
              </a:rPr>
              <a:t>arXiv:1611.06122 (2016)</a:t>
            </a:r>
            <a:endParaRPr sz="2400">
              <a:solidFill>
                <a:schemeClr val="dk1"/>
              </a:solidFill>
              <a:latin typeface="Georgia"/>
              <a:ea typeface="Georgia"/>
              <a:cs typeface="Georgia"/>
              <a:sym typeface="Georgia"/>
            </a:endParaRPr>
          </a:p>
          <a:p>
            <a:pPr indent="0" lvl="0" marL="0" rtl="0">
              <a:spcBef>
                <a:spcPts val="0"/>
              </a:spcBef>
              <a:spcAft>
                <a:spcPts val="0"/>
              </a:spcAft>
              <a:buNone/>
            </a:pPr>
            <a:r>
              <a:rPr lang="en-US" sz="2400">
                <a:solidFill>
                  <a:schemeClr val="dk1"/>
                </a:solidFill>
                <a:latin typeface="Georgia"/>
                <a:ea typeface="Georgia"/>
                <a:cs typeface="Georgia"/>
                <a:sym typeface="Georgia"/>
              </a:rPr>
              <a:t>[3]Fengxia Yang et al. </a:t>
            </a:r>
            <a:r>
              <a:rPr i="1" lang="en-US" sz="2400">
                <a:solidFill>
                  <a:schemeClr val="dk1"/>
                </a:solidFill>
                <a:latin typeface="Georgia"/>
                <a:ea typeface="Georgia"/>
                <a:cs typeface="Georgia"/>
                <a:sym typeface="Georgia"/>
              </a:rPr>
              <a:t>Semicond. Sci. Technol. 27 </a:t>
            </a:r>
            <a:r>
              <a:rPr lang="en-US" sz="2400">
                <a:solidFill>
                  <a:schemeClr val="dk1"/>
                </a:solidFill>
                <a:latin typeface="Georgia"/>
                <a:ea typeface="Georgia"/>
                <a:cs typeface="Georgia"/>
                <a:sym typeface="Georgia"/>
              </a:rPr>
              <a:t>125017 (2012)</a:t>
            </a:r>
            <a:endParaRPr sz="2400">
              <a:solidFill>
                <a:schemeClr val="dk1"/>
              </a:solidFill>
              <a:latin typeface="Georgia"/>
              <a:ea typeface="Georgia"/>
              <a:cs typeface="Georgia"/>
              <a:sym typeface="Georgia"/>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[4] </a:t>
            </a:r>
            <a:r>
              <a:rPr i="1" lang="en-US" sz="2400">
                <a:solidFill>
                  <a:schemeClr val="dk1"/>
                </a:solidFill>
                <a:latin typeface="Georgia"/>
                <a:ea typeface="Georgia"/>
                <a:cs typeface="Georgia"/>
                <a:sym typeface="Georgia"/>
              </a:rPr>
              <a:t>Nature</a:t>
            </a:r>
            <a:r>
              <a:rPr lang="en-US" sz="2400">
                <a:solidFill>
                  <a:schemeClr val="dk1"/>
                </a:solidFill>
                <a:latin typeface="Georgia"/>
                <a:ea typeface="Georgia"/>
                <a:cs typeface="Georgia"/>
                <a:sym typeface="Georgia"/>
              </a:rPr>
              <a:t> vol. 525, p. 73–76 (2015)</a:t>
            </a:r>
            <a:endParaRPr sz="2400">
              <a:solidFill>
                <a:schemeClr val="dk1"/>
              </a:solidFill>
              <a:latin typeface="Georgia"/>
              <a:ea typeface="Georgia"/>
              <a:cs typeface="Georgia"/>
              <a:sym typeface="Georgia"/>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[5] </a:t>
            </a:r>
            <a:r>
              <a:rPr i="1" lang="en-US" sz="2400">
                <a:solidFill>
                  <a:schemeClr val="dk1"/>
                </a:solidFill>
                <a:latin typeface="Georgia"/>
                <a:ea typeface="Georgia"/>
                <a:cs typeface="Georgia"/>
                <a:sym typeface="Georgia"/>
              </a:rPr>
              <a:t>Nature Materials</a:t>
            </a:r>
            <a:r>
              <a:rPr lang="en-US" sz="2400">
                <a:solidFill>
                  <a:schemeClr val="dk1"/>
                </a:solidFill>
                <a:latin typeface="Georgia"/>
                <a:ea typeface="Georgia"/>
                <a:cs typeface="Georgia"/>
                <a:sym typeface="Georgia"/>
              </a:rPr>
              <a:t> vol.14 , p. 285–289 (2015)</a:t>
            </a:r>
            <a:endParaRPr i="1" sz="24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p:txBody>
      </p:sp>
      <p:pic>
        <p:nvPicPr>
          <p:cNvPr id="95" name="Shape 95"/>
          <p:cNvPicPr preferRelativeResize="0"/>
          <p:nvPr/>
        </p:nvPicPr>
        <p:blipFill rotWithShape="1">
          <a:blip r:embed="rId11">
            <a:alphaModFix/>
          </a:blip>
          <a:srcRect b="0" l="0" r="0" t="714"/>
          <a:stretch/>
        </p:blipFill>
        <p:spPr>
          <a:xfrm>
            <a:off x="1768400" y="13420025"/>
            <a:ext cx="5779525" cy="3524925"/>
          </a:xfrm>
          <a:prstGeom prst="rect">
            <a:avLst/>
          </a:prstGeom>
          <a:noFill/>
          <a:ln>
            <a:noFill/>
          </a:ln>
        </p:spPr>
      </p:pic>
      <p:pic>
        <p:nvPicPr>
          <p:cNvPr id="96" name="Shape 96"/>
          <p:cNvPicPr preferRelativeResize="0"/>
          <p:nvPr/>
        </p:nvPicPr>
        <p:blipFill>
          <a:blip r:embed="rId12">
            <a:alphaModFix/>
          </a:blip>
          <a:stretch>
            <a:fillRect/>
          </a:stretch>
        </p:blipFill>
        <p:spPr>
          <a:xfrm>
            <a:off x="24887175" y="29297576"/>
            <a:ext cx="3963994" cy="1292225"/>
          </a:xfrm>
          <a:prstGeom prst="rect">
            <a:avLst/>
          </a:prstGeom>
          <a:noFill/>
          <a:ln>
            <a:noFill/>
          </a:ln>
        </p:spPr>
      </p:pic>
      <p:pic>
        <p:nvPicPr>
          <p:cNvPr id="97" name="Shape 97"/>
          <p:cNvPicPr preferRelativeResize="0"/>
          <p:nvPr/>
        </p:nvPicPr>
        <p:blipFill>
          <a:blip r:embed="rId13">
            <a:alphaModFix/>
          </a:blip>
          <a:stretch>
            <a:fillRect/>
          </a:stretch>
        </p:blipFill>
        <p:spPr>
          <a:xfrm>
            <a:off x="39432625" y="25021450"/>
            <a:ext cx="3180475" cy="1367173"/>
          </a:xfrm>
          <a:prstGeom prst="rect">
            <a:avLst/>
          </a:prstGeom>
          <a:noFill/>
          <a:ln>
            <a:noFill/>
          </a:ln>
        </p:spPr>
      </p:pic>
      <p:sp>
        <p:nvSpPr>
          <p:cNvPr id="98" name="Shape 98"/>
          <p:cNvSpPr txBox="1"/>
          <p:nvPr/>
        </p:nvSpPr>
        <p:spPr>
          <a:xfrm>
            <a:off x="7790575" y="14401438"/>
            <a:ext cx="3056400" cy="156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US" sz="2200">
                <a:latin typeface="Georgia"/>
                <a:ea typeface="Georgia"/>
                <a:cs typeface="Georgia"/>
                <a:sym typeface="Georgia"/>
              </a:rPr>
              <a:t>Figure 1: Schematic of a typical machine learning process</a:t>
            </a:r>
            <a:endParaRPr i="1" sz="2200">
              <a:latin typeface="Georgia"/>
              <a:ea typeface="Georgia"/>
              <a:cs typeface="Georgia"/>
              <a:sym typeface="Georgia"/>
            </a:endParaRPr>
          </a:p>
        </p:txBody>
      </p:sp>
      <p:pic>
        <p:nvPicPr>
          <p:cNvPr id="99" name="Shape 99"/>
          <p:cNvPicPr preferRelativeResize="0"/>
          <p:nvPr/>
        </p:nvPicPr>
        <p:blipFill>
          <a:blip r:embed="rId14">
            <a:alphaModFix/>
          </a:blip>
          <a:stretch>
            <a:fillRect/>
          </a:stretch>
        </p:blipFill>
        <p:spPr>
          <a:xfrm>
            <a:off x="12448450" y="23342650"/>
            <a:ext cx="1690975" cy="2130625"/>
          </a:xfrm>
          <a:prstGeom prst="rect">
            <a:avLst/>
          </a:prstGeom>
          <a:noFill/>
          <a:ln>
            <a:noFill/>
          </a:ln>
        </p:spPr>
      </p:pic>
      <p:pic>
        <p:nvPicPr>
          <p:cNvPr id="100" name="Shape 100"/>
          <p:cNvPicPr preferRelativeResize="0"/>
          <p:nvPr/>
        </p:nvPicPr>
        <p:blipFill>
          <a:blip r:embed="rId15">
            <a:alphaModFix/>
          </a:blip>
          <a:stretch>
            <a:fillRect/>
          </a:stretch>
        </p:blipFill>
        <p:spPr>
          <a:xfrm>
            <a:off x="17271175" y="23402463"/>
            <a:ext cx="3554258" cy="2070825"/>
          </a:xfrm>
          <a:prstGeom prst="rect">
            <a:avLst/>
          </a:prstGeom>
          <a:noFill/>
          <a:ln>
            <a:noFill/>
          </a:ln>
        </p:spPr>
      </p:pic>
      <p:pic>
        <p:nvPicPr>
          <p:cNvPr id="101" name="Shape 101"/>
          <p:cNvPicPr preferRelativeResize="0"/>
          <p:nvPr/>
        </p:nvPicPr>
        <p:blipFill>
          <a:blip r:embed="rId16">
            <a:alphaModFix/>
          </a:blip>
          <a:stretch>
            <a:fillRect/>
          </a:stretch>
        </p:blipFill>
        <p:spPr>
          <a:xfrm>
            <a:off x="14926375" y="23372561"/>
            <a:ext cx="1772255" cy="2130624"/>
          </a:xfrm>
          <a:prstGeom prst="rect">
            <a:avLst/>
          </a:prstGeom>
          <a:noFill/>
          <a:ln>
            <a:noFill/>
          </a:ln>
        </p:spPr>
      </p:pic>
      <p:sp>
        <p:nvSpPr>
          <p:cNvPr id="102" name="Shape 102"/>
          <p:cNvSpPr txBox="1"/>
          <p:nvPr/>
        </p:nvSpPr>
        <p:spPr>
          <a:xfrm>
            <a:off x="22651125" y="14737725"/>
            <a:ext cx="5073000" cy="298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u="sng">
                <a:solidFill>
                  <a:schemeClr val="dk1"/>
                </a:solidFill>
                <a:latin typeface="Georgia"/>
                <a:ea typeface="Georgia"/>
                <a:cs typeface="Georgia"/>
                <a:sym typeface="Georgia"/>
              </a:rPr>
              <a:t>Linear Regression</a:t>
            </a:r>
            <a:endParaRPr sz="28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Least sum of square of error Approach </a:t>
            </a:r>
            <a:endParaRPr sz="26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Sensitive to outliers (noise)</a:t>
            </a:r>
            <a:endParaRPr sz="26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Better with penalty function such as Lasso and Ridge</a:t>
            </a:r>
            <a:endParaRPr sz="2600">
              <a:solidFill>
                <a:schemeClr val="dk1"/>
              </a:solidFill>
              <a:latin typeface="Georgia"/>
              <a:ea typeface="Georgia"/>
              <a:cs typeface="Georgia"/>
              <a:sym typeface="Georgia"/>
            </a:endParaRPr>
          </a:p>
        </p:txBody>
      </p:sp>
      <p:sp>
        <p:nvSpPr>
          <p:cNvPr id="103" name="Shape 103"/>
          <p:cNvSpPr txBox="1"/>
          <p:nvPr/>
        </p:nvSpPr>
        <p:spPr>
          <a:xfrm>
            <a:off x="22687275" y="17894263"/>
            <a:ext cx="5000700" cy="385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u="sng">
                <a:solidFill>
                  <a:schemeClr val="dk1"/>
                </a:solidFill>
                <a:latin typeface="Georgia"/>
                <a:ea typeface="Georgia"/>
                <a:cs typeface="Georgia"/>
                <a:sym typeface="Georgia"/>
              </a:rPr>
              <a:t>Neural Network</a:t>
            </a:r>
            <a:r>
              <a:rPr lang="en-US" sz="2800">
                <a:solidFill>
                  <a:schemeClr val="dk1"/>
                </a:solidFill>
                <a:latin typeface="Georgia"/>
                <a:ea typeface="Georgia"/>
                <a:cs typeface="Georgia"/>
                <a:sym typeface="Georgia"/>
              </a:rPr>
              <a:t> </a:t>
            </a:r>
            <a:endParaRPr sz="28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Each connection is a </a:t>
            </a:r>
            <a:r>
              <a:rPr lang="en-US" sz="2600">
                <a:solidFill>
                  <a:schemeClr val="dk1"/>
                </a:solidFill>
                <a:latin typeface="Georgia"/>
                <a:ea typeface="Georgia"/>
                <a:cs typeface="Georgia"/>
                <a:sym typeface="Georgia"/>
              </a:rPr>
              <a:t>nonlinear</a:t>
            </a:r>
            <a:r>
              <a:rPr lang="en-US" sz="2600">
                <a:solidFill>
                  <a:schemeClr val="dk1"/>
                </a:solidFill>
                <a:latin typeface="Georgia"/>
                <a:ea typeface="Georgia"/>
                <a:cs typeface="Georgia"/>
                <a:sym typeface="Georgia"/>
              </a:rPr>
              <a:t> function</a:t>
            </a:r>
            <a:endParaRPr sz="26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Each neuron contains the weighted sum of values calculated from the previous layer</a:t>
            </a:r>
            <a:endParaRPr sz="26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Weight adjusts as learning proceeds</a:t>
            </a:r>
            <a:endParaRPr sz="2600">
              <a:solidFill>
                <a:schemeClr val="dk1"/>
              </a:solidFill>
              <a:latin typeface="Georgia"/>
              <a:ea typeface="Georgia"/>
              <a:cs typeface="Georgia"/>
              <a:sym typeface="Georgia"/>
            </a:endParaRPr>
          </a:p>
        </p:txBody>
      </p:sp>
      <p:sp>
        <p:nvSpPr>
          <p:cNvPr id="104" name="Shape 104"/>
          <p:cNvSpPr txBox="1"/>
          <p:nvPr/>
        </p:nvSpPr>
        <p:spPr>
          <a:xfrm>
            <a:off x="22651125" y="22010550"/>
            <a:ext cx="4814700" cy="311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u="sng">
                <a:solidFill>
                  <a:schemeClr val="dk1"/>
                </a:solidFill>
                <a:latin typeface="Georgia"/>
                <a:ea typeface="Georgia"/>
                <a:cs typeface="Georgia"/>
                <a:sym typeface="Georgia"/>
              </a:rPr>
              <a:t>Random Forest Regressor</a:t>
            </a:r>
            <a:endParaRPr sz="2800" u="sng">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Each split is a decision making process</a:t>
            </a:r>
            <a:endParaRPr sz="26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Splitting node develops  as the learning proceeds</a:t>
            </a:r>
            <a:endParaRPr sz="26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Sensitive to overtraining</a:t>
            </a:r>
            <a:endParaRPr sz="2600">
              <a:solidFill>
                <a:schemeClr val="dk1"/>
              </a:solidFill>
              <a:latin typeface="Georgia"/>
              <a:ea typeface="Georgia"/>
              <a:cs typeface="Georgia"/>
              <a:sym typeface="Georgia"/>
            </a:endParaRPr>
          </a:p>
          <a:p>
            <a:pPr indent="-393700" lvl="0" marL="4572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Most </a:t>
            </a:r>
            <a:r>
              <a:rPr lang="en-US" sz="2600">
                <a:solidFill>
                  <a:schemeClr val="dk1"/>
                </a:solidFill>
                <a:latin typeface="Georgia"/>
                <a:ea typeface="Georgia"/>
                <a:cs typeface="Georgia"/>
                <a:sym typeface="Georgia"/>
              </a:rPr>
              <a:t>reliable</a:t>
            </a:r>
            <a:r>
              <a:rPr lang="en-US" sz="2600">
                <a:solidFill>
                  <a:schemeClr val="dk1"/>
                </a:solidFill>
                <a:latin typeface="Georgia"/>
                <a:ea typeface="Georgia"/>
                <a:cs typeface="Georgia"/>
                <a:sym typeface="Georgia"/>
              </a:rPr>
              <a:t> of all three</a:t>
            </a:r>
            <a:endParaRPr sz="2600">
              <a:solidFill>
                <a:schemeClr val="dk1"/>
              </a:solidFill>
              <a:latin typeface="Georgia"/>
              <a:ea typeface="Georgia"/>
              <a:cs typeface="Georgia"/>
              <a:sym typeface="Georgia"/>
            </a:endParaRPr>
          </a:p>
        </p:txBody>
      </p:sp>
      <p:pic>
        <p:nvPicPr>
          <p:cNvPr id="105" name="Shape 105"/>
          <p:cNvPicPr preferRelativeResize="0"/>
          <p:nvPr/>
        </p:nvPicPr>
        <p:blipFill>
          <a:blip r:embed="rId17">
            <a:alphaModFix/>
          </a:blip>
          <a:stretch>
            <a:fillRect/>
          </a:stretch>
        </p:blipFill>
        <p:spPr>
          <a:xfrm>
            <a:off x="34737675" y="8774263"/>
            <a:ext cx="6191251" cy="3741650"/>
          </a:xfrm>
          <a:prstGeom prst="rect">
            <a:avLst/>
          </a:prstGeom>
          <a:noFill/>
          <a:ln>
            <a:noFill/>
          </a:ln>
        </p:spPr>
      </p:pic>
      <p:pic>
        <p:nvPicPr>
          <p:cNvPr id="106" name="Shape 106"/>
          <p:cNvPicPr preferRelativeResize="0"/>
          <p:nvPr/>
        </p:nvPicPr>
        <p:blipFill>
          <a:blip r:embed="rId18">
            <a:alphaModFix/>
          </a:blip>
          <a:stretch>
            <a:fillRect/>
          </a:stretch>
        </p:blipFill>
        <p:spPr>
          <a:xfrm>
            <a:off x="27615487" y="14562580"/>
            <a:ext cx="4203074" cy="3331694"/>
          </a:xfrm>
          <a:prstGeom prst="rect">
            <a:avLst/>
          </a:prstGeom>
          <a:noFill/>
          <a:ln>
            <a:noFill/>
          </a:ln>
        </p:spPr>
      </p:pic>
      <p:pic>
        <p:nvPicPr>
          <p:cNvPr id="107" name="Shape 107"/>
          <p:cNvPicPr preferRelativeResize="0"/>
          <p:nvPr/>
        </p:nvPicPr>
        <p:blipFill>
          <a:blip r:embed="rId19">
            <a:alphaModFix/>
          </a:blip>
          <a:stretch>
            <a:fillRect/>
          </a:stretch>
        </p:blipFill>
        <p:spPr>
          <a:xfrm>
            <a:off x="27685375" y="18155625"/>
            <a:ext cx="4063280" cy="3331700"/>
          </a:xfrm>
          <a:prstGeom prst="rect">
            <a:avLst/>
          </a:prstGeom>
          <a:noFill/>
          <a:ln>
            <a:noFill/>
          </a:ln>
        </p:spPr>
      </p:pic>
      <p:pic>
        <p:nvPicPr>
          <p:cNvPr id="108" name="Shape 108"/>
          <p:cNvPicPr preferRelativeResize="0"/>
          <p:nvPr/>
        </p:nvPicPr>
        <p:blipFill>
          <a:blip r:embed="rId20">
            <a:alphaModFix/>
          </a:blip>
          <a:stretch>
            <a:fillRect/>
          </a:stretch>
        </p:blipFill>
        <p:spPr>
          <a:xfrm>
            <a:off x="27659063" y="21990338"/>
            <a:ext cx="4115889" cy="3331700"/>
          </a:xfrm>
          <a:prstGeom prst="rect">
            <a:avLst/>
          </a:prstGeom>
          <a:noFill/>
          <a:ln>
            <a:noFill/>
          </a:ln>
        </p:spPr>
      </p:pic>
      <p:sp>
        <p:nvSpPr>
          <p:cNvPr id="109" name="Shape 109"/>
          <p:cNvSpPr txBox="1"/>
          <p:nvPr/>
        </p:nvSpPr>
        <p:spPr>
          <a:xfrm>
            <a:off x="22926325" y="25473275"/>
            <a:ext cx="9144000" cy="72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US" sz="2200">
                <a:latin typeface="Georgia"/>
                <a:ea typeface="Georgia"/>
                <a:cs typeface="Georgia"/>
                <a:sym typeface="Georgia"/>
              </a:rPr>
              <a:t>Figure 5: Literature values versus predicted values (training &amp; testing) using (a) linear regression, (b) neural network, and </a:t>
            </a:r>
            <a:r>
              <a:rPr i="1" lang="en-US" sz="2200">
                <a:latin typeface="Georgia"/>
                <a:ea typeface="Georgia"/>
                <a:cs typeface="Georgia"/>
                <a:sym typeface="Georgia"/>
              </a:rPr>
              <a:t>(c)</a:t>
            </a:r>
            <a:r>
              <a:rPr i="1" lang="en-US" sz="2200">
                <a:latin typeface="Georgia"/>
                <a:ea typeface="Georgia"/>
                <a:cs typeface="Georgia"/>
                <a:sym typeface="Georgia"/>
              </a:rPr>
              <a:t> random forest.  The dotted line represents a perfectly reliable model wherein predicted values exactly match real-life measurements.</a:t>
            </a:r>
            <a:endParaRPr i="1" sz="2200">
              <a:latin typeface="Georgia"/>
              <a:ea typeface="Georgia"/>
              <a:cs typeface="Georgia"/>
              <a:sym typeface="Georgia"/>
            </a:endParaRPr>
          </a:p>
        </p:txBody>
      </p:sp>
      <p:pic>
        <p:nvPicPr>
          <p:cNvPr id="110" name="Shape 110"/>
          <p:cNvPicPr preferRelativeResize="0"/>
          <p:nvPr/>
        </p:nvPicPr>
        <p:blipFill rotWithShape="1">
          <a:blip r:embed="rId21">
            <a:alphaModFix/>
          </a:blip>
          <a:srcRect b="3253" l="0" r="0" t="3244"/>
          <a:stretch/>
        </p:blipFill>
        <p:spPr>
          <a:xfrm>
            <a:off x="41128950" y="26870025"/>
            <a:ext cx="1212250" cy="113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