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5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4T04:54:51.12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31,'-47'54,"-68"102,70-91,-271 412,290-430,25-46,1-1,0 1,-1-1,1 1,-1 0,1-1,0 1,0 0,-1-1,1 1,0 0,0-1,0 1,0 0,0-1,0 1,0 0,0-1,0 1,0 0,0-1,0 1,0 0,1-1,-1 1,0 0,0-1,1 1,-1-1,0 1,1 0,-1-1,1 1,-1-1,1 1,-1-1,1 1,-1-1,1 0,0 1,31 0,-27-1,288-44,-106 11,202-17,-379 48,6 1,0-1,0-1,0-1,26-10,-40 14,0-1,0 0,0 0,0 0,0 0,0 0,0-1,-1 1,1 0,0-1,-1 1,1-1,-1 0,0 1,0-1,1 0,-1 0,0 0,0 0,-1 0,1 0,0 0,-1 0,1 0,-1-1,0 1,0 0,1 0,-2 0,1 0,0-1,0 1,-1 0,1 0,-1 0,1 0,-1 0,0 0,0 0,0 0,0 0,-3-3,-5-11,-2 1,0 1,0 0,-2 0,-26-23,-81-52,87 66,-528-329,543 341,-37-18,51 27,0 1,0-1,0 1,1 0,-1 0,0 0,-1 1,1-1,0 1,0 0,-6 1,8 0,0 0,1 0,-1 0,1 0,-1 0,1 0,-1 0,1 1,0-1,0 0,-1 1,1-1,0 1,0 0,1-1,-1 1,0 0,0-1,1 1,-1 0,1 0,0 0,-1 0,1-1,0 1,0 0,0 2,3 59,-2-55,5 35,1 0,3 0,1-1,2 0,27 58,-9-37,2-2,71 98,-100-154,0-1,0 0,0 0,1 0,-1-1,1 1,0-1,0 0,0-1,0 1,1-1,-1 0,1 0,-1-1,1 1,0-1,-1-1,8 1,-2 1,0-1,-1 2,20 6,-27-7,0-1,0 2,0-1,0 0,0 0,-1 1,1 0,-1-1,1 1,-1 0,0 0,0 1,2 4,20 53,-12-27,-7-23,-3-4,1 0,0-1,0 1,0-1,1 1,0-1,0 0,1 0,0-1,0 1,7 5,-12-11,1 0,-1 1,1-1,0 1,-1-1,1 0,0 1,-1-1,1 0,0 0,-1 0,1 0,0 1,0-1,-1 0,1 0,0 0,-1 0,1-1,0 1,0 0,-1 0,1 0,0-1,-1 1,1 0,0 0,-1-1,2 0,9-21,-3-36,-8 53,2-472,-6 217,4 235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6T08:08:06.2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14,'64'-13,"578"13,-382 19,35 1,51 1,-81-2,-7-1,115 3,-337-20,58 11,16 1,-91-13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093108b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093108b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093108b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093108b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093108b1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093108b1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093108b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093108b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093108b1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093108b1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093108b1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093108b1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093108b1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093108b1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093108b1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093108b1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flip.com/prhku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3791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 dirty="0">
                <a:latin typeface="Century Gothic"/>
                <a:ea typeface="Century Gothic"/>
                <a:cs typeface="Century Gothic"/>
                <a:sym typeface="Century Gothic"/>
              </a:rPr>
              <a:t>Lunch Menu Recommendation</a:t>
            </a:r>
            <a:br>
              <a:rPr lang="en-US" altLang="ko" sz="5400" dirty="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altLang="ko" sz="5400" dirty="0">
                <a:latin typeface="Century Gothic"/>
                <a:ea typeface="Century Gothic"/>
                <a:cs typeface="Century Gothic"/>
                <a:sym typeface="Century Gothic"/>
              </a:rPr>
              <a:t>Result</a:t>
            </a:r>
            <a:r>
              <a:rPr lang="ko" sz="54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ko" sz="5400" dirty="0">
                <a:latin typeface="Century Gothic"/>
                <a:ea typeface="Century Gothic"/>
                <a:cs typeface="Century Gothic"/>
                <a:sym typeface="Century Gothic"/>
              </a:rPr>
              <a:t>&amp; Implementation</a:t>
            </a:r>
            <a:endParaRPr sz="4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2746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Jaeseok Shin 202010116</a:t>
            </a:r>
            <a:endParaRPr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562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4000" dirty="0">
                <a:latin typeface="Century Gothic"/>
                <a:ea typeface="Century Gothic"/>
                <a:cs typeface="Century Gothic"/>
                <a:sym typeface="Century Gothic"/>
              </a:rPr>
              <a:t>Reminding my topic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1CD138-94E6-F5DC-2D81-368146B5B6C3}"/>
              </a:ext>
            </a:extLst>
          </p:cNvPr>
          <p:cNvGrpSpPr/>
          <p:nvPr/>
        </p:nvGrpSpPr>
        <p:grpSpPr>
          <a:xfrm>
            <a:off x="6064287" y="1591646"/>
            <a:ext cx="2928988" cy="2776891"/>
            <a:chOff x="6235109" y="1624390"/>
            <a:chExt cx="2928988" cy="277689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8AAC271-A9C4-080F-EA9E-9CCF464A0BC5}"/>
                </a:ext>
              </a:extLst>
            </p:cNvPr>
            <p:cNvGrpSpPr/>
            <p:nvPr/>
          </p:nvGrpSpPr>
          <p:grpSpPr>
            <a:xfrm>
              <a:off x="6235109" y="1624390"/>
              <a:ext cx="2928988" cy="2776891"/>
              <a:chOff x="192515" y="1694140"/>
              <a:chExt cx="2928988" cy="2776891"/>
            </a:xfrm>
          </p:grpSpPr>
          <p:sp>
            <p:nvSpPr>
              <p:cNvPr id="3" name="Google Shape;159;p20">
                <a:extLst>
                  <a:ext uri="{FF2B5EF4-FFF2-40B4-BE49-F238E27FC236}">
                    <a16:creationId xmlns:a16="http://schemas.microsoft.com/office/drawing/2014/main" id="{7ADEEC43-C45D-148B-A2D4-FB090A77F097}"/>
                  </a:ext>
                </a:extLst>
              </p:cNvPr>
              <p:cNvSpPr txBox="1"/>
              <p:nvPr/>
            </p:nvSpPr>
            <p:spPr>
              <a:xfrm>
                <a:off x="192515" y="3763175"/>
                <a:ext cx="2928988" cy="707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 dirty="0">
                    <a:latin typeface="Century Gothic"/>
                    <a:ea typeface="Century Gothic"/>
                    <a:cs typeface="Century Gothic"/>
                    <a:sym typeface="Century Gothic"/>
                  </a:rPr>
                  <a:t>Use the </a:t>
                </a:r>
                <a:r>
                  <a:rPr lang="en-US" altLang="ko" sz="1700" dirty="0">
                    <a:latin typeface="Century Gothic"/>
                    <a:ea typeface="Century Gothic"/>
                    <a:cs typeface="Century Gothic"/>
                    <a:sym typeface="Century Gothic"/>
                  </a:rPr>
                  <a:t>Content-Based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700" dirty="0">
                    <a:latin typeface="Century Gothic"/>
                    <a:ea typeface="Century Gothic"/>
                    <a:cs typeface="Century Gothic"/>
                    <a:sym typeface="Century Gothic"/>
                  </a:rPr>
                  <a:t>Filtering</a:t>
                </a:r>
                <a:endParaRPr sz="1700" dirty="0"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5" name="Google Shape;174;p20">
                <a:extLst>
                  <a:ext uri="{FF2B5EF4-FFF2-40B4-BE49-F238E27FC236}">
                    <a16:creationId xmlns:a16="http://schemas.microsoft.com/office/drawing/2014/main" id="{B0348F2F-7154-E832-3B47-3CC94D5787E6}"/>
                  </a:ext>
                </a:extLst>
              </p:cNvPr>
              <p:cNvGrpSpPr/>
              <p:nvPr/>
            </p:nvGrpSpPr>
            <p:grpSpPr>
              <a:xfrm>
                <a:off x="517444" y="1694140"/>
                <a:ext cx="2272262" cy="1506814"/>
                <a:chOff x="1061550" y="1778150"/>
                <a:chExt cx="2668540" cy="1769600"/>
              </a:xfrm>
            </p:grpSpPr>
            <p:grpSp>
              <p:nvGrpSpPr>
                <p:cNvPr id="6" name="Google Shape;175;p20">
                  <a:extLst>
                    <a:ext uri="{FF2B5EF4-FFF2-40B4-BE49-F238E27FC236}">
                      <a16:creationId xmlns:a16="http://schemas.microsoft.com/office/drawing/2014/main" id="{6B78FDDD-01F6-9AF1-D0F7-57BD594A7B43}"/>
                    </a:ext>
                  </a:extLst>
                </p:cNvPr>
                <p:cNvGrpSpPr/>
                <p:nvPr/>
              </p:nvGrpSpPr>
              <p:grpSpPr>
                <a:xfrm>
                  <a:off x="2144875" y="1778150"/>
                  <a:ext cx="501900" cy="838025"/>
                  <a:chOff x="1192025" y="2404125"/>
                  <a:chExt cx="501900" cy="838025"/>
                </a:xfrm>
              </p:grpSpPr>
              <p:sp>
                <p:nvSpPr>
                  <p:cNvPr id="16" name="Google Shape;176;p20">
                    <a:extLst>
                      <a:ext uri="{FF2B5EF4-FFF2-40B4-BE49-F238E27FC236}">
                        <a16:creationId xmlns:a16="http://schemas.microsoft.com/office/drawing/2014/main" id="{B3EF8CC7-143C-87F6-DFAB-1A16596E0B74}"/>
                      </a:ext>
                    </a:extLst>
                  </p:cNvPr>
                  <p:cNvSpPr/>
                  <p:nvPr/>
                </p:nvSpPr>
                <p:spPr>
                  <a:xfrm rot="-5400000">
                    <a:off x="1185275" y="2733500"/>
                    <a:ext cx="515400" cy="501900"/>
                  </a:xfrm>
                  <a:prstGeom prst="flowChartDelay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7;p20">
                    <a:extLst>
                      <a:ext uri="{FF2B5EF4-FFF2-40B4-BE49-F238E27FC236}">
                        <a16:creationId xmlns:a16="http://schemas.microsoft.com/office/drawing/2014/main" id="{B2F7155D-C0D2-5B1E-ECE8-BC20CDAA9364}"/>
                      </a:ext>
                    </a:extLst>
                  </p:cNvPr>
                  <p:cNvSpPr/>
                  <p:nvPr/>
                </p:nvSpPr>
                <p:spPr>
                  <a:xfrm>
                    <a:off x="1213325" y="2404125"/>
                    <a:ext cx="459300" cy="4593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" name="Google Shape;178;p20">
                  <a:extLst>
                    <a:ext uri="{FF2B5EF4-FFF2-40B4-BE49-F238E27FC236}">
                      <a16:creationId xmlns:a16="http://schemas.microsoft.com/office/drawing/2014/main" id="{CCB24963-F21C-1B2E-0BF7-038121812936}"/>
                    </a:ext>
                  </a:extLst>
                </p:cNvPr>
                <p:cNvGrpSpPr/>
                <p:nvPr/>
              </p:nvGrpSpPr>
              <p:grpSpPr>
                <a:xfrm>
                  <a:off x="1061550" y="2933571"/>
                  <a:ext cx="459290" cy="611217"/>
                  <a:chOff x="2528975" y="2118075"/>
                  <a:chExt cx="855608" cy="1023300"/>
                </a:xfrm>
              </p:grpSpPr>
              <p:sp>
                <p:nvSpPr>
                  <p:cNvPr id="14" name="Google Shape;179;p20">
                    <a:extLst>
                      <a:ext uri="{FF2B5EF4-FFF2-40B4-BE49-F238E27FC236}">
                        <a16:creationId xmlns:a16="http://schemas.microsoft.com/office/drawing/2014/main" id="{41ADDC22-0092-0244-AFA9-9292A3A7FB97}"/>
                      </a:ext>
                    </a:extLst>
                  </p:cNvPr>
                  <p:cNvSpPr/>
                  <p:nvPr/>
                </p:nvSpPr>
                <p:spPr>
                  <a:xfrm>
                    <a:off x="2528975" y="2118075"/>
                    <a:ext cx="855600" cy="1023300"/>
                  </a:xfrm>
                  <a:prstGeom prst="snip1Rect">
                    <a:avLst>
                      <a:gd name="adj" fmla="val 26595"/>
                    </a:avLst>
                  </a:prstGeom>
                  <a:solidFill>
                    <a:schemeClr val="lt1"/>
                  </a:solidFill>
                  <a:ln w="38100" cap="flat" cmpd="sng">
                    <a:solidFill>
                      <a:srgbClr val="CC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180;p20">
                    <a:extLst>
                      <a:ext uri="{FF2B5EF4-FFF2-40B4-BE49-F238E27FC236}">
                        <a16:creationId xmlns:a16="http://schemas.microsoft.com/office/drawing/2014/main" id="{AF571BD3-B3E9-463A-F099-B29BCA9F3A52}"/>
                      </a:ext>
                    </a:extLst>
                  </p:cNvPr>
                  <p:cNvSpPr/>
                  <p:nvPr/>
                </p:nvSpPr>
                <p:spPr>
                  <a:xfrm rot="-8100000">
                    <a:off x="3051163" y="2207969"/>
                    <a:ext cx="322441" cy="16461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lt2"/>
                  </a:solidFill>
                  <a:ln w="38100" cap="flat" cmpd="sng">
                    <a:solidFill>
                      <a:srgbClr val="CC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" name="Google Shape;181;p20">
                  <a:extLst>
                    <a:ext uri="{FF2B5EF4-FFF2-40B4-BE49-F238E27FC236}">
                      <a16:creationId xmlns:a16="http://schemas.microsoft.com/office/drawing/2014/main" id="{B3D980F0-48F5-56C9-D22A-12468F300981}"/>
                    </a:ext>
                  </a:extLst>
                </p:cNvPr>
                <p:cNvGrpSpPr/>
                <p:nvPr/>
              </p:nvGrpSpPr>
              <p:grpSpPr>
                <a:xfrm>
                  <a:off x="3270800" y="2936533"/>
                  <a:ext cx="459290" cy="611217"/>
                  <a:chOff x="2528975" y="2118075"/>
                  <a:chExt cx="855608" cy="1023300"/>
                </a:xfrm>
              </p:grpSpPr>
              <p:sp>
                <p:nvSpPr>
                  <p:cNvPr id="12" name="Google Shape;182;p20">
                    <a:extLst>
                      <a:ext uri="{FF2B5EF4-FFF2-40B4-BE49-F238E27FC236}">
                        <a16:creationId xmlns:a16="http://schemas.microsoft.com/office/drawing/2014/main" id="{19E13314-88E2-8513-2DFB-01B8E0239190}"/>
                      </a:ext>
                    </a:extLst>
                  </p:cNvPr>
                  <p:cNvSpPr/>
                  <p:nvPr/>
                </p:nvSpPr>
                <p:spPr>
                  <a:xfrm>
                    <a:off x="2528975" y="2118075"/>
                    <a:ext cx="855600" cy="1023300"/>
                  </a:xfrm>
                  <a:prstGeom prst="snip1Rect">
                    <a:avLst>
                      <a:gd name="adj" fmla="val 26595"/>
                    </a:avLst>
                  </a:prstGeom>
                  <a:solidFill>
                    <a:schemeClr val="lt1"/>
                  </a:solidFill>
                  <a:ln w="38100" cap="flat" cmpd="sng">
                    <a:solidFill>
                      <a:srgbClr val="3C78D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183;p20">
                    <a:extLst>
                      <a:ext uri="{FF2B5EF4-FFF2-40B4-BE49-F238E27FC236}">
                        <a16:creationId xmlns:a16="http://schemas.microsoft.com/office/drawing/2014/main" id="{AB21238F-4139-6F6B-BE7E-477305D40641}"/>
                      </a:ext>
                    </a:extLst>
                  </p:cNvPr>
                  <p:cNvSpPr/>
                  <p:nvPr/>
                </p:nvSpPr>
                <p:spPr>
                  <a:xfrm rot="-8100000">
                    <a:off x="3051163" y="2207969"/>
                    <a:ext cx="322441" cy="16461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lt2"/>
                  </a:solidFill>
                  <a:ln w="38100" cap="flat" cmpd="sng">
                    <a:solidFill>
                      <a:srgbClr val="3C78D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9" name="Google Shape;184;p20">
                  <a:extLst>
                    <a:ext uri="{FF2B5EF4-FFF2-40B4-BE49-F238E27FC236}">
                      <a16:creationId xmlns:a16="http://schemas.microsoft.com/office/drawing/2014/main" id="{6F1E7B26-2E9F-2988-5887-72A1BA9448DC}"/>
                    </a:ext>
                  </a:extLst>
                </p:cNvPr>
                <p:cNvCxnSpPr/>
                <p:nvPr/>
              </p:nvCxnSpPr>
              <p:spPr>
                <a:xfrm flipH="1">
                  <a:off x="1483950" y="2361725"/>
                  <a:ext cx="536100" cy="487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" name="Google Shape;185;p20">
                  <a:extLst>
                    <a:ext uri="{FF2B5EF4-FFF2-40B4-BE49-F238E27FC236}">
                      <a16:creationId xmlns:a16="http://schemas.microsoft.com/office/drawing/2014/main" id="{6F4B4339-1244-72E7-72BE-F94B8C5FB5E5}"/>
                    </a:ext>
                  </a:extLst>
                </p:cNvPr>
                <p:cNvCxnSpPr/>
                <p:nvPr/>
              </p:nvCxnSpPr>
              <p:spPr>
                <a:xfrm rot="10800000">
                  <a:off x="2734700" y="2361725"/>
                  <a:ext cx="536100" cy="487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1" name="Google Shape;186;p20">
                  <a:extLst>
                    <a:ext uri="{FF2B5EF4-FFF2-40B4-BE49-F238E27FC236}">
                      <a16:creationId xmlns:a16="http://schemas.microsoft.com/office/drawing/2014/main" id="{945F5383-B312-A637-B54F-C66C65B75699}"/>
                    </a:ext>
                  </a:extLst>
                </p:cNvPr>
                <p:cNvCxnSpPr/>
                <p:nvPr/>
              </p:nvCxnSpPr>
              <p:spPr>
                <a:xfrm>
                  <a:off x="1619375" y="3238825"/>
                  <a:ext cx="1543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18" name="Google Shape;125;p18">
              <a:extLst>
                <a:ext uri="{FF2B5EF4-FFF2-40B4-BE49-F238E27FC236}">
                  <a16:creationId xmlns:a16="http://schemas.microsoft.com/office/drawing/2014/main" id="{3114E22D-02E7-86D3-DE8B-C705EF9BC5D6}"/>
                </a:ext>
              </a:extLst>
            </p:cNvPr>
            <p:cNvSpPr txBox="1"/>
            <p:nvPr/>
          </p:nvSpPr>
          <p:spPr>
            <a:xfrm>
              <a:off x="7105594" y="2814166"/>
              <a:ext cx="109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Century Gothic"/>
                  <a:ea typeface="Century Gothic"/>
                  <a:cs typeface="Century Gothic"/>
                  <a:sym typeface="Century Gothic"/>
                </a:rPr>
                <a:t>similar options</a:t>
              </a:r>
              <a:endParaRPr sz="1000" dirty="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126;p18">
              <a:extLst>
                <a:ext uri="{FF2B5EF4-FFF2-40B4-BE49-F238E27FC236}">
                  <a16:creationId xmlns:a16="http://schemas.microsoft.com/office/drawing/2014/main" id="{1D7B9916-E50D-6565-7411-07C7F8DC28E9}"/>
                </a:ext>
              </a:extLst>
            </p:cNvPr>
            <p:cNvSpPr txBox="1"/>
            <p:nvPr/>
          </p:nvSpPr>
          <p:spPr>
            <a:xfrm>
              <a:off x="6251989" y="2016875"/>
              <a:ext cx="1099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Century Gothic"/>
                  <a:ea typeface="Century Gothic"/>
                  <a:cs typeface="Century Gothic"/>
                  <a:sym typeface="Century Gothic"/>
                </a:rPr>
                <a:t>Read by user</a:t>
              </a:r>
              <a:endParaRPr sz="10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127;p18">
              <a:extLst>
                <a:ext uri="{FF2B5EF4-FFF2-40B4-BE49-F238E27FC236}">
                  <a16:creationId xmlns:a16="http://schemas.microsoft.com/office/drawing/2014/main" id="{444B9405-922A-F069-F2AD-B55186DC3418}"/>
                </a:ext>
              </a:extLst>
            </p:cNvPr>
            <p:cNvSpPr txBox="1"/>
            <p:nvPr/>
          </p:nvSpPr>
          <p:spPr>
            <a:xfrm>
              <a:off x="7984725" y="1928695"/>
              <a:ext cx="1099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Century Gothic"/>
                  <a:ea typeface="Century Gothic"/>
                  <a:cs typeface="Century Gothic"/>
                  <a:sym typeface="Century Gothic"/>
                </a:rPr>
                <a:t>Recommend </a:t>
              </a:r>
              <a:endParaRPr sz="1000" dirty="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latin typeface="Century Gothic"/>
                  <a:ea typeface="Century Gothic"/>
                  <a:cs typeface="Century Gothic"/>
                  <a:sym typeface="Century Gothic"/>
                </a:rPr>
                <a:t>to user</a:t>
              </a:r>
              <a:endParaRPr sz="1000" dirty="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71CDE-08E8-06CA-2BFC-CDA273588E5B}"/>
              </a:ext>
            </a:extLst>
          </p:cNvPr>
          <p:cNvGrpSpPr/>
          <p:nvPr/>
        </p:nvGrpSpPr>
        <p:grpSpPr>
          <a:xfrm>
            <a:off x="476649" y="1605974"/>
            <a:ext cx="2515235" cy="2722487"/>
            <a:chOff x="311700" y="1975988"/>
            <a:chExt cx="2515235" cy="2722487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975988"/>
              <a:ext cx="2515235" cy="1812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59;p20">
              <a:extLst>
                <a:ext uri="{FF2B5EF4-FFF2-40B4-BE49-F238E27FC236}">
                  <a16:creationId xmlns:a16="http://schemas.microsoft.com/office/drawing/2014/main" id="{1F863BA9-5C94-F73B-43BE-A090013225DA}"/>
                </a:ext>
              </a:extLst>
            </p:cNvPr>
            <p:cNvSpPr txBox="1"/>
            <p:nvPr/>
          </p:nvSpPr>
          <p:spPr>
            <a:xfrm>
              <a:off x="311700" y="3990619"/>
              <a:ext cx="2515235" cy="707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latin typeface="Century Gothic"/>
                  <a:ea typeface="Century Gothic"/>
                  <a:cs typeface="Century Gothic"/>
                  <a:sym typeface="Century Gothic"/>
                </a:rPr>
                <a:t>Problem of deciding lunch menu</a:t>
              </a:r>
              <a:endParaRPr sz="1700" dirty="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4" name="그룹 1">
            <a:extLst>
              <a:ext uri="{FF2B5EF4-FFF2-40B4-BE49-F238E27FC236}">
                <a16:creationId xmlns:a16="http://schemas.microsoft.com/office/drawing/2014/main" id="{47866895-3C23-BF1D-1128-6ABDCFE8DC6C}"/>
              </a:ext>
            </a:extLst>
          </p:cNvPr>
          <p:cNvGrpSpPr/>
          <p:nvPr/>
        </p:nvGrpSpPr>
        <p:grpSpPr>
          <a:xfrm>
            <a:off x="3279826" y="1605974"/>
            <a:ext cx="2783203" cy="2762563"/>
            <a:chOff x="669997" y="1421160"/>
            <a:chExt cx="3619069" cy="3592230"/>
          </a:xfrm>
        </p:grpSpPr>
        <p:pic>
          <p:nvPicPr>
            <p:cNvPr id="26" name="Google Shape;91;p17">
              <a:extLst>
                <a:ext uri="{FF2B5EF4-FFF2-40B4-BE49-F238E27FC236}">
                  <a16:creationId xmlns:a16="http://schemas.microsoft.com/office/drawing/2014/main" id="{24B29526-CEC9-29B8-A380-90A45E41CCF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6597" b="27763"/>
            <a:stretch/>
          </p:blipFill>
          <p:spPr>
            <a:xfrm>
              <a:off x="3075963" y="2324890"/>
              <a:ext cx="1189475" cy="661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92;p17">
              <a:extLst>
                <a:ext uri="{FF2B5EF4-FFF2-40B4-BE49-F238E27FC236}">
                  <a16:creationId xmlns:a16="http://schemas.microsoft.com/office/drawing/2014/main" id="{6C7FC6DA-8523-C638-B53D-899A4BB5323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14096"/>
            <a:stretch/>
          </p:blipFill>
          <p:spPr>
            <a:xfrm>
              <a:off x="877550" y="2172275"/>
              <a:ext cx="1125775" cy="96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93;p17">
              <a:extLst>
                <a:ext uri="{FF2B5EF4-FFF2-40B4-BE49-F238E27FC236}">
                  <a16:creationId xmlns:a16="http://schemas.microsoft.com/office/drawing/2014/main" id="{3D55CF60-6C95-5A6A-A35B-9F0B01925F2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b="16909"/>
            <a:stretch/>
          </p:blipFill>
          <p:spPr>
            <a:xfrm rot="2699996">
              <a:off x="3126850" y="1421160"/>
              <a:ext cx="1087683" cy="9037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" name="Google Shape;97;p17">
              <a:extLst>
                <a:ext uri="{FF2B5EF4-FFF2-40B4-BE49-F238E27FC236}">
                  <a16:creationId xmlns:a16="http://schemas.microsoft.com/office/drawing/2014/main" id="{8B3D8DEE-D1C3-D279-5A09-D2CDA5349FDB}"/>
                </a:ext>
              </a:extLst>
            </p:cNvPr>
            <p:cNvCxnSpPr/>
            <p:nvPr/>
          </p:nvCxnSpPr>
          <p:spPr>
            <a:xfrm rot="10800000" flipH="1">
              <a:off x="2019825" y="1862550"/>
              <a:ext cx="974400" cy="770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98;p17">
              <a:extLst>
                <a:ext uri="{FF2B5EF4-FFF2-40B4-BE49-F238E27FC236}">
                  <a16:creationId xmlns:a16="http://schemas.microsoft.com/office/drawing/2014/main" id="{B877FD1E-BEE5-1085-1F5D-23931C1BAED6}"/>
                </a:ext>
              </a:extLst>
            </p:cNvPr>
            <p:cNvCxnSpPr/>
            <p:nvPr/>
          </p:nvCxnSpPr>
          <p:spPr>
            <a:xfrm>
              <a:off x="2019825" y="2622850"/>
              <a:ext cx="974400" cy="7707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99;p17">
              <a:extLst>
                <a:ext uri="{FF2B5EF4-FFF2-40B4-BE49-F238E27FC236}">
                  <a16:creationId xmlns:a16="http://schemas.microsoft.com/office/drawing/2014/main" id="{01A94131-5C8B-EF5D-9854-49287A50A0CA}"/>
                </a:ext>
              </a:extLst>
            </p:cNvPr>
            <p:cNvCxnSpPr/>
            <p:nvPr/>
          </p:nvCxnSpPr>
          <p:spPr>
            <a:xfrm>
              <a:off x="2032421" y="2615662"/>
              <a:ext cx="920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" name="Google Shape;102;p17">
              <a:extLst>
                <a:ext uri="{FF2B5EF4-FFF2-40B4-BE49-F238E27FC236}">
                  <a16:creationId xmlns:a16="http://schemas.microsoft.com/office/drawing/2014/main" id="{AED47A8F-CBAF-D2CC-41D6-537754CB344D}"/>
                </a:ext>
              </a:extLst>
            </p:cNvPr>
            <p:cNvSpPr txBox="1"/>
            <p:nvPr/>
          </p:nvSpPr>
          <p:spPr>
            <a:xfrm>
              <a:off x="669997" y="4092947"/>
              <a:ext cx="3619069" cy="920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700" dirty="0">
                  <a:latin typeface="Century Gothic"/>
                  <a:ea typeface="Century Gothic"/>
                  <a:cs typeface="Century Gothic"/>
                  <a:sym typeface="Century Gothic"/>
                </a:rPr>
                <a:t>Offering various options</a:t>
              </a:r>
              <a:r>
                <a:rPr lang="en-US" altLang="ko" sz="1700" dirty="0">
                  <a:latin typeface="Century Gothic"/>
                  <a:ea typeface="Century Gothic"/>
                  <a:cs typeface="Century Gothic"/>
                  <a:sym typeface="Century Gothic"/>
                </a:rPr>
                <a:t> based on select</a:t>
              </a:r>
              <a:endParaRPr sz="1700" dirty="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33" name="Google Shape;94;p17">
            <a:extLst>
              <a:ext uri="{FF2B5EF4-FFF2-40B4-BE49-F238E27FC236}">
                <a16:creationId xmlns:a16="http://schemas.microsoft.com/office/drawing/2014/main" id="{05C8E181-4C1E-5BFA-607D-C15CFB20048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b="18005"/>
          <a:stretch/>
        </p:blipFill>
        <p:spPr>
          <a:xfrm>
            <a:off x="5079937" y="2706010"/>
            <a:ext cx="951108" cy="77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A9BC7BBB-4535-F9B2-F9A3-CC107FA098D0}"/>
              </a:ext>
            </a:extLst>
          </p:cNvPr>
          <p:cNvSpPr txBox="1"/>
          <p:nvPr/>
        </p:nvSpPr>
        <p:spPr>
          <a:xfrm>
            <a:off x="2914654" y="2770981"/>
            <a:ext cx="591764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entury Gothic"/>
                <a:ea typeface="Century Gothic"/>
                <a:cs typeface="Century Gothic"/>
                <a:sym typeface="Century Gothic"/>
              </a:rPr>
              <a:t>Similarity Measure Algorithms </a:t>
            </a:r>
            <a:endParaRPr sz="2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1EEA8462-BF00-B3B8-7090-D063C6C3108A}"/>
              </a:ext>
            </a:extLst>
          </p:cNvPr>
          <p:cNvSpPr txBox="1"/>
          <p:nvPr/>
        </p:nvSpPr>
        <p:spPr>
          <a:xfrm>
            <a:off x="3430548" y="1586591"/>
            <a:ext cx="446745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entury Gothic"/>
                <a:ea typeface="Century Gothic"/>
                <a:cs typeface="Century Gothic"/>
                <a:sym typeface="Century Gothic"/>
              </a:rPr>
              <a:t>Based on Star Point Rate</a:t>
            </a:r>
            <a:endParaRPr sz="2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6747CA4C-0DB4-4AF4-2736-DB830F74896F}"/>
              </a:ext>
            </a:extLst>
          </p:cNvPr>
          <p:cNvSpPr txBox="1"/>
          <p:nvPr/>
        </p:nvSpPr>
        <p:spPr>
          <a:xfrm>
            <a:off x="3117482" y="3955371"/>
            <a:ext cx="558282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latin typeface="Century Gothic"/>
                <a:ea typeface="Century Gothic"/>
                <a:cs typeface="Century Gothic"/>
                <a:sym typeface="Century Gothic"/>
              </a:rPr>
              <a:t>Instagram-like User Interface</a:t>
            </a: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E2ACF77C-E907-9E4E-C85B-09F089E7DB0F}"/>
              </a:ext>
            </a:extLst>
          </p:cNvPr>
          <p:cNvSpPr txBox="1">
            <a:spLocks/>
          </p:cNvSpPr>
          <p:nvPr/>
        </p:nvSpPr>
        <p:spPr>
          <a:xfrm>
            <a:off x="311700" y="2562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000" dirty="0"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 lang="en-US"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그림 6" descr="텍스트, 문, 스크린샷, 메뉴이(가) 표시된 사진&#10;&#10;자동 생성된 설명">
            <a:extLst>
              <a:ext uri="{FF2B5EF4-FFF2-40B4-BE49-F238E27FC236}">
                <a16:creationId xmlns:a16="http://schemas.microsoft.com/office/drawing/2014/main" id="{2F50EFD8-C8A5-EF77-DC9A-7F4D00E57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" t="701" r="1649" b="1412"/>
          <a:stretch/>
        </p:blipFill>
        <p:spPr>
          <a:xfrm>
            <a:off x="469235" y="1138759"/>
            <a:ext cx="2519061" cy="377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5C3EF9C6-71FE-02E1-1757-6ECA55DF5DF1}"/>
              </a:ext>
            </a:extLst>
          </p:cNvPr>
          <p:cNvSpPr txBox="1"/>
          <p:nvPr/>
        </p:nvSpPr>
        <p:spPr>
          <a:xfrm>
            <a:off x="311700" y="1312993"/>
            <a:ext cx="446745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entury Gothic"/>
                <a:ea typeface="Century Gothic"/>
                <a:cs typeface="Century Gothic"/>
                <a:sym typeface="Century Gothic"/>
              </a:rPr>
              <a:t>Cosine Similarity</a:t>
            </a:r>
            <a:endParaRPr sz="28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044A1C0A-7425-61F4-9291-7F89D5EB8F79}"/>
              </a:ext>
            </a:extLst>
          </p:cNvPr>
          <p:cNvSpPr txBox="1"/>
          <p:nvPr/>
        </p:nvSpPr>
        <p:spPr>
          <a:xfrm>
            <a:off x="854311" y="1928516"/>
            <a:ext cx="4467455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 sz="2800" dirty="0" err="1">
                <a:latin typeface="Century Gothic"/>
                <a:ea typeface="Century Gothic"/>
                <a:cs typeface="Century Gothic"/>
                <a:sym typeface="Century Gothic"/>
              </a:rPr>
              <a:t>abcd</a:t>
            </a:r>
            <a:endParaRPr lang="en-US" sz="2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 sz="2800" dirty="0" err="1">
                <a:latin typeface="Century Gothic"/>
                <a:ea typeface="Century Gothic"/>
                <a:cs typeface="Century Gothic"/>
                <a:sym typeface="Century Gothic"/>
              </a:rPr>
              <a:t>efg</a:t>
            </a:r>
            <a:endParaRPr lang="en-US" sz="2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 sz="2800" dirty="0" err="1">
                <a:latin typeface="Century Gothic"/>
                <a:ea typeface="Century Gothic"/>
                <a:cs typeface="Century Gothic"/>
                <a:sym typeface="Century Gothic"/>
              </a:rPr>
              <a:t>higk</a:t>
            </a:r>
            <a:endParaRPr lang="en-US" sz="2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 sz="2800" dirty="0" err="1">
                <a:latin typeface="Century Gothic"/>
                <a:ea typeface="Century Gothic"/>
                <a:cs typeface="Century Gothic"/>
                <a:sym typeface="Century Gothic"/>
              </a:rPr>
              <a:t>lmnop</a:t>
            </a:r>
            <a:endParaRPr sz="2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A43A82-4F46-F8E6-7830-696EF192D7D9}"/>
              </a:ext>
            </a:extLst>
          </p:cNvPr>
          <p:cNvSpPr/>
          <p:nvPr/>
        </p:nvSpPr>
        <p:spPr>
          <a:xfrm>
            <a:off x="5456255" y="1312993"/>
            <a:ext cx="3104941" cy="3385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Image of 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Similarity evaluation screenshot</a:t>
            </a: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9CD13AB1-C3D0-6070-5415-346187979917}"/>
              </a:ext>
            </a:extLst>
          </p:cNvPr>
          <p:cNvSpPr txBox="1">
            <a:spLocks/>
          </p:cNvSpPr>
          <p:nvPr/>
        </p:nvSpPr>
        <p:spPr>
          <a:xfrm>
            <a:off x="311700" y="2562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000" dirty="0">
                <a:latin typeface="Century Gothic"/>
                <a:ea typeface="Century Gothic"/>
                <a:cs typeface="Century Gothic"/>
                <a:sym typeface="Century Gothic"/>
              </a:rPr>
              <a:t>Similarity Method</a:t>
            </a:r>
            <a:endParaRPr lang="en-US"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4400" dirty="0">
                <a:latin typeface="Century Gothic"/>
                <a:ea typeface="Century Gothic"/>
                <a:cs typeface="Century Gothic"/>
                <a:sym typeface="Century Gothic"/>
              </a:rPr>
              <a:t>Method Comparison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3D4B59-E8FF-6BB7-88BF-57E4E344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78944"/>
              </p:ext>
            </p:extLst>
          </p:nvPr>
        </p:nvGraphicFramePr>
        <p:xfrm>
          <a:off x="311700" y="1459230"/>
          <a:ext cx="8077201" cy="305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22">
                  <a:extLst>
                    <a:ext uri="{9D8B030D-6E8A-4147-A177-3AD203B41FA5}">
                      <a16:colId xmlns:a16="http://schemas.microsoft.com/office/drawing/2014/main" val="2112353533"/>
                    </a:ext>
                  </a:extLst>
                </a:gridCol>
                <a:gridCol w="1562328">
                  <a:extLst>
                    <a:ext uri="{9D8B030D-6E8A-4147-A177-3AD203B41FA5}">
                      <a16:colId xmlns:a16="http://schemas.microsoft.com/office/drawing/2014/main" val="2981689669"/>
                    </a:ext>
                  </a:extLst>
                </a:gridCol>
                <a:gridCol w="1435651">
                  <a:extLst>
                    <a:ext uri="{9D8B030D-6E8A-4147-A177-3AD203B41FA5}">
                      <a16:colId xmlns:a16="http://schemas.microsoft.com/office/drawing/2014/main" val="128109543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4260037528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88516451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397224444"/>
                    </a:ext>
                  </a:extLst>
                </a:gridCol>
              </a:tblGrid>
              <a:tr h="152781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Cosine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Manhattan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(L</a:t>
                      </a:r>
                      <a:r>
                        <a:rPr lang="en-US" altLang="ko-KR" sz="1800" i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Euclidean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(L</a:t>
                      </a:r>
                      <a:r>
                        <a:rPr lang="en-US" altLang="ko-KR" sz="1800" i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Minkowski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(L</a:t>
                      </a:r>
                      <a:r>
                        <a:rPr lang="en-US" altLang="ko-KR" sz="1800" i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N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)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Jaccard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032721"/>
                  </a:ext>
                </a:extLst>
              </a:tr>
              <a:tr h="15278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Similarity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931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A2DDC9-9783-988F-3067-6B01162C48A1}"/>
                  </a:ext>
                </a:extLst>
              </p14:cNvPr>
              <p14:cNvContentPartPr/>
              <p14:nvPr/>
            </p14:nvContentPartPr>
            <p14:xfrm>
              <a:off x="1518593" y="1743642"/>
              <a:ext cx="384120" cy="362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A2DDC9-9783-988F-3067-6B01162C48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0593" y="1707678"/>
                <a:ext cx="419760" cy="434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4BF1960B-D815-7401-69D2-B116BB73606F}"/>
                  </a:ext>
                </a:extLst>
              </p14:cNvPr>
              <p14:cNvContentPartPr/>
              <p14:nvPr/>
            </p14:nvContentPartPr>
            <p14:xfrm>
              <a:off x="1710653" y="2284695"/>
              <a:ext cx="994680" cy="5256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4BF1960B-D815-7401-69D2-B116BB7360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5013" y="2213055"/>
                <a:ext cx="1066320" cy="19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Century Gothic"/>
                <a:ea typeface="Century Gothic"/>
                <a:cs typeface="Century Gothic"/>
                <a:sym typeface="Century Gothic"/>
              </a:rPr>
              <a:t>Interface Motivation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Picture 3" descr="A screenshot of a food menu&#10;&#10;Description automatically generated">
            <a:extLst>
              <a:ext uri="{FF2B5EF4-FFF2-40B4-BE49-F238E27FC236}">
                <a16:creationId xmlns:a16="http://schemas.microsoft.com/office/drawing/2014/main" id="{60AA976E-4FA4-5796-810C-AD26DA077A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5182" b="19372"/>
          <a:stretch/>
        </p:blipFill>
        <p:spPr>
          <a:xfrm>
            <a:off x="540857" y="1226566"/>
            <a:ext cx="2198837" cy="3116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 descr="텍스트, 문, 스크린샷, 메뉴이(가) 표시된 사진&#10;&#10;자동 생성된 설명">
            <a:extLst>
              <a:ext uri="{FF2B5EF4-FFF2-40B4-BE49-F238E27FC236}">
                <a16:creationId xmlns:a16="http://schemas.microsoft.com/office/drawing/2014/main" id="{B1BC23FD-502A-EF5B-DBD8-645CF882FB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2" t="701" r="1649" b="1412"/>
          <a:stretch/>
        </p:blipFill>
        <p:spPr>
          <a:xfrm>
            <a:off x="5889893" y="1103450"/>
            <a:ext cx="2309192" cy="346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0290BEF5-A422-0274-DBD7-EF4DBC3F1250}"/>
              </a:ext>
            </a:extLst>
          </p:cNvPr>
          <p:cNvSpPr txBox="1"/>
          <p:nvPr/>
        </p:nvSpPr>
        <p:spPr>
          <a:xfrm>
            <a:off x="2601063" y="1835959"/>
            <a:ext cx="3456914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entury Gothic"/>
                <a:ea typeface="Century Gothic"/>
                <a:cs typeface="Century Gothic"/>
                <a:sym typeface="Century Gothic"/>
              </a:rPr>
              <a:t>Effective information delivery</a:t>
            </a:r>
          </a:p>
          <a:p>
            <a:pPr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entury Gothic"/>
                <a:ea typeface="Century Gothic"/>
                <a:cs typeface="Century Gothic"/>
                <a:sym typeface="Century Gothic"/>
              </a:rPr>
              <a:t>Familiar user interface</a:t>
            </a:r>
          </a:p>
          <a:p>
            <a:pPr lvl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entury Gothic"/>
                <a:ea typeface="Century Gothic"/>
                <a:cs typeface="Century Gothic"/>
                <a:sym typeface="Century Gothic"/>
              </a:rPr>
              <a:t>Feedback of last semester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83;p16">
            <a:extLst>
              <a:ext uri="{FF2B5EF4-FFF2-40B4-BE49-F238E27FC236}">
                <a16:creationId xmlns:a16="http://schemas.microsoft.com/office/drawing/2014/main" id="{6B28E8D9-1332-6A28-3B69-6EF93E5C9FA7}"/>
              </a:ext>
            </a:extLst>
          </p:cNvPr>
          <p:cNvSpPr txBox="1"/>
          <p:nvPr/>
        </p:nvSpPr>
        <p:spPr>
          <a:xfrm>
            <a:off x="583908" y="4470059"/>
            <a:ext cx="211273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entury Gothic"/>
                <a:ea typeface="Century Gothic"/>
                <a:cs typeface="Century Gothic"/>
                <a:sym typeface="Century Gothic"/>
              </a:rPr>
              <a:t>Original Shape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83;p16">
            <a:extLst>
              <a:ext uri="{FF2B5EF4-FFF2-40B4-BE49-F238E27FC236}">
                <a16:creationId xmlns:a16="http://schemas.microsoft.com/office/drawing/2014/main" id="{B1112BC8-7C94-5675-88C3-83537D49804F}"/>
              </a:ext>
            </a:extLst>
          </p:cNvPr>
          <p:cNvSpPr txBox="1"/>
          <p:nvPr/>
        </p:nvSpPr>
        <p:spPr>
          <a:xfrm>
            <a:off x="5988122" y="4554065"/>
            <a:ext cx="211273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Century Gothic"/>
                <a:ea typeface="Century Gothic"/>
                <a:cs typeface="Century Gothic"/>
                <a:sym typeface="Century Gothic"/>
              </a:rPr>
              <a:t>Developed Shape</a:t>
            </a:r>
            <a:endParaRPr sz="1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E4B672EC-9799-99F4-C521-06C8EB2715CA}"/>
              </a:ext>
            </a:extLst>
          </p:cNvPr>
          <p:cNvSpPr txBox="1">
            <a:spLocks/>
          </p:cNvSpPr>
          <p:nvPr/>
        </p:nvSpPr>
        <p:spPr>
          <a:xfrm>
            <a:off x="311700" y="2562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4000" dirty="0">
                <a:latin typeface="Century Gothic"/>
                <a:ea typeface="Century Gothic"/>
                <a:cs typeface="Century Gothic"/>
                <a:sym typeface="Century Gothic"/>
              </a:rPr>
              <a:t>Similarity Method</a:t>
            </a:r>
            <a:endParaRPr lang="en-US"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그림 4" descr="텍스트, 문, 스크린샷, 메뉴이(가) 표시된 사진&#10;&#10;자동 생성된 설명">
            <a:extLst>
              <a:ext uri="{FF2B5EF4-FFF2-40B4-BE49-F238E27FC236}">
                <a16:creationId xmlns:a16="http://schemas.microsoft.com/office/drawing/2014/main" id="{49D41510-F1C8-C09C-978D-1BC64995A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2" t="701" r="1649" b="1412"/>
          <a:stretch/>
        </p:blipFill>
        <p:spPr>
          <a:xfrm>
            <a:off x="3311658" y="1151074"/>
            <a:ext cx="2520683" cy="37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9D72097-FFD6-B59F-B58C-03B54ECC7D18}"/>
              </a:ext>
            </a:extLst>
          </p:cNvPr>
          <p:cNvSpPr/>
          <p:nvPr/>
        </p:nvSpPr>
        <p:spPr>
          <a:xfrm>
            <a:off x="3311658" y="4276725"/>
            <a:ext cx="350705" cy="13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E78A18-E09D-D65C-0CD0-D10A78B38484}"/>
              </a:ext>
            </a:extLst>
          </p:cNvPr>
          <p:cNvSpPr/>
          <p:nvPr/>
        </p:nvSpPr>
        <p:spPr>
          <a:xfrm>
            <a:off x="4487995" y="4414838"/>
            <a:ext cx="722180" cy="13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C2B33A-DF69-7012-3886-824E8D82330F}"/>
              </a:ext>
            </a:extLst>
          </p:cNvPr>
          <p:cNvSpPr/>
          <p:nvPr/>
        </p:nvSpPr>
        <p:spPr>
          <a:xfrm>
            <a:off x="3311658" y="4559167"/>
            <a:ext cx="812667" cy="1143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EBAA3A-3D64-5018-1E8E-C5302A0DCF72}"/>
              </a:ext>
            </a:extLst>
          </p:cNvPr>
          <p:cNvSpPr/>
          <p:nvPr/>
        </p:nvSpPr>
        <p:spPr>
          <a:xfrm>
            <a:off x="3311658" y="4679835"/>
            <a:ext cx="1898517" cy="1379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E7AFE3-30D7-8D57-458A-2D074D5D9DA2}"/>
              </a:ext>
            </a:extLst>
          </p:cNvPr>
          <p:cNvSpPr/>
          <p:nvPr/>
        </p:nvSpPr>
        <p:spPr>
          <a:xfrm>
            <a:off x="3348038" y="1500188"/>
            <a:ext cx="2447925" cy="2592502"/>
          </a:xfrm>
          <a:prstGeom prst="roundRect">
            <a:avLst>
              <a:gd name="adj" fmla="val 51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5F6699-CABD-16A8-E6A6-998E91633961}"/>
              </a:ext>
            </a:extLst>
          </p:cNvPr>
          <p:cNvCxnSpPr>
            <a:cxnSpLocks/>
          </p:cNvCxnSpPr>
          <p:nvPr/>
        </p:nvCxnSpPr>
        <p:spPr>
          <a:xfrm flipH="1" flipV="1">
            <a:off x="2624138" y="1476469"/>
            <a:ext cx="723900" cy="147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FB042A-E825-BBC1-AF31-AED9A6C3E32F}"/>
              </a:ext>
            </a:extLst>
          </p:cNvPr>
          <p:cNvCxnSpPr>
            <a:cxnSpLocks/>
          </p:cNvCxnSpPr>
          <p:nvPr/>
        </p:nvCxnSpPr>
        <p:spPr>
          <a:xfrm flipH="1" flipV="1">
            <a:off x="2329234" y="2796439"/>
            <a:ext cx="1000614" cy="14978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E3A75D-FAC0-5871-D70B-2C7A00CAB263}"/>
              </a:ext>
            </a:extLst>
          </p:cNvPr>
          <p:cNvCxnSpPr>
            <a:cxnSpLocks/>
          </p:cNvCxnSpPr>
          <p:nvPr/>
        </p:nvCxnSpPr>
        <p:spPr>
          <a:xfrm flipH="1">
            <a:off x="5210175" y="1595745"/>
            <a:ext cx="1366838" cy="28555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FAA706-E9F6-5503-B6FB-220EF299EE72}"/>
              </a:ext>
            </a:extLst>
          </p:cNvPr>
          <p:cNvCxnSpPr>
            <a:cxnSpLocks/>
          </p:cNvCxnSpPr>
          <p:nvPr/>
        </p:nvCxnSpPr>
        <p:spPr>
          <a:xfrm flipH="1">
            <a:off x="5210175" y="3495491"/>
            <a:ext cx="1309686" cy="1322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9949A2-B83F-183B-DD6B-21985F381576}"/>
              </a:ext>
            </a:extLst>
          </p:cNvPr>
          <p:cNvCxnSpPr>
            <a:cxnSpLocks/>
          </p:cNvCxnSpPr>
          <p:nvPr/>
        </p:nvCxnSpPr>
        <p:spPr>
          <a:xfrm flipH="1" flipV="1">
            <a:off x="2276300" y="3795713"/>
            <a:ext cx="1035358" cy="820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134964-EF1F-A115-E3B4-C2BACEA93B59}"/>
              </a:ext>
            </a:extLst>
          </p:cNvPr>
          <p:cNvSpPr txBox="1"/>
          <p:nvPr/>
        </p:nvSpPr>
        <p:spPr>
          <a:xfrm>
            <a:off x="3122808" y="130997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①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9581DC-F003-397D-1A1C-B26F9752BC30}"/>
              </a:ext>
            </a:extLst>
          </p:cNvPr>
          <p:cNvSpPr txBox="1"/>
          <p:nvPr/>
        </p:nvSpPr>
        <p:spPr>
          <a:xfrm>
            <a:off x="3622680" y="41720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BF46B9-1C83-4FF5-07D1-1AA47B7A46DE}"/>
              </a:ext>
            </a:extLst>
          </p:cNvPr>
          <p:cNvSpPr txBox="1"/>
          <p:nvPr/>
        </p:nvSpPr>
        <p:spPr>
          <a:xfrm>
            <a:off x="2962741" y="45387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③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317EA-C5B7-1E38-C10E-9CDCC7191D45}"/>
              </a:ext>
            </a:extLst>
          </p:cNvPr>
          <p:cNvSpPr txBox="1"/>
          <p:nvPr/>
        </p:nvSpPr>
        <p:spPr>
          <a:xfrm>
            <a:off x="4793583" y="41164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④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0DE771-9058-997B-A517-A523D56AAD05}"/>
              </a:ext>
            </a:extLst>
          </p:cNvPr>
          <p:cNvSpPr txBox="1"/>
          <p:nvPr/>
        </p:nvSpPr>
        <p:spPr>
          <a:xfrm>
            <a:off x="6184235" y="32399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D52B60-40A7-BBFD-3BCB-630D94B9CF8A}"/>
              </a:ext>
            </a:extLst>
          </p:cNvPr>
          <p:cNvSpPr txBox="1"/>
          <p:nvPr/>
        </p:nvSpPr>
        <p:spPr>
          <a:xfrm>
            <a:off x="558432" y="1124127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entury Gothic" panose="020B0502020202020204" pitchFamily="34" charset="0"/>
              </a:rPr>
              <a:t>Restaurant Image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: 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925FCE-0063-C045-C56B-393FA2DEBB0C}"/>
              </a:ext>
            </a:extLst>
          </p:cNvPr>
          <p:cNvSpPr txBox="1"/>
          <p:nvPr/>
        </p:nvSpPr>
        <p:spPr>
          <a:xfrm>
            <a:off x="558432" y="2273219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entury Gothic" panose="020B0502020202020204" pitchFamily="34" charset="0"/>
              </a:rPr>
              <a:t>Similarity 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:</a:t>
            </a:r>
            <a:r>
              <a:rPr lang="en-US" altLang="ko-KR" b="1" dirty="0">
                <a:latin typeface="Century Gothic" panose="020B0502020202020204" pitchFamily="34" charset="0"/>
              </a:rPr>
              <a:t> </a:t>
            </a:r>
            <a:endParaRPr lang="ko-KR" altLang="en-US" b="1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291344-8B39-23BF-3F4C-26A6E1E52684}"/>
              </a:ext>
            </a:extLst>
          </p:cNvPr>
          <p:cNvSpPr txBox="1"/>
          <p:nvPr/>
        </p:nvSpPr>
        <p:spPr>
          <a:xfrm>
            <a:off x="4893597" y="47898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8C3EE9-91ED-540C-A395-FF96C33BD5F3}"/>
              </a:ext>
            </a:extLst>
          </p:cNvPr>
          <p:cNvSpPr txBox="1"/>
          <p:nvPr/>
        </p:nvSpPr>
        <p:spPr>
          <a:xfrm>
            <a:off x="6629403" y="115107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entury Gothic" panose="020B0502020202020204" pitchFamily="34" charset="0"/>
              </a:rPr>
              <a:t>Name of Restaurant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: 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FDDF8B-C8E7-E482-7D87-7D09D160EDBE}"/>
              </a:ext>
            </a:extLst>
          </p:cNvPr>
          <p:cNvSpPr txBox="1"/>
          <p:nvPr/>
        </p:nvSpPr>
        <p:spPr>
          <a:xfrm>
            <a:off x="6595208" y="2988989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entury Gothic" panose="020B0502020202020204" pitchFamily="34" charset="0"/>
              </a:rPr>
              <a:t>Menu of the restaurant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: </a:t>
            </a:r>
            <a:endParaRPr lang="ko-KR" altLang="en-US" dirty="0">
              <a:latin typeface="Century Gothic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DE17AD-807C-AB8F-9707-754583D60203}"/>
              </a:ext>
            </a:extLst>
          </p:cNvPr>
          <p:cNvSpPr txBox="1"/>
          <p:nvPr/>
        </p:nvSpPr>
        <p:spPr>
          <a:xfrm>
            <a:off x="527962" y="3422311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entury Gothic" panose="020B0502020202020204" pitchFamily="34" charset="0"/>
              </a:rPr>
              <a:t>Number of star point 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:</a:t>
            </a:r>
            <a:r>
              <a:rPr lang="en-US" altLang="ko-KR" b="1" dirty="0">
                <a:latin typeface="Century Gothic" panose="020B0502020202020204" pitchFamily="34" charset="0"/>
              </a:rPr>
              <a:t> </a:t>
            </a:r>
            <a:endParaRPr lang="ko-KR" altLang="en-US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4400" dirty="0">
                <a:latin typeface="Century Gothic"/>
                <a:ea typeface="Century Gothic"/>
                <a:cs typeface="Century Gothic"/>
                <a:sym typeface="Century Gothic"/>
              </a:rPr>
              <a:t>Limitation &amp; Further Development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7D856-9B8B-98D2-417F-E0832FC82B81}"/>
              </a:ext>
            </a:extLst>
          </p:cNvPr>
          <p:cNvCxnSpPr>
            <a:cxnSpLocks/>
          </p:cNvCxnSpPr>
          <p:nvPr/>
        </p:nvCxnSpPr>
        <p:spPr>
          <a:xfrm>
            <a:off x="4572000" y="1171575"/>
            <a:ext cx="0" cy="354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9243A421-D02E-FE31-6849-65FC8C9C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" y="1581150"/>
            <a:ext cx="1409700" cy="1409700"/>
          </a:xfrm>
          <a:prstGeom prst="rect">
            <a:avLst/>
          </a:prstGeom>
        </p:spPr>
      </p:pic>
      <p:pic>
        <p:nvPicPr>
          <p:cNvPr id="12" name="Graphic 11" descr="Share with solid fill">
            <a:extLst>
              <a:ext uri="{FF2B5EF4-FFF2-40B4-BE49-F238E27FC236}">
                <a16:creationId xmlns:a16="http://schemas.microsoft.com/office/drawing/2014/main" id="{92C6108F-DD90-767D-BD0D-6F980CD36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5675" y="1581150"/>
            <a:ext cx="1409700" cy="1409700"/>
          </a:xfrm>
          <a:prstGeom prst="rect">
            <a:avLst/>
          </a:prstGeom>
        </p:spPr>
      </p:pic>
      <p:pic>
        <p:nvPicPr>
          <p:cNvPr id="14" name="Graphic 13" descr="Menu with solid fill">
            <a:extLst>
              <a:ext uri="{FF2B5EF4-FFF2-40B4-BE49-F238E27FC236}">
                <a16:creationId xmlns:a16="http://schemas.microsoft.com/office/drawing/2014/main" id="{E709F314-C8B6-2802-5B51-29AD7770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9387" y="1581150"/>
            <a:ext cx="1409700" cy="1409700"/>
          </a:xfrm>
          <a:prstGeom prst="rect">
            <a:avLst/>
          </a:prstGeom>
        </p:spPr>
      </p:pic>
      <p:pic>
        <p:nvPicPr>
          <p:cNvPr id="16" name="Graphic 15" descr="Connections with solid fill">
            <a:extLst>
              <a:ext uri="{FF2B5EF4-FFF2-40B4-BE49-F238E27FC236}">
                <a16:creationId xmlns:a16="http://schemas.microsoft.com/office/drawing/2014/main" id="{027927E1-905D-DC79-7086-E83E28D82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3988" y="1619250"/>
            <a:ext cx="1409700" cy="1409700"/>
          </a:xfrm>
          <a:prstGeom prst="rect">
            <a:avLst/>
          </a:prstGeom>
        </p:spPr>
      </p:pic>
      <p:sp>
        <p:nvSpPr>
          <p:cNvPr id="20" name="Google Shape;102;p17">
            <a:extLst>
              <a:ext uri="{FF2B5EF4-FFF2-40B4-BE49-F238E27FC236}">
                <a16:creationId xmlns:a16="http://schemas.microsoft.com/office/drawing/2014/main" id="{DD3C07BD-0143-5F15-4EDE-46E5A1DF8A39}"/>
              </a:ext>
            </a:extLst>
          </p:cNvPr>
          <p:cNvSpPr txBox="1"/>
          <p:nvPr/>
        </p:nvSpPr>
        <p:spPr>
          <a:xfrm>
            <a:off x="182222" y="3282763"/>
            <a:ext cx="2340656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User selection is not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accumulated</a:t>
            </a:r>
            <a:endParaRPr sz="17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102;p17">
            <a:extLst>
              <a:ext uri="{FF2B5EF4-FFF2-40B4-BE49-F238E27FC236}">
                <a16:creationId xmlns:a16="http://schemas.microsoft.com/office/drawing/2014/main" id="{697BE1EC-CAD1-A8D7-942B-D6B12FC9E1E0}"/>
              </a:ext>
            </a:extLst>
          </p:cNvPr>
          <p:cNvSpPr txBox="1"/>
          <p:nvPr/>
        </p:nvSpPr>
        <p:spPr>
          <a:xfrm>
            <a:off x="2253909" y="3282763"/>
            <a:ext cx="2340656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Menu should be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recommended</a:t>
            </a:r>
            <a:endParaRPr sz="17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102;p17">
            <a:extLst>
              <a:ext uri="{FF2B5EF4-FFF2-40B4-BE49-F238E27FC236}">
                <a16:creationId xmlns:a16="http://schemas.microsoft.com/office/drawing/2014/main" id="{A3054CA2-7D3B-7E4C-BDF4-6B39C7381F2E}"/>
              </a:ext>
            </a:extLst>
          </p:cNvPr>
          <p:cNvSpPr txBox="1"/>
          <p:nvPr/>
        </p:nvSpPr>
        <p:spPr>
          <a:xfrm>
            <a:off x="4840202" y="3282763"/>
            <a:ext cx="2197271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Gather more data,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Try other method</a:t>
            </a:r>
            <a:endParaRPr sz="17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102;p17">
            <a:extLst>
              <a:ext uri="{FF2B5EF4-FFF2-40B4-BE49-F238E27FC236}">
                <a16:creationId xmlns:a16="http://schemas.microsoft.com/office/drawing/2014/main" id="{D67E814C-9DB9-2850-7233-516D70F0D23C}"/>
              </a:ext>
            </a:extLst>
          </p:cNvPr>
          <p:cNvSpPr txBox="1"/>
          <p:nvPr/>
        </p:nvSpPr>
        <p:spPr>
          <a:xfrm>
            <a:off x="6926431" y="3282763"/>
            <a:ext cx="2197271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Sharing function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to other social 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528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38"/>
              <a:buFont typeface="Century Gothic"/>
              <a:buChar char="-"/>
            </a:pPr>
            <a:r>
              <a:rPr lang="ko" sz="183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Silde 2 image source: </a:t>
            </a:r>
            <a:r>
              <a:rPr lang="ko" sz="1837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https://i.imgflip.com/prhku.jpg</a:t>
            </a:r>
            <a:endParaRPr sz="183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52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8"/>
              <a:buFont typeface="Century Gothic"/>
              <a:buChar char="-"/>
            </a:pPr>
            <a:r>
              <a:rPr lang="ko" sz="183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 5 hamburger icon : Created by </a:t>
            </a:r>
            <a:r>
              <a:rPr lang="en-US" altLang="ko" sz="183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Hyo-Jung Kang</a:t>
            </a:r>
            <a:r>
              <a:rPr lang="ko" sz="183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Noun project</a:t>
            </a:r>
            <a:endParaRPr sz="183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52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8"/>
              <a:buFont typeface="Century Gothic"/>
              <a:buChar char="-"/>
            </a:pPr>
            <a:r>
              <a:rPr lang="ko" sz="183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 5 Sandwich icon : Estevao Sarcinelli from Noun Project</a:t>
            </a:r>
            <a:endParaRPr sz="183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52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8"/>
              <a:buFont typeface="Century Gothic"/>
              <a:buChar char="-"/>
            </a:pPr>
            <a:r>
              <a:rPr lang="ko" sz="1837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Slide 5 Salad icon : WEBTECHOPS LLP from Noun Project</a:t>
            </a:r>
            <a:endParaRPr sz="1837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200</Words>
  <Application>Microsoft Office PowerPoint</Application>
  <PresentationFormat>화면 슬라이드 쇼(16:9)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Simple Light</vt:lpstr>
      <vt:lpstr>Lunch Menu Recommendation Result &amp; Implementation</vt:lpstr>
      <vt:lpstr>Reminding my topic</vt:lpstr>
      <vt:lpstr>PowerPoint 프레젠테이션</vt:lpstr>
      <vt:lpstr>PowerPoint 프레젠테이션</vt:lpstr>
      <vt:lpstr>Method Comparison</vt:lpstr>
      <vt:lpstr>Interface Motivation</vt:lpstr>
      <vt:lpstr>PowerPoint 프레젠테이션</vt:lpstr>
      <vt:lpstr>Limitation &amp; Further Development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Menu Recommendation </dc:title>
  <cp:lastModifiedBy>신재석</cp:lastModifiedBy>
  <cp:revision>4</cp:revision>
  <dcterms:modified xsi:type="dcterms:W3CDTF">2023-11-26T10:05:38Z</dcterms:modified>
</cp:coreProperties>
</file>