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88"/>
    <p:restoredTop sz="94681"/>
  </p:normalViewPr>
  <p:slideViewPr>
    <p:cSldViewPr snapToGrid="0">
      <p:cViewPr varScale="1">
        <p:scale>
          <a:sx n="57" d="100"/>
          <a:sy n="57" d="100"/>
        </p:scale>
        <p:origin x="184" y="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162EB-DA47-7B32-6DAF-DA6062291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242CC0-D21F-AED8-0F25-79C81B97C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71868-9E18-77F4-B782-6C191275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51315-5577-DF3B-C538-B2BF5490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EF943-7E43-CABD-D0CF-0E66D2A1E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1216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492740-081C-22EC-A95E-FE59916C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E2673-170A-F68C-2243-732A734D3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D19BE-16E9-7161-8025-DC6A119A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40658-2605-C7A0-C8F7-E475F1EB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FF3B43-7C90-4256-866C-A228FE122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07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22E56-4AB0-184B-FA64-4184FD946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3AF5AB-A0D8-7406-010B-0498B1973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E354C-8853-6D02-3F2E-D29F0A9D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88D19-4CA5-EB93-5D17-08C7C7A67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90E8C8-B8CA-774E-78C8-4D502424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920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5073-F4AF-711F-19D1-1CC6945F9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194B8-2C6C-DCDC-68DF-82CE11D2B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59A872-CE8D-7121-83FF-AD5C121C2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CB1F0-357E-4C69-29D5-0789D58B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2E3C1B-D4EC-CAE8-010B-57F18EC3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463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0CDFD-3E8E-D36D-A25B-C35899D7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B4FD4-FAD6-88B1-2FA8-4166E1EE6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F7F99-B2B3-ED97-0EF2-25E13A9E3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1C6A3-9E45-C870-9D16-D737CCE4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36322-F785-932F-484C-4839EE1A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418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0EFB-8587-5CF5-9164-20429FF9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316C3-0B51-79EB-B2B1-96AB29092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E31572-1C01-AC2B-A455-273BA89DE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F2B8C4-BF6C-15E4-6DEC-34E6CE32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1FF5D4-80BE-5E7E-486D-8E554560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8EFB26-17D5-6200-4882-522A137B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45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8ADD5-41AC-B8A6-5299-D73BDF6A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30C0F-5208-C2CF-D536-6DF11DA14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81173C-CC7B-5E01-DD07-61C7B5656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1B8CB8-8567-000B-EDD8-13491552A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118C72-ADC8-4358-D77D-A7A7EF267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B10462-1672-E8D0-29F5-156F9497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27D52C-C9C7-B6DF-8177-0198F5E3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AF4F73-1A4B-E408-7679-22BB8BAE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963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89329-0B83-13E1-DDAB-06392102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548F84-5686-2053-B7AA-6799B18E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B983B8-E8D9-EA1C-87A9-1D8E7D301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5B6B1E-EB2D-3324-B7AF-B1EDCED9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11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3D04CE-FC4C-C8A4-E7E5-FF67B967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372337-34FD-CC6F-E79B-63A4D0DF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74DB9D-501C-DEA8-A6DC-304ED7B7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777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09904-AD5B-B977-8B5A-15A69BA7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6FF7B7-B397-884D-F430-D46D6663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E7980-5CEA-0F74-162D-4BB3189B1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7C947C-85BF-22A4-7B6C-CADD958C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CAC5C9-1625-ADFD-91AA-645813A4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D7FA1D-5262-BDB1-4A35-5B26348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049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9CE2B-1BD0-B1FF-38F0-3B2FB699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677E85-C5B4-0F95-AFC5-176CFCB90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EF0972-2433-2FC8-80B5-78048A9CB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554FEF-C076-312E-6257-BBBAECFB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44261B-1358-764B-50DC-E04CF872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2ABC0-7A78-F10E-6363-1BD30603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5140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31E7F3-38F7-2CA3-C469-E9DACFFCA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05BC37-F5AF-FC0D-E042-A6D99A90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6EFA5-737E-3A23-DF02-86B41FB93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ADC0-9C9F-E64D-B8B3-13048B8BF13E}" type="datetimeFigureOut">
              <a:rPr kumimoji="1" lang="ko-KR" altLang="en-US" smtClean="0"/>
              <a:t>2025. 8. 19.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C8D3C-D59F-01CE-AE23-06918757E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FDD07-B32D-0CF5-7CBE-AA305F742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F99A6-4C0A-5548-AE47-2FBBE63C07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27757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F3420C-6D51-5155-FC55-0229DDAE5E7E}"/>
              </a:ext>
            </a:extLst>
          </p:cNvPr>
          <p:cNvSpPr txBox="1"/>
          <p:nvPr/>
        </p:nvSpPr>
        <p:spPr>
          <a:xfrm>
            <a:off x="7163008" y="2237910"/>
            <a:ext cx="4855946" cy="461665"/>
          </a:xfrm>
          <a:prstGeom prst="rect">
            <a:avLst/>
          </a:prstGeom>
        </p:spPr>
        <p:txBody>
          <a:bodyPr wrap="none" anchor="b">
            <a:spAutoFit/>
          </a:bodyPr>
          <a:lstStyle>
            <a:lvl1pPr eaLnBrk="0" hangingPunct="0">
              <a:defRPr sz="2800" b="1" baseline="0">
                <a:solidFill>
                  <a:srgbClr val="5B5E65"/>
                </a:solidFill>
                <a:latin typeface="Tahoma" pitchFamily="34" charset="0"/>
                <a:ea typeface="맑은 고딕" pitchFamily="50" charset="-127"/>
                <a:cs typeface="+mj-cs"/>
              </a:defRPr>
            </a:lvl1pPr>
            <a:lvl2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2pPr>
            <a:lvl3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3pPr>
            <a:lvl4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4pPr>
            <a:lvl5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Segoe UI" panose="020B0502040204020203" pitchFamily="34" charset="0"/>
              </a:rPr>
              <a:t>	</a:t>
            </a:r>
            <a:r>
              <a:rPr lang="en-US" altLang="ko-KR" sz="24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Segoe UI" panose="020B0502040204020203" pitchFamily="34" charset="0"/>
              </a:rPr>
              <a:t>Thred</a:t>
            </a:r>
            <a:r>
              <a:rPr lang="en-US" altLang="ko-KR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Segoe UI" panose="020B0502040204020203" pitchFamily="34" charset="0"/>
              </a:rPr>
              <a:t> </a:t>
            </a:r>
            <a:r>
              <a:rPr lang="ko-KR" altLang="en-US" sz="2400" dirty="0">
                <a:latin typeface="Malgun Gothic" panose="020B0503020000020004" pitchFamily="34" charset="-127"/>
                <a:ea typeface="Malgun Gothic" panose="020B0503020000020004" pitchFamily="34" charset="-127"/>
                <a:cs typeface="Segoe UI" panose="020B0502040204020203" pitchFamily="34" charset="0"/>
              </a:rPr>
              <a:t>클라우드 인프라 구축 전략</a:t>
            </a:r>
            <a:endParaRPr lang="en-US" altLang="ko-KR" sz="2400" dirty="0">
              <a:latin typeface="Malgun Gothic" panose="020B0503020000020004" pitchFamily="34" charset="-127"/>
              <a:ea typeface="Malgun Gothic" panose="020B0503020000020004" pitchFamily="34" charset="-127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2C6C7-9143-4BA2-7874-B1FCEE30EAA4}"/>
              </a:ext>
            </a:extLst>
          </p:cNvPr>
          <p:cNvSpPr txBox="1"/>
          <p:nvPr/>
        </p:nvSpPr>
        <p:spPr>
          <a:xfrm>
            <a:off x="10893325" y="2916328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sz="2800" b="1" baseline="0">
                <a:solidFill>
                  <a:srgbClr val="5B5E65"/>
                </a:solidFill>
                <a:latin typeface="Tahoma" pitchFamily="34" charset="0"/>
                <a:ea typeface="맑은 고딕" pitchFamily="50" charset="-127"/>
                <a:cs typeface="+mj-cs"/>
              </a:defRPr>
            </a:lvl1pPr>
            <a:lvl2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2pPr>
            <a:lvl3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3pPr>
            <a:lvl4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4pPr>
            <a:lvl5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9pPr>
          </a:lstStyle>
          <a:p>
            <a:pPr algn="r"/>
            <a:r>
              <a:rPr lang="en-US" altLang="ko-KR" sz="1800" dirty="0">
                <a:latin typeface="Malgun Gothic" panose="020B0503020000020004" pitchFamily="34" charset="-127"/>
                <a:ea typeface="Malgun Gothic" panose="020B0503020000020004" pitchFamily="34" charset="-127"/>
                <a:cs typeface="Segoe UI" panose="020B0502040204020203" pitchFamily="34" charset="0"/>
              </a:rPr>
              <a:t>2025. 05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29F0CE-534F-2115-B936-20FADBA938AD}"/>
              </a:ext>
            </a:extLst>
          </p:cNvPr>
          <p:cNvSpPr txBox="1"/>
          <p:nvPr/>
        </p:nvSpPr>
        <p:spPr>
          <a:xfrm>
            <a:off x="10117360" y="5908365"/>
            <a:ext cx="1843476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 sz="2800" b="1" baseline="0">
                <a:solidFill>
                  <a:srgbClr val="5B5E65"/>
                </a:solidFill>
                <a:latin typeface="Tahoma" pitchFamily="34" charset="0"/>
                <a:ea typeface="맑은 고딕" pitchFamily="50" charset="-127"/>
                <a:cs typeface="+mj-cs"/>
              </a:defRPr>
            </a:lvl1pPr>
            <a:lvl2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2pPr>
            <a:lvl3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3pPr>
            <a:lvl4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4pPr>
            <a:lvl5pPr eaLnBrk="0" hangingPunct="0">
              <a:defRPr sz="4400" b="1">
                <a:solidFill>
                  <a:srgbClr val="5B5E65"/>
                </a:solidFill>
                <a:latin typeface="Tahoma" pitchFamily="34" charset="0"/>
                <a:ea typeface="맑은 고딕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1F5394"/>
                </a:solidFill>
                <a:ea typeface="굴림" pitchFamily="50" charset="-127"/>
              </a:defRPr>
            </a:lvl9pPr>
          </a:lstStyle>
          <a:p>
            <a:pPr algn="r"/>
            <a:r>
              <a:rPr lang="ko-KR" altLang="en-US" sz="1800" dirty="0" err="1">
                <a:latin typeface="Malgun Gothic" panose="020B0503020000020004" pitchFamily="34" charset="-127"/>
                <a:ea typeface="Malgun Gothic" panose="020B0503020000020004" pitchFamily="34" charset="-127"/>
                <a:cs typeface="Segoe UI" panose="020B0502040204020203" pitchFamily="34" charset="0"/>
              </a:rPr>
              <a:t>구칠빵빵</a:t>
            </a:r>
            <a:endParaRPr lang="en-US" altLang="ko-KR" sz="1800" dirty="0">
              <a:latin typeface="Malgun Gothic" panose="020B0503020000020004" pitchFamily="34" charset="-127"/>
              <a:ea typeface="Malgun Gothic" panose="020B0503020000020004" pitchFamily="34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04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7077DE-74B1-E408-8C40-B0CFB31A3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264BA33-8EDD-1D37-174D-64BB04AAD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350534"/>
              </p:ext>
            </p:extLst>
          </p:nvPr>
        </p:nvGraphicFramePr>
        <p:xfrm>
          <a:off x="284544" y="473338"/>
          <a:ext cx="11671023" cy="5292986"/>
        </p:xfrm>
        <a:graphic>
          <a:graphicData uri="http://schemas.openxmlformats.org/drawingml/2006/table">
            <a:tbl>
              <a:tblPr/>
              <a:tblGrid>
                <a:gridCol w="2571219">
                  <a:extLst>
                    <a:ext uri="{9D8B030D-6E8A-4147-A177-3AD203B41FA5}">
                      <a16:colId xmlns:a16="http://schemas.microsoft.com/office/drawing/2014/main" val="3094378020"/>
                    </a:ext>
                  </a:extLst>
                </a:gridCol>
                <a:gridCol w="6566335">
                  <a:extLst>
                    <a:ext uri="{9D8B030D-6E8A-4147-A177-3AD203B41FA5}">
                      <a16:colId xmlns:a16="http://schemas.microsoft.com/office/drawing/2014/main" val="4016625660"/>
                    </a:ext>
                  </a:extLst>
                </a:gridCol>
                <a:gridCol w="2533469">
                  <a:extLst>
                    <a:ext uri="{9D8B030D-6E8A-4147-A177-3AD203B41FA5}">
                      <a16:colId xmlns:a16="http://schemas.microsoft.com/office/drawing/2014/main" val="3905996562"/>
                    </a:ext>
                  </a:extLst>
                </a:gridCol>
              </a:tblGrid>
              <a:tr h="562874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AWS </a:t>
                      </a: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인프라 구성 계획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68" marR="90668" marT="45334" marB="453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45" marR="9445" marT="944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36765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구성 요소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설명</a:t>
                      </a: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비고</a:t>
                      </a: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747064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VPC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Public/Private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서브넷으로 구성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183442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ECS (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Fargate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서버리스 컨테이너 실행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EC2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모드보다 단기적으로 저렴하고 관리 부담 적음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765186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lvl="0" algn="l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ECR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JetBrains Mono"/>
                          <a:ea typeface="맑은 고딕" panose="020B0503020000020004" pitchFamily="34" charset="-127"/>
                        </a:rPr>
                        <a:t>컨테이너 이미지 저장소 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이미지 정리만 잘하면 비용 거의 없음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20091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lvl="0" algn="l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RDS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Private Subnet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배치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최소 사양부터 시작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170229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S3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정적 파일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로그 저장소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830257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CodeBuild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CI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사용한 만큼 비용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Prod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환경에서만 사용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89344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CodeDeploy</a:t>
                      </a:r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ECS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와 연동해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무중단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배포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Prod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환경에서만 사용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811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6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38960-2821-D533-6D8B-C20DB9811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90E5FC-C52F-6975-F6D5-00A4ED205FBF}"/>
              </a:ext>
            </a:extLst>
          </p:cNvPr>
          <p:cNvSpPr txBox="1"/>
          <p:nvPr/>
        </p:nvSpPr>
        <p:spPr>
          <a:xfrm>
            <a:off x="478564" y="30764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+mj-lt"/>
              </a:rPr>
              <a:t>VPC </a:t>
            </a:r>
            <a:r>
              <a:rPr kumimoji="1" lang="ko-KR" altLang="en-US" dirty="0">
                <a:latin typeface="+mj-lt"/>
              </a:rPr>
              <a:t>설계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270FC-82C4-2607-EC55-623B898962DA}"/>
              </a:ext>
            </a:extLst>
          </p:cNvPr>
          <p:cNvSpPr txBox="1"/>
          <p:nvPr/>
        </p:nvSpPr>
        <p:spPr>
          <a:xfrm>
            <a:off x="478563" y="1016949"/>
            <a:ext cx="9605473" cy="3786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초기에는 단일 </a:t>
            </a:r>
            <a:r>
              <a:rPr lang="en" altLang="ko-KR" dirty="0"/>
              <a:t>AZ(AZ 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사용하며</a:t>
            </a:r>
            <a:r>
              <a:rPr lang="en-US" altLang="ko-KR" dirty="0"/>
              <a:t>, </a:t>
            </a:r>
            <a:r>
              <a:rPr lang="ko-KR" altLang="en-US" dirty="0"/>
              <a:t>향후 다중 </a:t>
            </a:r>
            <a:r>
              <a:rPr lang="en" altLang="ko-KR" dirty="0"/>
              <a:t>AZ </a:t>
            </a:r>
            <a:r>
              <a:rPr lang="ko-KR" altLang="en-US" dirty="0"/>
              <a:t>구성 고려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Subnet </a:t>
            </a:r>
            <a:r>
              <a:rPr kumimoji="1" lang="ko-KR" altLang="en-US" dirty="0"/>
              <a:t>구성 </a:t>
            </a:r>
            <a:r>
              <a:rPr kumimoji="1" lang="en-US" altLang="ko-KR" dirty="0"/>
              <a:t>(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5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Public Subnet</a:t>
            </a:r>
            <a:r>
              <a:rPr kumimoji="1" lang="ko-KR" altLang="en-US" dirty="0"/>
              <a:t> </a:t>
            </a:r>
            <a:r>
              <a:rPr kumimoji="1" lang="en-US" altLang="ko-KR" dirty="0"/>
              <a:t>(2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): 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Application Load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SG -&gt; </a:t>
            </a:r>
            <a:r>
              <a:rPr kumimoji="1" lang="ko-KR" altLang="en-US" dirty="0"/>
              <a:t>인터넷 트래픽을 받아 </a:t>
            </a:r>
            <a:r>
              <a:rPr kumimoji="1" lang="en-US" altLang="ko-KR" dirty="0"/>
              <a:t>ECS </a:t>
            </a:r>
            <a:r>
              <a:rPr kumimoji="1" lang="en-US" altLang="ko-KR" dirty="0" err="1"/>
              <a:t>Fargate</a:t>
            </a:r>
            <a:r>
              <a:rPr kumimoji="1" lang="en-US" altLang="ko-KR" dirty="0"/>
              <a:t> Task</a:t>
            </a:r>
            <a:r>
              <a:rPr kumimoji="1" lang="ko-KR" altLang="en-US" dirty="0"/>
              <a:t>로 라우팅</a:t>
            </a:r>
            <a:endParaRPr kumimoji="1"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Bastion Host(</a:t>
            </a:r>
            <a:r>
              <a:rPr kumimoji="1" lang="ko-KR" altLang="en-US" dirty="0" err="1"/>
              <a:t>레디스용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SG -&gt; </a:t>
            </a:r>
            <a:r>
              <a:rPr kumimoji="1" lang="ko-KR" altLang="en-US" dirty="0"/>
              <a:t>외부 </a:t>
            </a:r>
            <a:r>
              <a:rPr kumimoji="1" lang="ko-KR" altLang="en-US"/>
              <a:t>레디스</a:t>
            </a:r>
            <a:endParaRPr kumimoji="1"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Private Subnet B: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dirty="0"/>
              <a:t>RDS</a:t>
            </a:r>
          </a:p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* </a:t>
            </a:r>
            <a:r>
              <a:rPr lang="en" altLang="ko-KR" b="0" i="0" dirty="0">
                <a:solidFill>
                  <a:srgbClr val="212529"/>
                </a:solidFill>
                <a:effectLst/>
                <a:latin typeface="-apple-system"/>
              </a:rPr>
              <a:t>AWS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에서 서비스 운영 시 </a:t>
            </a:r>
            <a:r>
              <a:rPr lang="en" altLang="ko-KR" b="0" i="0" dirty="0">
                <a:solidFill>
                  <a:srgbClr val="212529"/>
                </a:solidFill>
                <a:effectLst/>
                <a:latin typeface="-apple-system"/>
              </a:rPr>
              <a:t>Private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환경의 인스턴스가 </a:t>
            </a:r>
            <a:r>
              <a:rPr lang="en" altLang="ko-KR" b="0" i="0" dirty="0">
                <a:solidFill>
                  <a:srgbClr val="212529"/>
                </a:solidFill>
                <a:effectLst/>
                <a:latin typeface="-apple-system"/>
              </a:rPr>
              <a:t>VPC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외부의 </a:t>
            </a:r>
            <a:r>
              <a:rPr lang="en" altLang="ko-KR" b="0" i="0" dirty="0">
                <a:solidFill>
                  <a:srgbClr val="212529"/>
                </a:solidFill>
                <a:effectLst/>
                <a:latin typeface="-apple-system"/>
              </a:rPr>
              <a:t>AWS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서비스를 이용하고자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할때는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" altLang="ko-KR" b="0" i="0" dirty="0">
                <a:solidFill>
                  <a:srgbClr val="212529"/>
                </a:solidFill>
                <a:effectLst/>
                <a:latin typeface="-apple-system"/>
              </a:rPr>
              <a:t>VPC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엔드포인트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사용을 고려하여 비용을 줄일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7827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E35907-62BB-1072-4BD6-CC04A38F0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092505B-8EE2-9BB7-22A5-0A98552B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35766"/>
              </p:ext>
            </p:extLst>
          </p:nvPr>
        </p:nvGraphicFramePr>
        <p:xfrm>
          <a:off x="284544" y="473338"/>
          <a:ext cx="11671023" cy="3309164"/>
        </p:xfrm>
        <a:graphic>
          <a:graphicData uri="http://schemas.openxmlformats.org/drawingml/2006/table">
            <a:tbl>
              <a:tblPr/>
              <a:tblGrid>
                <a:gridCol w="956606">
                  <a:extLst>
                    <a:ext uri="{9D8B030D-6E8A-4147-A177-3AD203B41FA5}">
                      <a16:colId xmlns:a16="http://schemas.microsoft.com/office/drawing/2014/main" val="3094378020"/>
                    </a:ext>
                  </a:extLst>
                </a:gridCol>
                <a:gridCol w="2442964">
                  <a:extLst>
                    <a:ext uri="{9D8B030D-6E8A-4147-A177-3AD203B41FA5}">
                      <a16:colId xmlns:a16="http://schemas.microsoft.com/office/drawing/2014/main" val="4016625660"/>
                    </a:ext>
                  </a:extLst>
                </a:gridCol>
                <a:gridCol w="2442964">
                  <a:extLst>
                    <a:ext uri="{9D8B030D-6E8A-4147-A177-3AD203B41FA5}">
                      <a16:colId xmlns:a16="http://schemas.microsoft.com/office/drawing/2014/main" val="1915026177"/>
                    </a:ext>
                  </a:extLst>
                </a:gridCol>
                <a:gridCol w="2442964">
                  <a:extLst>
                    <a:ext uri="{9D8B030D-6E8A-4147-A177-3AD203B41FA5}">
                      <a16:colId xmlns:a16="http://schemas.microsoft.com/office/drawing/2014/main" val="160417061"/>
                    </a:ext>
                  </a:extLst>
                </a:gridCol>
                <a:gridCol w="2442964">
                  <a:extLst>
                    <a:ext uri="{9D8B030D-6E8A-4147-A177-3AD203B41FA5}">
                      <a16:colId xmlns:a16="http://schemas.microsoft.com/office/drawing/2014/main" val="3752184388"/>
                    </a:ext>
                  </a:extLst>
                </a:gridCol>
                <a:gridCol w="942561">
                  <a:extLst>
                    <a:ext uri="{9D8B030D-6E8A-4147-A177-3AD203B41FA5}">
                      <a16:colId xmlns:a16="http://schemas.microsoft.com/office/drawing/2014/main" val="3905996562"/>
                    </a:ext>
                  </a:extLst>
                </a:gridCol>
              </a:tblGrid>
              <a:tr h="562874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Subnet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별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IPv4 CIDR 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블록 설정</a:t>
                      </a: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  <a:p>
                      <a:pPr algn="l" fontAlgn="b">
                        <a:buNone/>
                      </a:pPr>
                      <a:endParaRPr lang="en-US" altLang="ko-KR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  <a:p>
                      <a:pPr algn="l" fontAlgn="b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VPC 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이름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:</a:t>
                      </a:r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</a:t>
                      </a:r>
                      <a:r>
                        <a:rPr lang="en-US" altLang="ko-KR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thredVpc</a:t>
                      </a: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 IPv4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altLang="ko-K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+mn-ea"/>
                        </a:rPr>
                        <a:t>CIDR: 10.0.0.0/16</a:t>
                      </a:r>
                      <a:endParaRPr lang="ko-KR" alt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68" marR="90668" marT="45334" marB="453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68" marR="90668" marT="45334" marB="453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68" marR="90668" marT="45334" marB="453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ko-KR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668" marR="90668" marT="45334" marB="4533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ko-KR" alt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45" marR="9445" marT="944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436765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용도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NW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CIDR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서브넷 이름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이름 태그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747064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Ingress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Public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10.0.0.0/24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thred-subnet-public-ingress-1a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183442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애플리케이션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Private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10.0.8.0/24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thred-subnet-private-container-1a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765186"/>
                  </a:ext>
                </a:extLst>
              </a:tr>
              <a:tr h="591264">
                <a:tc>
                  <a:txBody>
                    <a:bodyPr/>
                    <a:lstStyle/>
                    <a:p>
                      <a:pPr algn="l" fontAlgn="ctr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Private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10.0.16.0/24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thred-subnet-private-db-1a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520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68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D4C1CE-3FEB-7AFD-209E-5AA698D018F2}"/>
              </a:ext>
            </a:extLst>
          </p:cNvPr>
          <p:cNvSpPr txBox="1"/>
          <p:nvPr/>
        </p:nvSpPr>
        <p:spPr>
          <a:xfrm>
            <a:off x="584200" y="745068"/>
            <a:ext cx="8559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설계 개요 요약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/>
              <a:t>프라이빗</a:t>
            </a:r>
            <a:r>
              <a:rPr lang="ko-KR" altLang="en-US" b="1" dirty="0"/>
              <a:t> </a:t>
            </a:r>
            <a:r>
              <a:rPr lang="ko-KR" altLang="en-US" b="1" dirty="0" err="1"/>
              <a:t>서브넷</a:t>
            </a:r>
            <a:r>
              <a:rPr lang="ko-KR" altLang="en-US" b="1" dirty="0"/>
              <a:t> </a:t>
            </a:r>
            <a:r>
              <a:rPr lang="en-US" altLang="ko-KR" b="1" dirty="0"/>
              <a:t>(2</a:t>
            </a:r>
            <a:r>
              <a:rPr lang="ko-KR" altLang="en-US" b="1" dirty="0"/>
              <a:t>개 </a:t>
            </a:r>
            <a:r>
              <a:rPr lang="en" altLang="ko-KR" b="1" dirty="0"/>
              <a:t>AZ)</a:t>
            </a:r>
            <a:endParaRPr lang="en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용도</a:t>
            </a:r>
            <a:r>
              <a:rPr lang="en-US" altLang="ko-KR" dirty="0"/>
              <a:t>: </a:t>
            </a:r>
            <a:r>
              <a:rPr lang="ko-KR" altLang="en-US" dirty="0" err="1"/>
              <a:t>백엔드</a:t>
            </a:r>
            <a:r>
              <a:rPr lang="ko-KR" altLang="en-US" dirty="0"/>
              <a:t> 애플리케이션 실행 </a:t>
            </a:r>
            <a:r>
              <a:rPr lang="en-US" altLang="ko-KR" dirty="0"/>
              <a:t>(</a:t>
            </a:r>
            <a:r>
              <a:rPr lang="en" altLang="ko-KR" dirty="0"/>
              <a:t>ECS, EC2, RDS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가용영역 </a:t>
            </a:r>
            <a:r>
              <a:rPr lang="en-US" altLang="ko-KR" dirty="0"/>
              <a:t>2</a:t>
            </a:r>
            <a:r>
              <a:rPr lang="ko-KR" altLang="en-US" dirty="0"/>
              <a:t>개로 구성 → 장애 대비 </a:t>
            </a:r>
            <a:r>
              <a:rPr lang="en-US" altLang="ko-KR" dirty="0"/>
              <a:t>/ </a:t>
            </a:r>
            <a:r>
              <a:rPr lang="ko-KR" altLang="en-US" dirty="0"/>
              <a:t>고가용성 확보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네이밍 추천</a:t>
            </a:r>
            <a:r>
              <a:rPr lang="en-US" altLang="ko-KR" dirty="0"/>
              <a:t>: </a:t>
            </a:r>
            <a:r>
              <a:rPr lang="en" altLang="ko-KR" dirty="0"/>
              <a:t>private-backend-2a, private-backend-2b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퍼블릭 </a:t>
            </a:r>
            <a:r>
              <a:rPr lang="ko-KR" altLang="en-US" b="1" dirty="0" err="1"/>
              <a:t>서브넷</a:t>
            </a:r>
            <a:r>
              <a:rPr lang="ko-KR" altLang="en-US" b="1" dirty="0"/>
              <a:t> </a:t>
            </a:r>
            <a:r>
              <a:rPr lang="en-US" altLang="ko-KR" b="1" dirty="0"/>
              <a:t>(1</a:t>
            </a:r>
            <a:r>
              <a:rPr lang="ko-KR" altLang="en-US" b="1" dirty="0"/>
              <a:t>개 </a:t>
            </a:r>
            <a:r>
              <a:rPr lang="en" altLang="ko-KR" b="1" dirty="0"/>
              <a:t>AZ</a:t>
            </a:r>
            <a:r>
              <a:rPr lang="ko-KR" altLang="en-US" b="1" dirty="0"/>
              <a:t>만</a:t>
            </a:r>
            <a:r>
              <a:rPr lang="en-US" altLang="ko-KR" b="1" dirty="0"/>
              <a:t>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용도</a:t>
            </a:r>
            <a:r>
              <a:rPr lang="en-US" altLang="ko-KR" dirty="0"/>
              <a:t>: </a:t>
            </a:r>
            <a:r>
              <a:rPr lang="en" altLang="ko-KR" dirty="0"/>
              <a:t>NAT Gateway, ALB, Bastion Host </a:t>
            </a:r>
            <a:r>
              <a:rPr lang="ko-KR" altLang="en-US" dirty="0"/>
              <a:t>등 외부 연결 지점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이유</a:t>
            </a:r>
            <a:r>
              <a:rPr lang="en-US" altLang="ko-KR" dirty="0"/>
              <a:t>: </a:t>
            </a:r>
            <a:r>
              <a:rPr lang="ko-KR" altLang="en-US" dirty="0"/>
              <a:t>자체 애플리케이션 없음</a:t>
            </a:r>
            <a:r>
              <a:rPr lang="en-US" altLang="ko-KR" dirty="0"/>
              <a:t>, </a:t>
            </a:r>
            <a:r>
              <a:rPr lang="ko-KR" altLang="en-US" dirty="0"/>
              <a:t>단순 인터넷 연결 목적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네이밍 추천</a:t>
            </a:r>
            <a:r>
              <a:rPr lang="en-US" altLang="ko-KR" dirty="0"/>
              <a:t>: </a:t>
            </a:r>
            <a:r>
              <a:rPr lang="en" altLang="ko-KR" dirty="0"/>
              <a:t>public-gateway-2a, public-networking-2a </a:t>
            </a:r>
            <a:r>
              <a:rPr lang="ko-KR" altLang="en-US" dirty="0"/>
              <a:t>등 명확한 역할 중심 네이밍 권장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D1A52E-866C-2968-1231-075543636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99" y="3800112"/>
            <a:ext cx="7772400" cy="25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25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3E5F5-2875-9759-4583-00513E095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113B5-BFB8-145D-2CDB-460E4A4BC0A9}"/>
              </a:ext>
            </a:extLst>
          </p:cNvPr>
          <p:cNvSpPr txBox="1"/>
          <p:nvPr/>
        </p:nvSpPr>
        <p:spPr>
          <a:xfrm>
            <a:off x="584200" y="745068"/>
            <a:ext cx="8559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초기 개발</a:t>
            </a:r>
            <a:r>
              <a:rPr lang="en-US" altLang="ko-KR" dirty="0"/>
              <a:t>/</a:t>
            </a:r>
            <a:r>
              <a:rPr lang="ko-KR" altLang="en-US" dirty="0"/>
              <a:t>테스트 및 소규모 운영 기준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436A3-42EC-A6A4-EB7E-A1928AB1BFAC}"/>
              </a:ext>
            </a:extLst>
          </p:cNvPr>
          <p:cNvSpPr txBox="1"/>
          <p:nvPr/>
        </p:nvSpPr>
        <p:spPr>
          <a:xfrm>
            <a:off x="584200" y="1312333"/>
            <a:ext cx="97225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Task </a:t>
            </a:r>
            <a:r>
              <a:rPr kumimoji="1" lang="ko-KR" altLang="en-US" dirty="0"/>
              <a:t>크기</a:t>
            </a:r>
            <a:endParaRPr kumimoji="1"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/>
              <a:t>CPU: 0.25 vCPU (256)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/>
              <a:t>Memory: 0.5 GB (512 MiB) ~ 1 GB (1024 MiB)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** 사용자가 늘어나거나 이미지 처리</a:t>
            </a:r>
            <a:r>
              <a:rPr kumimoji="1" lang="en-US" altLang="ko-KR" dirty="0"/>
              <a:t>,</a:t>
            </a:r>
            <a:r>
              <a:rPr kumimoji="1" lang="ko-KR" altLang="en-US" dirty="0"/>
              <a:t> 카드 알고리즘 등 무거운 작업이 들어가면 </a:t>
            </a:r>
            <a:r>
              <a:rPr lang="ko-KR" altLang="en-US" dirty="0"/>
              <a:t>들어간다면 </a:t>
            </a:r>
            <a:endParaRPr lang="en-US" altLang="ko-KR" dirty="0"/>
          </a:p>
          <a:p>
            <a:r>
              <a:rPr lang="en-US" altLang="ko-KR" b="1" dirty="0"/>
              <a:t>0.5~1 </a:t>
            </a:r>
            <a:r>
              <a:rPr lang="en" altLang="ko-KR" b="1" dirty="0"/>
              <a:t>vCPU / 2GB </a:t>
            </a:r>
            <a:r>
              <a:rPr lang="ko-KR" altLang="en-US" b="1" dirty="0"/>
              <a:t>메모리로 </a:t>
            </a:r>
            <a:r>
              <a:rPr lang="ko-KR" altLang="en-US" dirty="0"/>
              <a:t>변경 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C931A-CE8B-044E-9C67-26155A680459}"/>
              </a:ext>
            </a:extLst>
          </p:cNvPr>
          <p:cNvSpPr txBox="1"/>
          <p:nvPr/>
        </p:nvSpPr>
        <p:spPr>
          <a:xfrm>
            <a:off x="914400" y="3731172"/>
            <a:ext cx="33954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컨테이너 수준 리소스 제한</a:t>
            </a:r>
            <a:endParaRPr kumimoji="1" lang="en-US" altLang="ko-KR" dirty="0"/>
          </a:p>
          <a:p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CPU: 0.125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 메모리 소프트 제한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0.25GB</a:t>
            </a:r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메모리 하드 제한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0.5GB</a:t>
            </a:r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F6A06D-ECA0-889B-7733-152EDE4334AC}"/>
              </a:ext>
            </a:extLst>
          </p:cNvPr>
          <p:cNvSpPr txBox="1"/>
          <p:nvPr/>
        </p:nvSpPr>
        <p:spPr>
          <a:xfrm>
            <a:off x="703345" y="5485498"/>
            <a:ext cx="832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** 사이드카를 사용할 경우 태스크가 </a:t>
            </a:r>
            <a:r>
              <a:rPr lang="ko-KR" altLang="en-US" dirty="0"/>
              <a:t>최소 </a:t>
            </a:r>
            <a:r>
              <a:rPr lang="en-US" altLang="ko-KR" dirty="0"/>
              <a:t>0.05 </a:t>
            </a:r>
            <a:r>
              <a:rPr lang="en" altLang="ko-KR" dirty="0"/>
              <a:t>vCPU / 128MB </a:t>
            </a:r>
            <a:r>
              <a:rPr lang="ko-KR" altLang="en-US" dirty="0"/>
              <a:t>이상 확보 필요</a:t>
            </a:r>
            <a:r>
              <a:rPr kumimoji="1" lang="ko-KR" altLang="en-US" dirty="0"/>
              <a:t> 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CC49C2F-1BD6-A5C6-FD85-CC159FCE069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74553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3100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0E7E05C-0CEE-5E1C-91CF-C1B848FB6F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213807"/>
              </p:ext>
            </p:extLst>
          </p:nvPr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6061933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224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870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12EAA-D2CE-3715-2219-A1BA5336A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7D05D0-112E-34EF-2D4F-362611C06135}"/>
              </a:ext>
            </a:extLst>
          </p:cNvPr>
          <p:cNvSpPr txBox="1"/>
          <p:nvPr/>
        </p:nvSpPr>
        <p:spPr>
          <a:xfrm>
            <a:off x="441435" y="620111"/>
            <a:ext cx="10551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Cluster</a:t>
            </a:r>
          </a:p>
          <a:p>
            <a:endParaRPr kumimoji="1" lang="en-US" altLang="ko-KR" dirty="0"/>
          </a:p>
          <a:p>
            <a:r>
              <a:rPr kumimoji="1" lang="ko-KR" altLang="en-US"/>
              <a:t>운영 시 </a:t>
            </a:r>
            <a:r>
              <a:rPr kumimoji="1" lang="en-US" altLang="ko-KR"/>
              <a:t>Container </a:t>
            </a:r>
            <a:r>
              <a:rPr kumimoji="1" lang="en-US" altLang="ko-KR" dirty="0"/>
              <a:t>Insights </a:t>
            </a:r>
            <a:r>
              <a:rPr kumimoji="1" lang="ko-KR" altLang="en-US" dirty="0"/>
              <a:t>사용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lang="en" altLang="ko-KR" dirty="0"/>
              <a:t>ECS </a:t>
            </a:r>
            <a:r>
              <a:rPr lang="ko-KR" altLang="en-US" dirty="0"/>
              <a:t>클러스터</a:t>
            </a:r>
            <a:r>
              <a:rPr lang="en-US" altLang="ko-KR" dirty="0"/>
              <a:t>, </a:t>
            </a:r>
            <a:r>
              <a:rPr lang="ko-KR" altLang="en-US" dirty="0"/>
              <a:t>서비스 수준의 지표 제공 </a:t>
            </a:r>
            <a:r>
              <a:rPr lang="en-US" altLang="ko-KR" dirty="0"/>
              <a:t>(</a:t>
            </a:r>
            <a:r>
              <a:rPr lang="en" altLang="ko-KR" dirty="0"/>
              <a:t>CPU, </a:t>
            </a:r>
            <a:r>
              <a:rPr lang="ko-KR" altLang="en-US" dirty="0"/>
              <a:t>메모리</a:t>
            </a:r>
            <a:r>
              <a:rPr lang="en-US" altLang="ko-KR" dirty="0"/>
              <a:t>, </a:t>
            </a:r>
            <a:r>
              <a:rPr lang="ko-KR" altLang="en-US" dirty="0"/>
              <a:t>태스크 수 등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7700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511D0-636A-0868-A047-BBA84152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RDS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B6A1E-9AB5-0DA2-B084-44E33040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초기 운영 단계에서는 많은 트래픽과 데이터가 없을</a:t>
            </a:r>
            <a:r>
              <a:rPr kumimoji="1" lang="en-US" altLang="ko-KR" dirty="0"/>
              <a:t> </a:t>
            </a:r>
            <a:r>
              <a:rPr kumimoji="1" lang="ko-KR" altLang="en-US" dirty="0"/>
              <a:t>거라 판단하고 비용을 최소화 하기 단일 </a:t>
            </a:r>
            <a:r>
              <a:rPr kumimoji="1" lang="en-US" altLang="ko-KR" dirty="0"/>
              <a:t>AZ </a:t>
            </a:r>
            <a:r>
              <a:rPr lang="ko-KR" altLang="en-US" b="0" i="0" dirty="0">
                <a:solidFill>
                  <a:srgbClr val="0F141A"/>
                </a:solidFill>
                <a:effectLst/>
                <a:latin typeface="Amazon Ember"/>
              </a:rPr>
              <a:t>단일 </a:t>
            </a:r>
            <a:r>
              <a:rPr lang="en" altLang="ko-KR" b="0" i="0" dirty="0">
                <a:solidFill>
                  <a:srgbClr val="0F141A"/>
                </a:solidFill>
                <a:effectLst/>
                <a:latin typeface="Amazon Ember"/>
              </a:rPr>
              <a:t>AZ DB </a:t>
            </a:r>
            <a:r>
              <a:rPr lang="ko-KR" altLang="en-US" b="0" i="0" dirty="0">
                <a:solidFill>
                  <a:srgbClr val="0F141A"/>
                </a:solidFill>
                <a:effectLst/>
                <a:latin typeface="Amazon Ember"/>
              </a:rPr>
              <a:t>인스턴스 배포</a:t>
            </a:r>
            <a:r>
              <a:rPr lang="en-US" altLang="ko-KR" b="0" i="0" dirty="0">
                <a:solidFill>
                  <a:srgbClr val="0F141A"/>
                </a:solidFill>
                <a:effectLst/>
                <a:latin typeface="Amazon Ember"/>
              </a:rPr>
              <a:t>(</a:t>
            </a:r>
            <a:r>
              <a:rPr lang="ko-KR" altLang="en-US" b="0" i="0" dirty="0">
                <a:solidFill>
                  <a:srgbClr val="0F141A"/>
                </a:solidFill>
                <a:effectLst/>
                <a:latin typeface="Amazon Ember"/>
              </a:rPr>
              <a:t>인스턴스 </a:t>
            </a:r>
            <a:r>
              <a:rPr lang="en-US" altLang="ko-KR" b="0" i="0" dirty="0">
                <a:solidFill>
                  <a:srgbClr val="0F141A"/>
                </a:solidFill>
                <a:effectLst/>
                <a:latin typeface="Amazon Ember"/>
              </a:rPr>
              <a:t>1</a:t>
            </a:r>
            <a:r>
              <a:rPr lang="ko-KR" altLang="en-US" b="0" i="0" dirty="0">
                <a:solidFill>
                  <a:srgbClr val="0F141A"/>
                </a:solidFill>
                <a:effectLst/>
                <a:latin typeface="Amazon Ember"/>
              </a:rPr>
              <a:t>개</a:t>
            </a:r>
            <a:r>
              <a:rPr lang="en-US" altLang="ko-KR" b="0" i="0" dirty="0">
                <a:solidFill>
                  <a:srgbClr val="0F141A"/>
                </a:solidFill>
                <a:effectLst/>
                <a:latin typeface="Amazon Ember"/>
              </a:rPr>
              <a:t>)</a:t>
            </a:r>
          </a:p>
          <a:p>
            <a:r>
              <a:rPr lang="ko-KR" altLang="en-US" b="0" i="0" dirty="0" err="1">
                <a:solidFill>
                  <a:srgbClr val="0F141A"/>
                </a:solidFill>
                <a:effectLst/>
                <a:latin typeface="Amazon Ember"/>
              </a:rPr>
              <a:t>버스터블</a:t>
            </a:r>
            <a:r>
              <a:rPr lang="ko-KR" altLang="en-US" b="0" i="0" dirty="0">
                <a:solidFill>
                  <a:srgbClr val="0F141A"/>
                </a:solidFill>
                <a:effectLst/>
                <a:latin typeface="Amazon Ember"/>
              </a:rPr>
              <a:t> 클래스</a:t>
            </a:r>
            <a:r>
              <a:rPr lang="en-US" altLang="ko-KR" dirty="0">
                <a:solidFill>
                  <a:srgbClr val="0F141A"/>
                </a:solidFill>
                <a:latin typeface="Amazon Ember"/>
              </a:rPr>
              <a:t> db.t3.small </a:t>
            </a:r>
            <a:r>
              <a:rPr lang="ko-KR" altLang="en-US" dirty="0">
                <a:solidFill>
                  <a:srgbClr val="0F141A"/>
                </a:solidFill>
                <a:latin typeface="Amazon Ember"/>
              </a:rPr>
              <a:t>사용 </a:t>
            </a:r>
            <a:r>
              <a:rPr lang="en-US" altLang="ko-KR" dirty="0">
                <a:solidFill>
                  <a:srgbClr val="0F141A"/>
                </a:solidFill>
                <a:latin typeface="Amazon Ember"/>
              </a:rPr>
              <a:t>(</a:t>
            </a:r>
            <a:r>
              <a:rPr lang="en" altLang="ko-KR" dirty="0">
                <a:effectLst/>
                <a:latin typeface="Helvetica" pitchFamily="2" charset="0"/>
              </a:rPr>
              <a:t>2 VCPUs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" altLang="ko-KR" dirty="0">
                <a:effectLst/>
                <a:latin typeface="Helvetica" pitchFamily="2" charset="0"/>
              </a:rPr>
              <a:t>2 GiB RAM</a:t>
            </a:r>
            <a:r>
              <a:rPr lang="ko-KR" altLang="en-US" dirty="0">
                <a:effectLst/>
                <a:latin typeface="Helvetica" pitchFamily="2" charset="0"/>
              </a:rPr>
              <a:t> 네트워크</a:t>
            </a:r>
            <a:r>
              <a:rPr lang="en-US" altLang="ko-KR" dirty="0">
                <a:effectLst/>
                <a:latin typeface="Helvetica" pitchFamily="2" charset="0"/>
              </a:rPr>
              <a:t>: </a:t>
            </a:r>
            <a:r>
              <a:rPr lang="ko-KR" altLang="en-US" dirty="0">
                <a:effectLst/>
                <a:latin typeface="Helvetica" pitchFamily="2" charset="0"/>
              </a:rPr>
              <a:t>최대 </a:t>
            </a:r>
            <a:r>
              <a:rPr lang="en-US" altLang="ko-KR" dirty="0">
                <a:effectLst/>
                <a:latin typeface="Helvetica" pitchFamily="2" charset="0"/>
              </a:rPr>
              <a:t>2,085</a:t>
            </a:r>
            <a:r>
              <a:rPr lang="en" altLang="ko-KR" dirty="0">
                <a:effectLst/>
                <a:latin typeface="Helvetica" pitchFamily="2" charset="0"/>
              </a:rPr>
              <a:t>Mbps</a:t>
            </a:r>
            <a:r>
              <a:rPr lang="en-US" altLang="ko-KR" dirty="0">
                <a:effectLst/>
                <a:latin typeface="Helvetica" pitchFamily="2" charset="0"/>
              </a:rPr>
              <a:t>)</a:t>
            </a:r>
            <a:endParaRPr lang="en" altLang="ko-KR" dirty="0">
              <a:effectLst/>
              <a:latin typeface="Helvetica" pitchFamily="2" charset="0"/>
            </a:endParaRPr>
          </a:p>
          <a:p>
            <a:endParaRPr lang="en" altLang="ko-KR" dirty="0">
              <a:effectLst/>
              <a:latin typeface="Helvetica" pitchFamily="2" charset="0"/>
            </a:endParaRPr>
          </a:p>
          <a:p>
            <a:endParaRPr lang="en" altLang="ko-KR" dirty="0">
              <a:effectLst/>
              <a:latin typeface="Helvetica" pitchFamily="2" charset="0"/>
            </a:endParaRP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19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B7D752-FF1B-2C4B-2AC3-BD8F7D25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9398"/>
              </p:ext>
            </p:extLst>
          </p:nvPr>
        </p:nvGraphicFramePr>
        <p:xfrm>
          <a:off x="838200" y="889232"/>
          <a:ext cx="10515600" cy="3383281"/>
        </p:xfrm>
        <a:graphic>
          <a:graphicData uri="http://schemas.openxmlformats.org/drawingml/2006/table">
            <a:tbl>
              <a:tblPr/>
              <a:tblGrid>
                <a:gridCol w="2542563">
                  <a:extLst>
                    <a:ext uri="{9D8B030D-6E8A-4147-A177-3AD203B41FA5}">
                      <a16:colId xmlns:a16="http://schemas.microsoft.com/office/drawing/2014/main" val="800902222"/>
                    </a:ext>
                  </a:extLst>
                </a:gridCol>
                <a:gridCol w="2715237">
                  <a:extLst>
                    <a:ext uri="{9D8B030D-6E8A-4147-A177-3AD203B41FA5}">
                      <a16:colId xmlns:a16="http://schemas.microsoft.com/office/drawing/2014/main" val="17528077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28908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8169082"/>
                    </a:ext>
                  </a:extLst>
                </a:gridCol>
              </a:tblGrid>
              <a:tr h="914401">
                <a:tc>
                  <a:txBody>
                    <a:bodyPr/>
                    <a:lstStyle/>
                    <a:p>
                      <a:r>
                        <a:rPr lang="ko-KR" altLang="en-US"/>
                        <a:t>전략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장점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단점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언제 적합한가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59179"/>
                  </a:ext>
                </a:extLst>
              </a:tr>
              <a:tr h="827934">
                <a:tc>
                  <a:txBody>
                    <a:bodyPr/>
                    <a:lstStyle/>
                    <a:p>
                      <a:r>
                        <a:rPr lang="en-US" altLang="ko-KR" dirty="0"/>
                        <a:t>Rolling Update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설정 간단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무중단</a:t>
                      </a:r>
                      <a:r>
                        <a:rPr lang="ko-KR" altLang="en-US" dirty="0"/>
                        <a:t> 배포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새 버전이 일부라도 문제 있을 경우 자동 롤백 어려움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비용 민감할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5336011"/>
                  </a:ext>
                </a:extLst>
              </a:tr>
              <a:tr h="827934">
                <a:tc>
                  <a:txBody>
                    <a:bodyPr/>
                    <a:lstStyle/>
                    <a:p>
                      <a:r>
                        <a:rPr lang="en" dirty="0"/>
                        <a:t>Blue/Green (</a:t>
                      </a:r>
                      <a:r>
                        <a:rPr lang="en" dirty="0" err="1"/>
                        <a:t>CodeDeploy</a:t>
                      </a:r>
                      <a:r>
                        <a:rPr lang="en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안전한 롤백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전체 테스트 후 전환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설정 복잡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별도 리소스 필요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타겟 그룹 </a:t>
                      </a:r>
                      <a:r>
                        <a:rPr lang="en-US" altLang="ko-KR"/>
                        <a:t>2</a:t>
                      </a:r>
                      <a:r>
                        <a:rPr lang="ko-KR" altLang="en-US"/>
                        <a:t>개 등</a:t>
                      </a:r>
                      <a:r>
                        <a:rPr lang="en-US" altLang="ko-KR"/>
                        <a:t>), </a:t>
                      </a:r>
                      <a:r>
                        <a:rPr lang="ko-KR" altLang="en-US"/>
                        <a:t>비용 증가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트래픽 많거나 실서비스 장애 리스크 낮추고 싶을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555032"/>
                  </a:ext>
                </a:extLst>
              </a:tr>
              <a:tr h="579554">
                <a:tc>
                  <a:txBody>
                    <a:bodyPr/>
                    <a:lstStyle/>
                    <a:p>
                      <a:r>
                        <a:rPr lang="en" dirty="0"/>
                        <a:t>Recreate (</a:t>
                      </a:r>
                      <a:r>
                        <a:rPr lang="ko-KR" altLang="en-US" dirty="0"/>
                        <a:t>중단 후 </a:t>
                      </a:r>
                      <a:r>
                        <a:rPr lang="ko-KR" altLang="en-US" dirty="0" err="1"/>
                        <a:t>재배포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제일 단순함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서비스 잠깐 끊김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 민감한 앱엔 부적절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테스트 환경 또는 내부 운영 도구 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6227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8303FF-87E8-8294-78D6-76C2A31F2800}"/>
              </a:ext>
            </a:extLst>
          </p:cNvPr>
          <p:cNvSpPr txBox="1"/>
          <p:nvPr/>
        </p:nvSpPr>
        <p:spPr>
          <a:xfrm>
            <a:off x="838200" y="444616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ALB </a:t>
            </a:r>
            <a:r>
              <a:rPr kumimoji="1" lang="ko-KR" altLang="en-US" dirty="0"/>
              <a:t>배포 전략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9252C-F710-AFA5-6D11-B1D44A8EDBBF}"/>
              </a:ext>
            </a:extLst>
          </p:cNvPr>
          <p:cNvSpPr txBox="1"/>
          <p:nvPr/>
        </p:nvSpPr>
        <p:spPr>
          <a:xfrm>
            <a:off x="838200" y="4773336"/>
            <a:ext cx="66287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Rolling Update </a:t>
            </a:r>
            <a:r>
              <a:rPr kumimoji="1" lang="ko-KR" altLang="en-US" dirty="0"/>
              <a:t>선택</a:t>
            </a:r>
            <a:endParaRPr kumimoji="1"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사용자 수 적당하고 트래픽이 급격하지 않음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팀 규모가 작아 배포 자동화</a:t>
            </a:r>
            <a:r>
              <a:rPr lang="en-US" altLang="ko-KR" dirty="0"/>
              <a:t>/</a:t>
            </a:r>
            <a:r>
              <a:rPr lang="ko-KR" altLang="en-US" dirty="0"/>
              <a:t>문제 대응 인력이 많지 않음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비용 저렴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무중잔</a:t>
            </a:r>
            <a:r>
              <a:rPr lang="ko-KR" altLang="en-US" dirty="0"/>
              <a:t> 배포 가능 </a:t>
            </a:r>
            <a:r>
              <a:rPr lang="en-US" altLang="ko-KR" dirty="0"/>
              <a:t>(</a:t>
            </a:r>
            <a:r>
              <a:rPr lang="ko-KR" altLang="en-US" dirty="0"/>
              <a:t>단 배포 시 </a:t>
            </a:r>
            <a:r>
              <a:rPr lang="ko-KR" altLang="en-US"/>
              <a:t>문제가 발생할 때 </a:t>
            </a:r>
            <a:r>
              <a:rPr lang="ko-KR" altLang="en-US" dirty="0"/>
              <a:t>롤백 복잡함</a:t>
            </a:r>
            <a:r>
              <a:rPr lang="en-US" altLang="ko-KR" dirty="0"/>
              <a:t>)</a:t>
            </a:r>
            <a:endParaRPr lang="ko-KR" altLang="en-US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3924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3902</TotalTime>
  <Words>574</Words>
  <Application>Microsoft Macintosh PowerPoint</Application>
  <PresentationFormat>와이드스크린</PresentationFormat>
  <Paragraphs>116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-apple-system</vt:lpstr>
      <vt:lpstr>Amazon Ember</vt:lpstr>
      <vt:lpstr>JetBrains Mono</vt:lpstr>
      <vt:lpstr>Malgun Gothic</vt:lpstr>
      <vt:lpstr>Malgun Gothic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RDS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Jaeseon Namgung</dc:creator>
  <cp:lastModifiedBy>Jaeseon Namgung</cp:lastModifiedBy>
  <cp:revision>25</cp:revision>
  <dcterms:created xsi:type="dcterms:W3CDTF">2025-05-01T01:58:38Z</dcterms:created>
  <dcterms:modified xsi:type="dcterms:W3CDTF">2025-08-19T09:14:03Z</dcterms:modified>
</cp:coreProperties>
</file>