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1" r:id="rId2"/>
  </p:sldMasterIdLst>
  <p:notesMasterIdLst>
    <p:notesMasterId r:id="rId5"/>
  </p:notesMasterIdLst>
  <p:handoutMasterIdLst>
    <p:handoutMasterId r:id="rId6"/>
  </p:handoutMasterIdLst>
  <p:sldIdLst>
    <p:sldId id="257" r:id="rId3"/>
    <p:sldId id="268" r:id="rId4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6E6E6"/>
    <a:srgbClr val="FFFF00"/>
    <a:srgbClr val="AB7F6D"/>
    <a:srgbClr val="508AC4"/>
    <a:srgbClr val="83AAD9"/>
    <a:srgbClr val="7AA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92" autoAdjust="0"/>
  </p:normalViewPr>
  <p:slideViewPr>
    <p:cSldViewPr snapToGrid="0" snapToObjects="1">
      <p:cViewPr varScale="1">
        <p:scale>
          <a:sx n="67" d="100"/>
          <a:sy n="67" d="100"/>
        </p:scale>
        <p:origin x="34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DB7-D376-4836-B4B0-2862852633A0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A9588-9255-4FAE-8638-E2D9BC4F0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78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349D-F7DC-4045-9C32-83BCA77BF466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742B-0E51-4F6D-A50A-39EC2C86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742B-0E51-4F6D-A50A-39EC2C867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11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6018" indent="0" algn="ctr">
              <a:buNone/>
              <a:defRPr sz="1776"/>
            </a:lvl2pPr>
            <a:lvl3pPr marL="812035" indent="0" algn="ctr">
              <a:buNone/>
              <a:defRPr sz="1598"/>
            </a:lvl3pPr>
            <a:lvl4pPr marL="1218053" indent="0" algn="ctr">
              <a:buNone/>
              <a:defRPr sz="1421"/>
            </a:lvl4pPr>
            <a:lvl5pPr marL="1624070" indent="0" algn="ctr">
              <a:buNone/>
              <a:defRPr sz="1421"/>
            </a:lvl5pPr>
            <a:lvl6pPr marL="2030088" indent="0" algn="ctr">
              <a:buNone/>
              <a:defRPr sz="1421"/>
            </a:lvl6pPr>
            <a:lvl7pPr marL="2436106" indent="0" algn="ctr">
              <a:buNone/>
              <a:defRPr sz="1421"/>
            </a:lvl7pPr>
            <a:lvl8pPr marL="2842123" indent="0" algn="ctr">
              <a:buNone/>
              <a:defRPr sz="1421"/>
            </a:lvl8pPr>
            <a:lvl9pPr marL="3248141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3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8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3118A-AD66-2C4C-44E7-090A5A3E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3" y="1771652"/>
            <a:ext cx="6091237" cy="37703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4DA96-E483-0C6E-768A-9D6AD7C7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413" y="5686427"/>
            <a:ext cx="6091237" cy="26146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7" indent="0" algn="ctr">
              <a:buNone/>
              <a:defRPr sz="1800"/>
            </a:lvl3pPr>
            <a:lvl4pPr marL="1371640" indent="0" algn="ctr">
              <a:buNone/>
              <a:defRPr sz="1600"/>
            </a:lvl4pPr>
            <a:lvl5pPr marL="1828854" indent="0" algn="ctr">
              <a:buNone/>
              <a:defRPr sz="1600"/>
            </a:lvl5pPr>
            <a:lvl6pPr marL="2286068" indent="0" algn="ctr">
              <a:buNone/>
              <a:defRPr sz="1600"/>
            </a:lvl6pPr>
            <a:lvl7pPr marL="2743281" indent="0" algn="ctr">
              <a:buNone/>
              <a:defRPr sz="1600"/>
            </a:lvl7pPr>
            <a:lvl8pPr marL="3200495" indent="0" algn="ctr">
              <a:buNone/>
              <a:defRPr sz="1600"/>
            </a:lvl8pPr>
            <a:lvl9pPr marL="365770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B91B6-11F7-9622-26AF-63A6FA74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4219-B900-47FC-D4B9-3400BE8D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EE00B-E735-2C81-97D9-9AF14D25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5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165A9-CDFA-1AA5-3DF7-64BCB2F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0C371-9375-1ED9-32B0-12FBF6E9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AB056-C5AE-7E42-02E7-0B04493D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24DEA-6DE4-A7C6-093F-F1D45B1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C1C6D-BF63-1E3A-0AC4-8C9A56F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0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72EE6-0793-8748-F903-507D7CBE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38" y="2698750"/>
            <a:ext cx="7004050" cy="4503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A6B48-321C-F7E4-29C6-FC644848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7245350"/>
            <a:ext cx="7004050" cy="23685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AD875-36E3-C232-63CE-8CB539DA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7E16C-9BE4-5580-F943-CE655558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12F-8E82-A6BE-F984-CEFA5F1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2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D5C0-30A7-6D40-CFD8-CE4C7184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2C4FA-FCB6-1C91-B437-9688D77F1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2882900"/>
            <a:ext cx="3424238" cy="6869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52176-EECF-DD3D-331E-F5056999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5439" y="2882900"/>
            <a:ext cx="3425825" cy="6869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64364-D313-89D5-2978-426C6B6F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63443-3A39-1454-A5C5-BF9F9B55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806EB-CD2D-47DF-32FD-31F53EDB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4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A2F02-F1FF-51A6-F5F0-90B99A9A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76263"/>
            <a:ext cx="7004050" cy="20923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D7C9C-59F9-B9E7-6EDB-7D557E2F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2654302"/>
            <a:ext cx="3435350" cy="1300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0" indent="0">
              <a:buNone/>
              <a:defRPr sz="1600" b="1"/>
            </a:lvl4pPr>
            <a:lvl5pPr marL="1828854" indent="0">
              <a:buNone/>
              <a:defRPr sz="1600" b="1"/>
            </a:lvl5pPr>
            <a:lvl6pPr marL="2286068" indent="0">
              <a:buNone/>
              <a:defRPr sz="1600" b="1"/>
            </a:lvl6pPr>
            <a:lvl7pPr marL="2743281" indent="0">
              <a:buNone/>
              <a:defRPr sz="1600" b="1"/>
            </a:lvl7pPr>
            <a:lvl8pPr marL="3200495" indent="0">
              <a:buNone/>
              <a:defRPr sz="1600" b="1"/>
            </a:lvl8pPr>
            <a:lvl9pPr marL="365770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C20C4-1A83-C266-6504-163A1903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00" y="3954463"/>
            <a:ext cx="3435350" cy="5816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BBAF7-1F91-B8A0-55A2-4738F1B3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0038" y="2654302"/>
            <a:ext cx="3452812" cy="1300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0" indent="0">
              <a:buNone/>
              <a:defRPr sz="1600" b="1"/>
            </a:lvl4pPr>
            <a:lvl5pPr marL="1828854" indent="0">
              <a:buNone/>
              <a:defRPr sz="1600" b="1"/>
            </a:lvl5pPr>
            <a:lvl6pPr marL="2286068" indent="0">
              <a:buNone/>
              <a:defRPr sz="1600" b="1"/>
            </a:lvl6pPr>
            <a:lvl7pPr marL="2743281" indent="0">
              <a:buNone/>
              <a:defRPr sz="1600" b="1"/>
            </a:lvl7pPr>
            <a:lvl8pPr marL="3200495" indent="0">
              <a:buNone/>
              <a:defRPr sz="1600" b="1"/>
            </a:lvl8pPr>
            <a:lvl9pPr marL="365770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83D7F-6444-8C76-D95B-FB9E17804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10038" y="3954463"/>
            <a:ext cx="3452812" cy="5816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B13D14-0416-5C06-1B4B-70C26FD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030CF-7F39-24AE-7F25-96E29085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E91870-34D8-CF9D-46FA-5D07F7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8CDB-97CA-5056-55F2-EA19DBC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15FC4E-20DA-AE55-6A1B-45FAB2B7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05F06-054A-CB11-6741-3DD481E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E4ED67-70FE-C5F3-D6C2-3F6A1567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FB91C5-298D-C9FE-F666-2DA93C64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D730D-2AC7-6B90-7E09-54F3EF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6D909-CD52-B958-1FAC-4E22901D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59F7-F71D-4098-E51D-EFE6EFBC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722313"/>
            <a:ext cx="2619375" cy="25257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A2D0-287C-B3A3-7359-F66780D5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813" y="1558927"/>
            <a:ext cx="4110037" cy="7694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C06-88F4-B5B6-D47D-DD7CCE4D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801" y="3248027"/>
            <a:ext cx="2619375" cy="6016625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7" indent="0">
              <a:buNone/>
              <a:defRPr sz="1200"/>
            </a:lvl3pPr>
            <a:lvl4pPr marL="1371640" indent="0">
              <a:buNone/>
              <a:defRPr sz="1000"/>
            </a:lvl4pPr>
            <a:lvl5pPr marL="1828854" indent="0">
              <a:buNone/>
              <a:defRPr sz="1000"/>
            </a:lvl5pPr>
            <a:lvl6pPr marL="2286068" indent="0">
              <a:buNone/>
              <a:defRPr sz="1000"/>
            </a:lvl6pPr>
            <a:lvl7pPr marL="2743281" indent="0">
              <a:buNone/>
              <a:defRPr sz="1000"/>
            </a:lvl7pPr>
            <a:lvl8pPr marL="3200495" indent="0">
              <a:buNone/>
              <a:defRPr sz="1000"/>
            </a:lvl8pPr>
            <a:lvl9pPr marL="365770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F4EC9-8680-A2F2-50E7-9F4423E0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DA410-37B6-4887-99B7-93DCEFE1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C4DE2-2BBC-7852-0CF3-1E66A5FC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9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F625-176B-97F1-7CEC-E1FA900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722313"/>
            <a:ext cx="2619375" cy="25257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F56B8-6912-6CB6-4F10-1B6EB474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2813" y="1558927"/>
            <a:ext cx="4110037" cy="7694613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7" indent="0">
              <a:buNone/>
              <a:defRPr sz="2400"/>
            </a:lvl3pPr>
            <a:lvl4pPr marL="1371640" indent="0">
              <a:buNone/>
              <a:defRPr sz="2000"/>
            </a:lvl4pPr>
            <a:lvl5pPr marL="1828854" indent="0">
              <a:buNone/>
              <a:defRPr sz="2000"/>
            </a:lvl5pPr>
            <a:lvl6pPr marL="2286068" indent="0">
              <a:buNone/>
              <a:defRPr sz="2000"/>
            </a:lvl6pPr>
            <a:lvl7pPr marL="2743281" indent="0">
              <a:buNone/>
              <a:defRPr sz="2000"/>
            </a:lvl7pPr>
            <a:lvl8pPr marL="3200495" indent="0">
              <a:buNone/>
              <a:defRPr sz="2000"/>
            </a:lvl8pPr>
            <a:lvl9pPr marL="365770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61595-32EA-322A-3E59-6C93EBB3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801" y="3248027"/>
            <a:ext cx="2619375" cy="6016625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7" indent="0">
              <a:buNone/>
              <a:defRPr sz="1200"/>
            </a:lvl3pPr>
            <a:lvl4pPr marL="1371640" indent="0">
              <a:buNone/>
              <a:defRPr sz="1000"/>
            </a:lvl4pPr>
            <a:lvl5pPr marL="1828854" indent="0">
              <a:buNone/>
              <a:defRPr sz="1000"/>
            </a:lvl5pPr>
            <a:lvl6pPr marL="2286068" indent="0">
              <a:buNone/>
              <a:defRPr sz="1000"/>
            </a:lvl6pPr>
            <a:lvl7pPr marL="2743281" indent="0">
              <a:buNone/>
              <a:defRPr sz="1000"/>
            </a:lvl7pPr>
            <a:lvl8pPr marL="3200495" indent="0">
              <a:buNone/>
              <a:defRPr sz="1000"/>
            </a:lvl8pPr>
            <a:lvl9pPr marL="365770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A1A03-2B5D-E330-16AF-047111C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76649-09B1-A7C8-0021-0000B640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EF487-191C-D789-5391-F9F04E65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02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97C99-BB07-C942-FE73-B6B95838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17E4A-B227-3BDE-2B32-A5A23AABA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87973-F79F-454C-BB72-E3FD8960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001DF-05CC-81E3-6211-465428D4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A3C32-3091-5513-F554-8A9688A0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09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EBB371-0435-8B7A-2968-D4136D270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11839" y="576263"/>
            <a:ext cx="1749425" cy="9175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DE5F5-42CD-7C69-3362-6CB66D90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8800" y="576263"/>
            <a:ext cx="5100638" cy="9175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AF76-F3DE-BAA4-FB25-4B63AE3F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2B1F2-5781-BCC6-0861-C3D48744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F2D25-510B-08E7-FAC5-9C48E143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10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6018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203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8053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4070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3008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6106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2123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814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2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5" y="2882122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33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5" y="2654064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6018" indent="0">
              <a:buNone/>
              <a:defRPr sz="1776" b="1"/>
            </a:lvl2pPr>
            <a:lvl3pPr marL="812035" indent="0">
              <a:buNone/>
              <a:defRPr sz="1598" b="1"/>
            </a:lvl3pPr>
            <a:lvl4pPr marL="1218053" indent="0">
              <a:buNone/>
              <a:defRPr sz="1421" b="1"/>
            </a:lvl4pPr>
            <a:lvl5pPr marL="1624070" indent="0">
              <a:buNone/>
              <a:defRPr sz="1421" b="1"/>
            </a:lvl5pPr>
            <a:lvl6pPr marL="2030088" indent="0">
              <a:buNone/>
              <a:defRPr sz="1421" b="1"/>
            </a:lvl6pPr>
            <a:lvl7pPr marL="2436106" indent="0">
              <a:buNone/>
              <a:defRPr sz="1421" b="1"/>
            </a:lvl7pPr>
            <a:lvl8pPr marL="2842123" indent="0">
              <a:buNone/>
              <a:defRPr sz="1421" b="1"/>
            </a:lvl8pPr>
            <a:lvl9pPr marL="3248141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5" y="3954777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64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6018" indent="0">
              <a:buNone/>
              <a:defRPr sz="1776" b="1"/>
            </a:lvl2pPr>
            <a:lvl3pPr marL="812035" indent="0">
              <a:buNone/>
              <a:defRPr sz="1598" b="1"/>
            </a:lvl3pPr>
            <a:lvl4pPr marL="1218053" indent="0">
              <a:buNone/>
              <a:defRPr sz="1421" b="1"/>
            </a:lvl4pPr>
            <a:lvl5pPr marL="1624070" indent="0">
              <a:buNone/>
              <a:defRPr sz="1421" b="1"/>
            </a:lvl5pPr>
            <a:lvl6pPr marL="2030088" indent="0">
              <a:buNone/>
              <a:defRPr sz="1421" b="1"/>
            </a:lvl6pPr>
            <a:lvl7pPr marL="2436106" indent="0">
              <a:buNone/>
              <a:defRPr sz="1421" b="1"/>
            </a:lvl7pPr>
            <a:lvl8pPr marL="2842123" indent="0">
              <a:buNone/>
              <a:defRPr sz="1421" b="1"/>
            </a:lvl8pPr>
            <a:lvl9pPr marL="3248141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7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6018" indent="0">
              <a:buNone/>
              <a:defRPr sz="1243"/>
            </a:lvl2pPr>
            <a:lvl3pPr marL="812035" indent="0">
              <a:buNone/>
              <a:defRPr sz="1066"/>
            </a:lvl3pPr>
            <a:lvl4pPr marL="1218053" indent="0">
              <a:buNone/>
              <a:defRPr sz="888"/>
            </a:lvl4pPr>
            <a:lvl5pPr marL="1624070" indent="0">
              <a:buNone/>
              <a:defRPr sz="888"/>
            </a:lvl5pPr>
            <a:lvl6pPr marL="2030088" indent="0">
              <a:buNone/>
              <a:defRPr sz="888"/>
            </a:lvl6pPr>
            <a:lvl7pPr marL="2436106" indent="0">
              <a:buNone/>
              <a:defRPr sz="888"/>
            </a:lvl7pPr>
            <a:lvl8pPr marL="2842123" indent="0">
              <a:buNone/>
              <a:defRPr sz="888"/>
            </a:lvl8pPr>
            <a:lvl9pPr marL="3248141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6018" indent="0">
              <a:buNone/>
              <a:defRPr sz="2486"/>
            </a:lvl2pPr>
            <a:lvl3pPr marL="812035" indent="0">
              <a:buNone/>
              <a:defRPr sz="2131"/>
            </a:lvl3pPr>
            <a:lvl4pPr marL="1218053" indent="0">
              <a:buNone/>
              <a:defRPr sz="1776"/>
            </a:lvl4pPr>
            <a:lvl5pPr marL="1624070" indent="0">
              <a:buNone/>
              <a:defRPr sz="1776"/>
            </a:lvl5pPr>
            <a:lvl6pPr marL="2030088" indent="0">
              <a:buNone/>
              <a:defRPr sz="1776"/>
            </a:lvl6pPr>
            <a:lvl7pPr marL="2436106" indent="0">
              <a:buNone/>
              <a:defRPr sz="1776"/>
            </a:lvl7pPr>
            <a:lvl8pPr marL="2842123" indent="0">
              <a:buNone/>
              <a:defRPr sz="1776"/>
            </a:lvl8pPr>
            <a:lvl9pPr marL="3248141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6018" indent="0">
              <a:buNone/>
              <a:defRPr sz="1243"/>
            </a:lvl2pPr>
            <a:lvl3pPr marL="812035" indent="0">
              <a:buNone/>
              <a:defRPr sz="1066"/>
            </a:lvl3pPr>
            <a:lvl4pPr marL="1218053" indent="0">
              <a:buNone/>
              <a:defRPr sz="888"/>
            </a:lvl4pPr>
            <a:lvl5pPr marL="1624070" indent="0">
              <a:buNone/>
              <a:defRPr sz="888"/>
            </a:lvl5pPr>
            <a:lvl6pPr marL="2030088" indent="0">
              <a:buNone/>
              <a:defRPr sz="888"/>
            </a:lvl6pPr>
            <a:lvl7pPr marL="2436106" indent="0">
              <a:buNone/>
              <a:defRPr sz="888"/>
            </a:lvl7pPr>
            <a:lvl8pPr marL="2842123" indent="0">
              <a:buNone/>
              <a:defRPr sz="888"/>
            </a:lvl8pPr>
            <a:lvl9pPr marL="3248141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33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2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191-BF67-4163-BB2A-5F5D360AF38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4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2035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009" indent="-203009" algn="l" defTabSz="812035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9026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5044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1062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079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3097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9114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5132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1150" indent="-203009" algn="l" defTabSz="812035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6018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2035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8053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4070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30088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6106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2123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8141" algn="l" defTabSz="812035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033BEE-CEB8-0537-D099-12D9B11F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576263"/>
            <a:ext cx="7002463" cy="2092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E4C7F-D40F-ED2E-5383-FA731DC1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1" y="2882900"/>
            <a:ext cx="7002463" cy="686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C3B9B-9887-9208-157B-9F5DD757C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8801" y="10034588"/>
            <a:ext cx="1827213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F36B-6AE8-44DF-8A42-AEF03BEFBA4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34B8C-03DE-C6A3-8666-FA02017A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9225" y="10034588"/>
            <a:ext cx="2741613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01FE9-6E3A-7BD8-EAB7-66DB6E45D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4051" y="10034588"/>
            <a:ext cx="1827213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A423-8015-4135-AC43-A9B66239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2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4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7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1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4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8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2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5" indent="-228607" algn="l" defTabSz="91442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4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8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1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5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8" algn="l" defTabSz="91442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35194"/>
              </p:ext>
            </p:extLst>
          </p:nvPr>
        </p:nvGraphicFramePr>
        <p:xfrm>
          <a:off x="416560" y="709295"/>
          <a:ext cx="7302500" cy="98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자연어 텍스트 감성분석을 통한 주가예측 모델 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2022.06.27(</a:t>
                      </a: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~ 2022.07.22(</a:t>
                      </a: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오진영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구창회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김세리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박재형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이재성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812165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금융 뉴스 및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주식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감성분석을 통해 주가 변화를 분석하고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이를 기반으로 주가 예측 모델 개발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algn="l" defTabSz="812165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주가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예측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모델을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통해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금융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시장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참여자들에게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유용한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정보를</a:t>
                      </a:r>
                      <a:r>
                        <a:rPr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할 수 있도록 함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데이터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lvl="1" indent="-82550" latinLnBrk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자연어 데이터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lvl="1" indent="-82550" latinLnBrk="1">
                        <a:buFontTx/>
                        <a:buChar char="-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네이버 및 다음 증권분류 뉴스 기사 제목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lvl="1" indent="-82550" latinLnBrk="1">
                        <a:buFontTx/>
                        <a:buChar char="-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내 주식 종목토론방 제목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lvl="1" indent="-82550" latinLnBrk="1">
                        <a:buFontTx/>
                        <a:buChar char="-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유투브 타이틀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1" indent="-82550" algn="l" defTabSz="812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 및 주가 데이터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marR="0" lvl="1" indent="-82550" algn="l" defTabSz="812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 재무정보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marR="0" lvl="1" indent="-82550" algn="l" defTabSz="812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KRX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종목정보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거래 실적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marR="0" lvl="1" indent="-82550" algn="l" defTabSz="8120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KRX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주가지수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주식 수집방안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lvl="1" indent="-82550" latinLnBrk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자연어 데이터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웹페이지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크롤링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lvl="1" indent="-82550" latinLnBrk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주가 데이터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KRX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기간 및 분석단위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lvl="1" indent="-82550" latinLnBrk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수집기간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lvl="1" indent="-82550" latinLnBrk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분석단위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간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따른 주가 변화량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추진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크롤링을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통한 자연어 데이터 수집</a:t>
                      </a:r>
                    </a:p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수집 데이터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전처리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감정분석을 위한 자연어 분석모델 개발</a:t>
                      </a:r>
                    </a:p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감정 데이터에 따른 주가 변화량 분석 및 예측 모델 개발</a:t>
                      </a:r>
                    </a:p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모델 평가 및 결과 시각화</a:t>
                      </a:r>
                    </a:p>
                    <a:p>
                      <a:pPr marL="228600" lvl="1" indent="-228600" algn="l" defTabSz="81216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결과보고서 작성 및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</a:rPr>
                        <a:t>다양한 정보 및 인공지능 분석 모델을 활용하여 주가 예측 정도를 향상하고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</a:rPr>
                        <a:t>투자자들에게 신뢰성 있는 정보 제공 가능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88900" lvl="1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</a:rPr>
                        <a:t>신뢰성 있는 정보 제공을 통해 보다 많은 투자자들의 주식 시장 참여를 독려하고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</a:rPr>
                        <a:t>기업의 성장 및 사회 발전에 기여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3B29C263-5670-A78C-465E-2984525FC806}"/>
              </a:ext>
            </a:extLst>
          </p:cNvPr>
          <p:cNvSpPr txBox="1"/>
          <p:nvPr/>
        </p:nvSpPr>
        <p:spPr>
          <a:xfrm>
            <a:off x="2029460" y="95250"/>
            <a:ext cx="4061460" cy="52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&lt; </a:t>
            </a:r>
            <a:r>
              <a:rPr lang="ko-KR" altLang="en-US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프로젝트</a:t>
            </a:r>
            <a:r>
              <a:rPr lang="en-US" altLang="ko-K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기획서 </a:t>
            </a:r>
            <a:r>
              <a:rPr lang="en-US" altLang="ko-K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</a:t>
            </a:r>
            <a:endParaRPr lang="ko-KR" altLang="en-US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F61CCD2-AC2E-B6B3-A6C2-9BDA43385E47}"/>
              </a:ext>
            </a:extLst>
          </p:cNvPr>
          <p:cNvGrpSpPr/>
          <p:nvPr/>
        </p:nvGrpSpPr>
        <p:grpSpPr>
          <a:xfrm>
            <a:off x="1356360" y="1982470"/>
            <a:ext cx="6249035" cy="2802890"/>
            <a:chOff x="1356360" y="1982470"/>
            <a:chExt cx="6249035" cy="280289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7A67CB7-2B47-036E-94E7-9D2D4241F24C}"/>
                </a:ext>
              </a:extLst>
            </p:cNvPr>
            <p:cNvSpPr/>
            <p:nvPr/>
          </p:nvSpPr>
          <p:spPr>
            <a:xfrm>
              <a:off x="3946525" y="1982470"/>
              <a:ext cx="1095375" cy="20701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PM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DB676E-419A-A700-3EC4-8366EC818131}"/>
                </a:ext>
              </a:extLst>
            </p:cNvPr>
            <p:cNvSpPr/>
            <p:nvPr/>
          </p:nvSpPr>
          <p:spPr>
            <a:xfrm>
              <a:off x="1356360" y="2389505"/>
              <a:ext cx="1151890" cy="1784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PL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85F4BF-C05D-7434-4929-32638DE143DE}"/>
                </a:ext>
              </a:extLst>
            </p:cNvPr>
            <p:cNvSpPr/>
            <p:nvPr/>
          </p:nvSpPr>
          <p:spPr>
            <a:xfrm>
              <a:off x="2627630" y="2389505"/>
              <a:ext cx="1151890" cy="1784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DA/QA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EC464D3-1D37-F664-B1C5-6FECCC92284C}"/>
                </a:ext>
              </a:extLst>
            </p:cNvPr>
            <p:cNvSpPr/>
            <p:nvPr/>
          </p:nvSpPr>
          <p:spPr>
            <a:xfrm>
              <a:off x="3917315" y="2394585"/>
              <a:ext cx="1151890" cy="1784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DA/BA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8D84C3-19A7-22E9-33B0-278D2E82C604}"/>
                </a:ext>
              </a:extLst>
            </p:cNvPr>
            <p:cNvSpPr/>
            <p:nvPr/>
          </p:nvSpPr>
          <p:spPr>
            <a:xfrm>
              <a:off x="5177155" y="2389505"/>
              <a:ext cx="1151890" cy="1784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AA/BA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꺾인 연결선 13">
              <a:extLst>
                <a:ext uri="{FF2B5EF4-FFF2-40B4-BE49-F238E27FC236}">
                  <a16:creationId xmlns:a16="http://schemas.microsoft.com/office/drawing/2014/main" id="{FC8D2AF3-E014-FA98-7F00-AEA491BF432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rot="10800000" flipV="1">
              <a:off x="1932306" y="2280285"/>
              <a:ext cx="2454279" cy="10922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14">
              <a:extLst>
                <a:ext uri="{FF2B5EF4-FFF2-40B4-BE49-F238E27FC236}">
                  <a16:creationId xmlns:a16="http://schemas.microsoft.com/office/drawing/2014/main" id="{0F26B7C1-FF7B-B8BB-0179-9F7AA812342A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386580" y="2280285"/>
              <a:ext cx="2642870" cy="10922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15">
              <a:extLst>
                <a:ext uri="{FF2B5EF4-FFF2-40B4-BE49-F238E27FC236}">
                  <a16:creationId xmlns:a16="http://schemas.microsoft.com/office/drawing/2014/main" id="{46219B68-5B00-0E67-30F5-8659D6815385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rot="10800000" flipV="1">
              <a:off x="3203575" y="2280285"/>
              <a:ext cx="1225550" cy="10922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16">
              <a:extLst>
                <a:ext uri="{FF2B5EF4-FFF2-40B4-BE49-F238E27FC236}">
                  <a16:creationId xmlns:a16="http://schemas.microsoft.com/office/drawing/2014/main" id="{89C66D79-2EAA-02A6-CD55-DFE044E37B51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4369435" y="2280285"/>
              <a:ext cx="1383665" cy="10922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2B214F8-1DC8-7DBA-DFD0-7AE511C0D3B2}"/>
                </a:ext>
              </a:extLst>
            </p:cNvPr>
            <p:cNvSpPr/>
            <p:nvPr/>
          </p:nvSpPr>
          <p:spPr>
            <a:xfrm>
              <a:off x="1356360" y="2842260"/>
              <a:ext cx="1151890" cy="194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프로젝트 실무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총괄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일정 관리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데이터 수집 및 가공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모델 개발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산출물 품질관리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결과보고서 작성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C932B4B-DE93-11F1-8833-E36D6EDBCBF6}"/>
                </a:ext>
              </a:extLst>
            </p:cNvPr>
            <p:cNvSpPr/>
            <p:nvPr/>
          </p:nvSpPr>
          <p:spPr>
            <a:xfrm>
              <a:off x="2627630" y="2842260"/>
              <a:ext cx="1151890" cy="194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자연어 데이터 수집 기획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데이터 수집 및 가공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분석 및 예측 모델 개발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소스코드 품질관리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결과보고서 작성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030063E-1400-7C0D-DD3D-CFD4000265D8}"/>
                </a:ext>
              </a:extLst>
            </p:cNvPr>
            <p:cNvSpPr/>
            <p:nvPr/>
          </p:nvSpPr>
          <p:spPr>
            <a:xfrm>
              <a:off x="3917315" y="2842260"/>
              <a:ext cx="1151890" cy="194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주가 데이터 수집 기획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데이터 수집 및 가공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분석 및 예측 모델 개발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비즈니스 모델 개발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결과보고서 작성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326DA86-A103-5619-3E18-6AE09269D1C0}"/>
                </a:ext>
              </a:extLst>
            </p:cNvPr>
            <p:cNvSpPr/>
            <p:nvPr/>
          </p:nvSpPr>
          <p:spPr>
            <a:xfrm>
              <a:off x="5177155" y="2842260"/>
              <a:ext cx="1151890" cy="194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spc="-90" dirty="0">
                  <a:solidFill>
                    <a:schemeClr val="tx1"/>
                  </a:solidFill>
                  <a:latin typeface="+mn-ea"/>
                </a:rPr>
                <a:t>자연어데이터 분석 모델 로직 기획</a:t>
              </a:r>
              <a:endParaRPr lang="en-US" altLang="ko-KR" sz="1000" spc="-9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데이터 수집 및 가공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분석 및 예측 모델 개발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비즈니스 모델 개발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결과보고서 작성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931E62-5E8D-5505-4AC0-9C9F382FD853}"/>
                </a:ext>
              </a:extLst>
            </p:cNvPr>
            <p:cNvSpPr/>
            <p:nvPr/>
          </p:nvSpPr>
          <p:spPr>
            <a:xfrm>
              <a:off x="1356360" y="2567941"/>
              <a:ext cx="1151890" cy="243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오진영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2EF0594-E899-4386-9B57-769396B3A534}"/>
                </a:ext>
              </a:extLst>
            </p:cNvPr>
            <p:cNvSpPr/>
            <p:nvPr/>
          </p:nvSpPr>
          <p:spPr>
            <a:xfrm>
              <a:off x="2627630" y="2567941"/>
              <a:ext cx="1151890" cy="243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구창회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9016D9A-0D14-DFB2-5202-7B15E22C193A}"/>
                </a:ext>
              </a:extLst>
            </p:cNvPr>
            <p:cNvSpPr/>
            <p:nvPr/>
          </p:nvSpPr>
          <p:spPr>
            <a:xfrm>
              <a:off x="3917315" y="2573021"/>
              <a:ext cx="1151890" cy="243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박재형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03D8D57-8853-0F64-9209-C7298F9B069B}"/>
                </a:ext>
              </a:extLst>
            </p:cNvPr>
            <p:cNvSpPr/>
            <p:nvPr/>
          </p:nvSpPr>
          <p:spPr>
            <a:xfrm>
              <a:off x="5177155" y="2567941"/>
              <a:ext cx="1151890" cy="243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김세리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E7BF1FF-079D-C42A-A167-1C59399E5FC2}"/>
                </a:ext>
              </a:extLst>
            </p:cNvPr>
            <p:cNvSpPr/>
            <p:nvPr/>
          </p:nvSpPr>
          <p:spPr>
            <a:xfrm>
              <a:off x="6453505" y="2389505"/>
              <a:ext cx="1151890" cy="1784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AA/QA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98EE8B3-2945-DC31-E898-498D4626878D}"/>
                </a:ext>
              </a:extLst>
            </p:cNvPr>
            <p:cNvSpPr/>
            <p:nvPr/>
          </p:nvSpPr>
          <p:spPr>
            <a:xfrm>
              <a:off x="6453505" y="2842260"/>
              <a:ext cx="1151890" cy="194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spc="-90" dirty="0">
                  <a:solidFill>
                    <a:schemeClr val="tx1"/>
                  </a:solidFill>
                  <a:latin typeface="+mn-ea"/>
                </a:rPr>
                <a:t>주가 데이터 예측 모델 로직 기획</a:t>
              </a:r>
              <a:endParaRPr lang="en-US" altLang="ko-KR" sz="1000" spc="-9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데이터 수집 및 가공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분석 및 예측 모델 개발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소스코드 품질관리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2081" indent="-92081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결과보고서 작성</a:t>
              </a:r>
              <a:endPara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32F191-3181-0369-CD41-0CB54FAC6BD4}"/>
                </a:ext>
              </a:extLst>
            </p:cNvPr>
            <p:cNvSpPr/>
            <p:nvPr/>
          </p:nvSpPr>
          <p:spPr>
            <a:xfrm>
              <a:off x="6453505" y="2567941"/>
              <a:ext cx="1151890" cy="243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이재성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263B0B-2BB0-3A6B-EB0E-4BF6389E326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4493260" y="2189480"/>
            <a:ext cx="953" cy="205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4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별: 꼭짓점 10개 41">
            <a:extLst>
              <a:ext uri="{FF2B5EF4-FFF2-40B4-BE49-F238E27FC236}">
                <a16:creationId xmlns:a16="http://schemas.microsoft.com/office/drawing/2014/main" id="{AEA4401B-01A1-B629-521C-CB5EE34E1150}"/>
              </a:ext>
            </a:extLst>
          </p:cNvPr>
          <p:cNvSpPr/>
          <p:nvPr/>
        </p:nvSpPr>
        <p:spPr>
          <a:xfrm>
            <a:off x="350166" y="370450"/>
            <a:ext cx="119929" cy="119929"/>
          </a:xfrm>
          <a:prstGeom prst="star10">
            <a:avLst>
              <a:gd name="adj" fmla="val 42533"/>
              <a:gd name="hf" fmla="val 10514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99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3788B-AC25-81AF-CA10-BFF31E915E95}"/>
              </a:ext>
            </a:extLst>
          </p:cNvPr>
          <p:cNvSpPr txBox="1"/>
          <p:nvPr/>
        </p:nvSpPr>
        <p:spPr>
          <a:xfrm>
            <a:off x="508615" y="260809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서비스 개발 프로세스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요약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endParaRPr lang="ko-KR" altLang="en-US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F6840-6F43-256D-464C-B3AD2569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" y="855303"/>
            <a:ext cx="781159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2</Pages>
  <Words>327</Words>
  <Characters>0</Characters>
  <Application>Microsoft Office PowerPoint</Application>
  <DocSecurity>0</DocSecurity>
  <PresentationFormat>B4(ISO) 용지(250x353mm)</PresentationFormat>
  <Lines>0</Lines>
  <Paragraphs>78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나눔스퀘어라운드OTF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kwjeon31</dc:creator>
  <cp:lastModifiedBy>oh jinyoung</cp:lastModifiedBy>
  <cp:revision>8</cp:revision>
  <dcterms:modified xsi:type="dcterms:W3CDTF">2022-07-07T02:08:32Z</dcterms:modified>
  <cp:version>9.104.121.46349</cp:version>
</cp:coreProperties>
</file>