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4" r:id="rId3"/>
    <p:sldId id="328" r:id="rId4"/>
    <p:sldId id="300" r:id="rId5"/>
    <p:sldId id="345" r:id="rId6"/>
    <p:sldId id="346" r:id="rId7"/>
    <p:sldId id="347" r:id="rId8"/>
    <p:sldId id="343" r:id="rId9"/>
    <p:sldId id="344" r:id="rId10"/>
    <p:sldId id="331" r:id="rId11"/>
    <p:sldId id="332" r:id="rId12"/>
    <p:sldId id="333" r:id="rId13"/>
    <p:sldId id="324" r:id="rId14"/>
    <p:sldId id="322" r:id="rId15"/>
    <p:sldId id="350" r:id="rId16"/>
    <p:sldId id="339" r:id="rId17"/>
    <p:sldId id="340" r:id="rId18"/>
    <p:sldId id="334" r:id="rId19"/>
    <p:sldId id="329" r:id="rId20"/>
    <p:sldId id="327" r:id="rId21"/>
    <p:sldId id="330" r:id="rId22"/>
    <p:sldId id="348" r:id="rId23"/>
    <p:sldId id="349" r:id="rId24"/>
    <p:sldId id="351" r:id="rId25"/>
  </p:sldIdLst>
  <p:sldSz cx="9144000" cy="6858000" type="screen4x3"/>
  <p:notesSz cx="10234613" cy="7099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5829" autoAdjust="0"/>
  </p:normalViewPr>
  <p:slideViewPr>
    <p:cSldViewPr>
      <p:cViewPr varScale="1">
        <p:scale>
          <a:sx n="96" d="100"/>
          <a:sy n="96" d="100"/>
        </p:scale>
        <p:origin x="218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7" y="2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r">
              <a:defRPr sz="1300"/>
            </a:lvl1pPr>
          </a:lstStyle>
          <a:p>
            <a:fld id="{83D2F339-B8ED-4ADE-897F-262476495A30}" type="datetimeFigureOut">
              <a:rPr lang="ko-KR" altLang="en-US" smtClean="0"/>
              <a:pPr/>
              <a:t>2018-06-21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3103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7" y="6743103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r">
              <a:defRPr sz="1300"/>
            </a:lvl1pPr>
          </a:lstStyle>
          <a:p>
            <a:fld id="{C8A6236F-803D-445B-9473-0E93DFACBFA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012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7" y="2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/>
          <a:lstStyle>
            <a:lvl1pPr algn="r">
              <a:defRPr sz="1300"/>
            </a:lvl1pPr>
          </a:lstStyle>
          <a:p>
            <a:fld id="{30E31BAA-E893-4BD6-B9E9-25B5049D716B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3275" y="531813"/>
            <a:ext cx="3548063" cy="26622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03081" tIns="51541" rIns="103081" bIns="5154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372169"/>
            <a:ext cx="8187690" cy="3194685"/>
          </a:xfrm>
          <a:prstGeom prst="rect">
            <a:avLst/>
          </a:prstGeom>
        </p:spPr>
        <p:txBody>
          <a:bodyPr vert="horz" lIns="103081" tIns="51541" rIns="103081" bIns="5154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3103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7" y="6743103"/>
            <a:ext cx="4435000" cy="354965"/>
          </a:xfrm>
          <a:prstGeom prst="rect">
            <a:avLst/>
          </a:prstGeom>
        </p:spPr>
        <p:txBody>
          <a:bodyPr vert="horz" lIns="103081" tIns="51541" rIns="103081" bIns="51541" rtlCol="0" anchor="b"/>
          <a:lstStyle>
            <a:lvl1pPr algn="r">
              <a:defRPr sz="1300"/>
            </a:lvl1pPr>
          </a:lstStyle>
          <a:p>
            <a:fld id="{E4DA35ED-F3DD-4B2C-B714-6F478CEA717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435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3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038"/>
            <a:r>
              <a:rPr lang="en-US" altLang="ko-KR" dirty="0" smtClean="0"/>
              <a:t>2015</a:t>
            </a:r>
            <a:r>
              <a:rPr lang="ko-KR" altLang="en-US" smtClean="0"/>
              <a:t>년 </a:t>
            </a:r>
            <a:r>
              <a:rPr lang="en-US" altLang="ko-KR" dirty="0" smtClean="0"/>
              <a:t>Census 2%,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서울 시군구별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년제 대학 졸업 이상 비율</a:t>
            </a:r>
            <a:endParaRPr lang="ko-KR" altLang="en-US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13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smtClean="0"/>
              <a:t>인당 </a:t>
            </a:r>
            <a:r>
              <a:rPr lang="en-US" altLang="ko-KR" dirty="0" smtClean="0"/>
              <a:t>GRDP, </a:t>
            </a:r>
            <a:r>
              <a:rPr lang="ko-KR" altLang="en-US" smtClean="0"/>
              <a:t>기업대출</a:t>
            </a:r>
            <a:r>
              <a:rPr lang="en-US" altLang="ko-KR" dirty="0" smtClean="0"/>
              <a:t>, </a:t>
            </a:r>
            <a:r>
              <a:rPr lang="ko-KR" altLang="en-US" smtClean="0"/>
              <a:t>가계대출</a:t>
            </a:r>
            <a:r>
              <a:rPr lang="en-US" altLang="ko-KR" dirty="0" smtClean="0"/>
              <a:t>, </a:t>
            </a:r>
            <a:r>
              <a:rPr lang="ko-KR" altLang="en-US" smtClean="0"/>
              <a:t>요구불예금</a:t>
            </a:r>
            <a:r>
              <a:rPr lang="en-US" altLang="ko-KR" dirty="0" smtClean="0"/>
              <a:t>, </a:t>
            </a:r>
            <a:r>
              <a:rPr lang="ko-KR" altLang="en-US" smtClean="0"/>
              <a:t>저축성예금을 분석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79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 latinLnBrk="1"/>
            <a:r>
              <a:rPr lang="ko-KR" altLang="en-US" dirty="0" err="1"/>
              <a:t>인적자본</a:t>
            </a:r>
            <a:r>
              <a:rPr lang="ko-KR" altLang="en-US" dirty="0"/>
              <a:t> 수준이 높은 지역 </a:t>
            </a:r>
            <a:r>
              <a:rPr lang="en-US" altLang="ko-KR" dirty="0"/>
              <a:t>-&gt; </a:t>
            </a:r>
            <a:r>
              <a:rPr lang="ko-KR" altLang="en-US"/>
              <a:t>통근시간이 긴 경향</a:t>
            </a:r>
            <a:endParaRPr lang="en-US" altLang="ko-KR" dirty="0"/>
          </a:p>
          <a:p>
            <a:pPr fontAlgn="base" latinLnBrk="1"/>
            <a:r>
              <a:rPr lang="ko-KR" altLang="en-US" dirty="0" err="1"/>
              <a:t>인적자본</a:t>
            </a:r>
            <a:r>
              <a:rPr lang="ko-KR" altLang="en-US" dirty="0"/>
              <a:t> 수준이 빠르게 높아진 곳 </a:t>
            </a:r>
            <a:r>
              <a:rPr lang="en-US" altLang="ko-KR" dirty="0"/>
              <a:t>-&gt; </a:t>
            </a:r>
            <a:r>
              <a:rPr lang="ko-KR" altLang="en-US"/>
              <a:t>통근시간도 많이 늘어났음</a:t>
            </a:r>
            <a:endParaRPr lang="en-US" altLang="ko-KR" dirty="0"/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/>
              <a:t>통근시간만을 놓고 보면 용인 수지구</a:t>
            </a:r>
            <a:r>
              <a:rPr lang="en-US" altLang="ko-KR" dirty="0"/>
              <a:t>, </a:t>
            </a:r>
            <a:r>
              <a:rPr lang="ko-KR" altLang="en-US"/>
              <a:t>부천 소사구</a:t>
            </a:r>
            <a:r>
              <a:rPr lang="en-US" altLang="ko-KR" dirty="0"/>
              <a:t>, </a:t>
            </a:r>
            <a:r>
              <a:rPr lang="ko-KR" altLang="en-US"/>
              <a:t>고양 일산서구</a:t>
            </a:r>
            <a:r>
              <a:rPr lang="en-US" altLang="ko-KR" dirty="0"/>
              <a:t>, </a:t>
            </a:r>
            <a:r>
              <a:rPr lang="ko-KR" altLang="en-US"/>
              <a:t>고양 덕양구</a:t>
            </a:r>
            <a:r>
              <a:rPr lang="en-US" altLang="ko-KR" dirty="0"/>
              <a:t>, </a:t>
            </a:r>
            <a:r>
              <a:rPr lang="ko-KR" altLang="en-US"/>
              <a:t>성남 분당구</a:t>
            </a:r>
            <a:r>
              <a:rPr lang="en-US" altLang="ko-KR" dirty="0"/>
              <a:t>, </a:t>
            </a:r>
            <a:r>
              <a:rPr lang="ko-KR" altLang="en-US"/>
              <a:t>광명</a:t>
            </a:r>
            <a:r>
              <a:rPr lang="en-US" altLang="ko-KR" dirty="0"/>
              <a:t>, </a:t>
            </a:r>
            <a:r>
              <a:rPr lang="ko-KR" altLang="en-US"/>
              <a:t>의정부</a:t>
            </a:r>
            <a:r>
              <a:rPr lang="en-US" altLang="ko-KR" dirty="0"/>
              <a:t>, </a:t>
            </a:r>
            <a:r>
              <a:rPr lang="ko-KR" altLang="en-US"/>
              <a:t>과천</a:t>
            </a:r>
            <a:r>
              <a:rPr lang="en-US" altLang="ko-KR" dirty="0"/>
              <a:t>, </a:t>
            </a:r>
            <a:r>
              <a:rPr lang="ko-KR" altLang="en-US"/>
              <a:t>안양 동안구</a:t>
            </a:r>
            <a:r>
              <a:rPr lang="en-US" altLang="ko-KR" dirty="0"/>
              <a:t>, </a:t>
            </a:r>
            <a:r>
              <a:rPr lang="ko-KR" altLang="en-US"/>
              <a:t>고양 일산동구</a:t>
            </a:r>
            <a:r>
              <a:rPr lang="en-US" altLang="ko-KR" dirty="0"/>
              <a:t>, </a:t>
            </a:r>
            <a:r>
              <a:rPr lang="ko-KR" altLang="en-US"/>
              <a:t>남양주 등이 상위권을 차지하고 있고</a:t>
            </a:r>
            <a:r>
              <a:rPr lang="en-US" altLang="ko-KR" dirty="0"/>
              <a:t>, </a:t>
            </a:r>
          </a:p>
          <a:p>
            <a:pPr fontAlgn="base" latinLnBrk="1"/>
            <a:r>
              <a:rPr lang="ko-KR" altLang="en-US" dirty="0"/>
              <a:t>통근시간 </a:t>
            </a:r>
            <a:r>
              <a:rPr lang="ko-KR" altLang="en-US" dirty="0" err="1"/>
              <a:t>증분을</a:t>
            </a:r>
            <a:r>
              <a:rPr lang="ko-KR" altLang="en-US" dirty="0"/>
              <a:t> 놓고 보면 양평</a:t>
            </a:r>
            <a:r>
              <a:rPr lang="en-US" altLang="ko-KR" dirty="0"/>
              <a:t>, </a:t>
            </a:r>
            <a:r>
              <a:rPr lang="ko-KR" altLang="en-US"/>
              <a:t>김포</a:t>
            </a:r>
            <a:r>
              <a:rPr lang="en-US" altLang="ko-KR" dirty="0"/>
              <a:t>, </a:t>
            </a:r>
            <a:r>
              <a:rPr lang="ko-KR" altLang="en-US"/>
              <a:t>과천</a:t>
            </a:r>
            <a:r>
              <a:rPr lang="en-US" altLang="ko-KR" dirty="0"/>
              <a:t>, </a:t>
            </a:r>
            <a:r>
              <a:rPr lang="ko-KR" altLang="en-US"/>
              <a:t>수원 영통구</a:t>
            </a:r>
            <a:r>
              <a:rPr lang="en-US" altLang="ko-KR" dirty="0"/>
              <a:t>, </a:t>
            </a:r>
            <a:r>
              <a:rPr lang="ko-KR" altLang="en-US"/>
              <a:t>가평</a:t>
            </a:r>
            <a:r>
              <a:rPr lang="en-US" altLang="ko-KR" dirty="0"/>
              <a:t>, </a:t>
            </a:r>
            <a:r>
              <a:rPr lang="ko-KR" altLang="en-US"/>
              <a:t>고양 덕양구 등이 두드러진 모습</a:t>
            </a:r>
            <a:endParaRPr lang="en-US" altLang="ko-KR" dirty="0"/>
          </a:p>
          <a:p>
            <a:pPr fontAlgn="base" latinLnBrk="1"/>
            <a:endParaRPr lang="en-US" altLang="ko-KR" dirty="0"/>
          </a:p>
          <a:p>
            <a:pPr fontAlgn="base" latinLnBrk="1"/>
            <a:r>
              <a:rPr lang="ko-KR" altLang="en-US" dirty="0"/>
              <a:t>인구구조 변수를 통제하면 이들 중 고학력자들이 많이 사는 지역일수록 긴 통근시간을 보인다고 할 수 있다</a:t>
            </a:r>
            <a:r>
              <a:rPr lang="en-US" altLang="ko-KR" dirty="0"/>
              <a:t>. </a:t>
            </a:r>
          </a:p>
          <a:p>
            <a:pPr fontAlgn="base" latinLnBrk="1"/>
            <a:r>
              <a:rPr lang="ko-KR" altLang="en-US" dirty="0"/>
              <a:t>이는 고학력자들일수록 </a:t>
            </a:r>
            <a:r>
              <a:rPr lang="ko-KR" altLang="en-US" dirty="0" err="1"/>
              <a:t>직주분리</a:t>
            </a:r>
            <a:r>
              <a:rPr lang="ko-KR" altLang="en-US" dirty="0"/>
              <a:t> 현상이 심할 가능성을 시사하며</a:t>
            </a:r>
            <a:r>
              <a:rPr lang="en-US" altLang="ko-KR" dirty="0"/>
              <a:t>, </a:t>
            </a:r>
            <a:r>
              <a:rPr lang="ko-KR" altLang="en-US"/>
              <a:t>앞의 가설 </a:t>
            </a:r>
            <a:r>
              <a:rPr lang="en-US" altLang="ko-KR" dirty="0"/>
              <a:t>2</a:t>
            </a:r>
            <a:r>
              <a:rPr lang="ko-KR" altLang="en-US"/>
              <a:t>가 현실에 더 가까움을 말해준다</a:t>
            </a:r>
            <a:r>
              <a:rPr lang="en-US" altLang="ko-KR" dirty="0"/>
              <a:t>. </a:t>
            </a:r>
            <a:endParaRPr lang="ko-KR" altLang="en-US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58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테이블로 비교해보자</a:t>
            </a: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1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71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038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smtClean="0">
                <a:solidFill>
                  <a:srgbClr val="FF0000"/>
                </a:solidFill>
              </a:rPr>
              <a:t>연령대를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개의 그룹으로 나누고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인구 구성 비중을 </a:t>
            </a:r>
            <a:r>
              <a:rPr lang="en-US" altLang="ko-KR" dirty="0" smtClean="0">
                <a:solidFill>
                  <a:srgbClr val="FF0000"/>
                </a:solidFill>
              </a:rPr>
              <a:t>Stacked Bar</a:t>
            </a:r>
            <a:r>
              <a:rPr lang="ko-KR" altLang="en-US" smtClean="0">
                <a:solidFill>
                  <a:srgbClr val="FF0000"/>
                </a:solidFill>
              </a:rPr>
              <a:t>로 표현하자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940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038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smtClean="0">
                <a:solidFill>
                  <a:srgbClr val="FF0000"/>
                </a:solidFill>
              </a:rPr>
              <a:t>연령대를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개의 그룹으로 나누고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인구 구성 비중을 </a:t>
            </a:r>
            <a:r>
              <a:rPr lang="en-US" altLang="ko-KR" dirty="0" smtClean="0">
                <a:solidFill>
                  <a:srgbClr val="FF0000"/>
                </a:solidFill>
              </a:rPr>
              <a:t>Stacked Bar</a:t>
            </a:r>
            <a:r>
              <a:rPr lang="ko-KR" altLang="en-US" smtClean="0">
                <a:solidFill>
                  <a:srgbClr val="FF0000"/>
                </a:solidFill>
              </a:rPr>
              <a:t>로 표현하자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1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6038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+ </a:t>
            </a:r>
            <a:r>
              <a:rPr lang="ko-KR" altLang="en-US" smtClean="0">
                <a:solidFill>
                  <a:srgbClr val="FF0000"/>
                </a:solidFill>
              </a:rPr>
              <a:t>연령대를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ko-KR" altLang="en-US" smtClean="0">
                <a:solidFill>
                  <a:srgbClr val="FF0000"/>
                </a:solidFill>
              </a:rPr>
              <a:t>개의 그룹으로 나누고</a:t>
            </a:r>
            <a:r>
              <a:rPr lang="en-US" altLang="ko-KR" dirty="0" smtClean="0">
                <a:solidFill>
                  <a:srgbClr val="FF0000"/>
                </a:solidFill>
              </a:rPr>
              <a:t>, </a:t>
            </a:r>
            <a:r>
              <a:rPr lang="ko-KR" altLang="en-US" smtClean="0">
                <a:solidFill>
                  <a:srgbClr val="FF0000"/>
                </a:solidFill>
              </a:rPr>
              <a:t>인구 구성 비중을 </a:t>
            </a:r>
            <a:r>
              <a:rPr lang="en-US" altLang="ko-KR" dirty="0" smtClean="0">
                <a:solidFill>
                  <a:srgbClr val="FF0000"/>
                </a:solidFill>
              </a:rPr>
              <a:t>Stacked Bar</a:t>
            </a:r>
            <a:r>
              <a:rPr lang="ko-KR" altLang="en-US" smtClean="0">
                <a:solidFill>
                  <a:srgbClr val="FF0000"/>
                </a:solidFill>
              </a:rPr>
              <a:t>로 표현하자</a:t>
            </a:r>
            <a:r>
              <a:rPr lang="en-US" altLang="ko-KR" dirty="0" smtClean="0">
                <a:solidFill>
                  <a:srgbClr val="FF0000"/>
                </a:solidFill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9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2015</a:t>
            </a:r>
            <a:r>
              <a:rPr lang="ko-KR" altLang="en-US" smtClean="0"/>
              <a:t>년 </a:t>
            </a:r>
            <a:r>
              <a:rPr lang="en-US" altLang="ko-KR" dirty="0" smtClean="0"/>
              <a:t>Census 2%,</a:t>
            </a:r>
            <a:r>
              <a:rPr lang="en-US" altLang="ko-KR" baseline="0" dirty="0" smtClean="0"/>
              <a:t> </a:t>
            </a:r>
            <a:r>
              <a:rPr lang="ko-KR" altLang="en-US" baseline="0" smtClean="0"/>
              <a:t>경기도 시군구별 </a:t>
            </a:r>
            <a:r>
              <a:rPr lang="en-US" altLang="ko-KR" baseline="0" dirty="0" smtClean="0"/>
              <a:t>4</a:t>
            </a:r>
            <a:r>
              <a:rPr lang="ko-KR" altLang="en-US" baseline="0" smtClean="0"/>
              <a:t>년제 대학 졸업 이상 비율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DA35ED-F3DD-4B2C-B714-6F478CEA717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5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66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25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43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111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0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12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773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54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5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6849D-5720-4562-AE75-126251427B06}" type="datetimeFigureOut">
              <a:rPr lang="en-US" smtClean="0"/>
              <a:pPr/>
              <a:t>6/21/2018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BC10DC-1F7D-4685-A5FC-7F1593F22D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35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5" Type="http://schemas.openxmlformats.org/officeDocument/2006/relationships/image" Target="../media/image27.emf"/><Relationship Id="rId4" Type="http://schemas.openxmlformats.org/officeDocument/2006/relationships/image" Target="../media/image26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kosis.kr/statHtml/statHtml.do?orgId=101&amp;tblId=DT_1PA1504&amp;conn_path=I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512" y="1052736"/>
            <a:ext cx="8610600" cy="1224136"/>
          </a:xfrm>
        </p:spPr>
        <p:txBody>
          <a:bodyPr>
            <a:normAutofit fontScale="90000"/>
          </a:bodyPr>
          <a:lstStyle/>
          <a:p>
            <a:pPr fontAlgn="base" latinLnBrk="0"/>
            <a:r>
              <a:rPr lang="ko-KR" altLang="en-US" dirty="0"/>
              <a:t>경기도 인적자본 분포의</a:t>
            </a:r>
            <a:br>
              <a:rPr lang="ko-KR" altLang="en-US" dirty="0"/>
            </a:br>
            <a:r>
              <a:rPr lang="ko-KR" altLang="en-US" dirty="0"/>
              <a:t>변화 추이와 시사점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7624" y="4797152"/>
            <a:ext cx="6768752" cy="1008112"/>
          </a:xfrm>
        </p:spPr>
        <p:txBody>
          <a:bodyPr>
            <a:noAutofit/>
          </a:bodyPr>
          <a:lstStyle/>
          <a:p>
            <a:pPr algn="ctr"/>
            <a:r>
              <a:rPr lang="ko-KR" altLang="en-US" sz="3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토론자</a:t>
            </a:r>
            <a:r>
              <a:rPr lang="en-US" altLang="ko-KR" sz="3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 </a:t>
            </a:r>
            <a:r>
              <a:rPr lang="ko-KR" altLang="en-US" sz="32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최재성</a:t>
            </a:r>
            <a:endParaRPr lang="en-US" altLang="ko-KR" sz="32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ctr"/>
            <a:r>
              <a:rPr lang="ko-KR" altLang="en-US" sz="28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성균관대학교 경제대학 글로벌경제학과</a:t>
            </a:r>
            <a:endParaRPr lang="en-US" sz="28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53022" y="2916233"/>
            <a:ext cx="5437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 err="1"/>
              <a:t>하준경</a:t>
            </a:r>
            <a:r>
              <a:rPr lang="en-US" altLang="ko-KR" sz="3600" dirty="0"/>
              <a:t>,</a:t>
            </a:r>
            <a:r>
              <a:rPr lang="es-ES" altLang="ko-KR" sz="3600" dirty="0"/>
              <a:t> </a:t>
            </a:r>
            <a:r>
              <a:rPr lang="ko-KR" altLang="en-US" sz="3600" dirty="0"/>
              <a:t>엄주영</a:t>
            </a:r>
            <a:endParaRPr lang="ko-KR" altLang="en-US" sz="36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041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376" y="908720"/>
            <a:ext cx="6840000" cy="496903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6021288"/>
            <a:ext cx="81369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(Census 2015 2%) </a:t>
            </a:r>
            <a:r>
              <a:rPr lang="ko-KR" altLang="en-US" smtClean="0"/>
              <a:t>분석에 </a:t>
            </a:r>
            <a:r>
              <a:rPr lang="ko-KR" altLang="en-US" dirty="0" smtClean="0"/>
              <a:t>포함한 연령대를 </a:t>
            </a:r>
            <a:r>
              <a:rPr lang="ko-KR" altLang="en-US" smtClean="0"/>
              <a:t>달리하더라도 두 지표의 상관계수는 매우 큼 </a:t>
            </a:r>
            <a:r>
              <a:rPr lang="en-US" altLang="ko-KR" dirty="0" smtClean="0"/>
              <a:t>(rho=0.94)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221511" y="116632"/>
            <a:ext cx="6524543" cy="63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lvl="1" fontAlgn="base">
              <a:lnSpc>
                <a:spcPct val="125000"/>
              </a:lnSpc>
            </a:pPr>
            <a:r>
              <a:rPr lang="en-US" altLang="ko-KR" sz="2800" dirty="0" smtClean="0"/>
              <a:t>Q4. </a:t>
            </a:r>
            <a:r>
              <a:rPr lang="ko-KR" altLang="en-US" sz="2800" smtClean="0"/>
              <a:t>분석 </a:t>
            </a:r>
            <a:r>
              <a:rPr lang="ko-KR" altLang="en-US" sz="2800" dirty="0" smtClean="0"/>
              <a:t>대상의 연령 범위에 관한 고민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88843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60648"/>
            <a:ext cx="7886700" cy="327570"/>
          </a:xfrm>
        </p:spPr>
        <p:txBody>
          <a:bodyPr>
            <a:normAutofit fontScale="90000"/>
          </a:bodyPr>
          <a:lstStyle/>
          <a:p>
            <a:r>
              <a:rPr lang="ko-KR" altLang="en-US" sz="3600" dirty="0" smtClean="0"/>
              <a:t>분석 연령 </a:t>
            </a:r>
            <a:r>
              <a:rPr lang="en-US" altLang="ko-KR" sz="3600" dirty="0" smtClean="0"/>
              <a:t>(+</a:t>
            </a:r>
            <a:r>
              <a:rPr lang="ko-KR" altLang="en-US" sz="3600" smtClean="0"/>
              <a:t> </a:t>
            </a:r>
            <a:r>
              <a:rPr lang="ko-KR" altLang="en-US" sz="3600" dirty="0" smtClean="0"/>
              <a:t>고학력 </a:t>
            </a:r>
            <a:r>
              <a:rPr lang="ko-KR" altLang="en-US" sz="3600" dirty="0"/>
              <a:t>그룹 </a:t>
            </a:r>
            <a:r>
              <a:rPr lang="ko-KR" altLang="en-US" sz="3600" smtClean="0"/>
              <a:t>변수 생성</a:t>
            </a:r>
            <a:r>
              <a:rPr lang="en-US" altLang="ko-KR" sz="3600" dirty="0" smtClean="0"/>
              <a:t>)</a:t>
            </a:r>
            <a:endParaRPr lang="en-US" altLang="ko-KR" sz="3600" dirty="0"/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628800"/>
            <a:ext cx="7124862" cy="5184575"/>
          </a:xfrm>
        </p:spPr>
      </p:pic>
      <p:sp>
        <p:nvSpPr>
          <p:cNvPr id="9" name="TextBox 8"/>
          <p:cNvSpPr txBox="1"/>
          <p:nvPr/>
        </p:nvSpPr>
        <p:spPr>
          <a:xfrm>
            <a:off x="395536" y="849486"/>
            <a:ext cx="6624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</a:t>
            </a:r>
            <a:r>
              <a:rPr lang="ko-KR" altLang="en-US" smtClean="0"/>
              <a:t>년제 학사</a:t>
            </a:r>
            <a:r>
              <a:rPr lang="en-US" altLang="ko-KR" dirty="0" smtClean="0"/>
              <a:t>(E1), </a:t>
            </a:r>
            <a:r>
              <a:rPr lang="ko-KR" altLang="en-US" smtClean="0"/>
              <a:t>석사</a:t>
            </a:r>
            <a:r>
              <a:rPr lang="en-US" altLang="ko-KR" dirty="0" smtClean="0"/>
              <a:t>(E2), </a:t>
            </a:r>
            <a:r>
              <a:rPr lang="ko-KR" altLang="en-US" smtClean="0"/>
              <a:t>박사</a:t>
            </a:r>
            <a:r>
              <a:rPr lang="en-US" altLang="ko-KR" dirty="0" smtClean="0"/>
              <a:t>(E3) </a:t>
            </a:r>
          </a:p>
          <a:p>
            <a:r>
              <a:rPr lang="en-US" altLang="ko-KR" dirty="0" smtClean="0"/>
              <a:t>vs. </a:t>
            </a:r>
            <a:br>
              <a:rPr lang="en-US" altLang="ko-KR" dirty="0" smtClean="0"/>
            </a:br>
            <a:r>
              <a:rPr lang="en-US" altLang="ko-KR" b="1" dirty="0" smtClean="0">
                <a:solidFill>
                  <a:srgbClr val="0070C0"/>
                </a:solidFill>
              </a:rPr>
              <a:t>4</a:t>
            </a:r>
            <a:r>
              <a:rPr lang="ko-KR" altLang="en-US" b="1" smtClean="0">
                <a:solidFill>
                  <a:srgbClr val="0070C0"/>
                </a:solidFill>
              </a:rPr>
              <a:t>년제 학사 이상</a:t>
            </a:r>
            <a:r>
              <a:rPr lang="en-US" altLang="ko-KR" b="1" dirty="0" smtClean="0">
                <a:solidFill>
                  <a:srgbClr val="0070C0"/>
                </a:solidFill>
              </a:rPr>
              <a:t>(E1+E2+E3)</a:t>
            </a:r>
            <a:r>
              <a:rPr lang="en-US" altLang="ko-KR" dirty="0" smtClean="0"/>
              <a:t>, </a:t>
            </a:r>
            <a:r>
              <a:rPr lang="ko-KR" altLang="en-US" b="1" smtClean="0">
                <a:solidFill>
                  <a:srgbClr val="0070C0"/>
                </a:solidFill>
              </a:rPr>
              <a:t>석사 이상</a:t>
            </a:r>
            <a:r>
              <a:rPr lang="en-US" altLang="ko-KR" b="1" dirty="0" smtClean="0">
                <a:solidFill>
                  <a:srgbClr val="0070C0"/>
                </a:solidFill>
              </a:rPr>
              <a:t>(E2+E3)</a:t>
            </a:r>
            <a:r>
              <a:rPr lang="en-US" altLang="ko-KR" dirty="0" smtClean="0"/>
              <a:t>, </a:t>
            </a:r>
            <a:r>
              <a:rPr lang="ko-KR" altLang="en-US" smtClean="0"/>
              <a:t>박사</a:t>
            </a:r>
            <a:r>
              <a:rPr lang="en-US" altLang="ko-KR" dirty="0" smtClean="0"/>
              <a:t>(E3)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79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196752"/>
            <a:ext cx="7173545" cy="5220000"/>
          </a:xfrm>
          <a:prstGeom prst="rect">
            <a:avLst/>
          </a:prstGeom>
        </p:spPr>
      </p:pic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846" y="1089320"/>
            <a:ext cx="7173546" cy="522000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23528" y="365126"/>
            <a:ext cx="7886700" cy="327570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연령</a:t>
            </a:r>
            <a:r>
              <a:rPr lang="en-US" altLang="ko-KR" dirty="0" smtClean="0"/>
              <a:t>: 30</a:t>
            </a:r>
            <a:r>
              <a:rPr lang="ko-KR" altLang="en-US" smtClean="0"/>
              <a:t>세</a:t>
            </a:r>
            <a:r>
              <a:rPr lang="en-US" altLang="ko-KR" dirty="0" smtClean="0"/>
              <a:t>~64</a:t>
            </a:r>
            <a:r>
              <a:rPr lang="ko-KR" altLang="en-US" smtClean="0"/>
              <a:t>세 </a:t>
            </a:r>
            <a:r>
              <a:rPr lang="en-US" altLang="ko-KR" dirty="0" smtClean="0"/>
              <a:t>(</a:t>
            </a:r>
            <a:r>
              <a:rPr lang="en-US" altLang="ko-KR" dirty="0"/>
              <a:t>Census 2015 2%)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324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1520" y="221110"/>
            <a:ext cx="7886700" cy="471586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논의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908720"/>
            <a:ext cx="8352928" cy="5688632"/>
          </a:xfrm>
        </p:spPr>
        <p:txBody>
          <a:bodyPr>
            <a:noAutofit/>
          </a:bodyPr>
          <a:lstStyle/>
          <a:p>
            <a:pPr fontAlgn="ctr">
              <a:lnSpc>
                <a:spcPct val="114000"/>
              </a:lnSpc>
            </a:pPr>
            <a:r>
              <a:rPr lang="ko-KR" altLang="en-US" sz="1800" dirty="0" smtClean="0"/>
              <a:t>현재 시점에서 지</a:t>
            </a:r>
            <a:r>
              <a:rPr lang="ko-KR" altLang="ko-KR" sz="1800" dirty="0" smtClean="0"/>
              <a:t>역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특성에 </a:t>
            </a:r>
            <a:r>
              <a:rPr lang="ko-KR" altLang="en-US" sz="1800" dirty="0" smtClean="0"/>
              <a:t>대한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이해를 바탕으로 </a:t>
            </a:r>
            <a:r>
              <a:rPr lang="ko-KR" altLang="en-US" sz="1800" b="1" smtClean="0"/>
              <a:t>인적자본 확대</a:t>
            </a:r>
            <a:r>
              <a:rPr lang="ko-KR" altLang="en-US" sz="1800" smtClean="0"/>
              <a:t>를 통한 경기도 </a:t>
            </a:r>
            <a:r>
              <a:rPr lang="ko-KR" altLang="en-US" sz="1800" b="1" smtClean="0"/>
              <a:t>성장성 제고</a:t>
            </a:r>
            <a:r>
              <a:rPr lang="ko-KR" altLang="en-US" sz="1800" smtClean="0"/>
              <a:t>를 도모하기 위한 노력</a:t>
            </a:r>
            <a:endParaRPr lang="en-US" altLang="ko-KR" sz="1800" dirty="0" smtClean="0"/>
          </a:p>
          <a:p>
            <a:pPr lvl="1" fontAlgn="ctr">
              <a:lnSpc>
                <a:spcPct val="114000"/>
              </a:lnSpc>
            </a:pPr>
            <a:r>
              <a:rPr lang="ko-KR" altLang="en-US" dirty="0" smtClean="0"/>
              <a:t>지역 내 </a:t>
            </a:r>
            <a:r>
              <a:rPr lang="ko-KR" altLang="en-US" dirty="0" err="1" smtClean="0"/>
              <a:t>인적자본</a:t>
            </a:r>
            <a:r>
              <a:rPr lang="ko-KR" altLang="en-US" dirty="0" smtClean="0"/>
              <a:t> 투자 확대 </a:t>
            </a:r>
            <a:r>
              <a:rPr lang="en-US" altLang="ko-KR" dirty="0" smtClean="0"/>
              <a:t>(</a:t>
            </a:r>
            <a:r>
              <a:rPr lang="ko-KR" altLang="en-US" smtClean="0"/>
              <a:t>교육 및 훈련 투자</a:t>
            </a:r>
            <a:r>
              <a:rPr lang="en-US" altLang="ko-KR" dirty="0" smtClean="0"/>
              <a:t>)</a:t>
            </a:r>
          </a:p>
          <a:p>
            <a:pPr lvl="1" fontAlgn="ctr">
              <a:lnSpc>
                <a:spcPct val="114000"/>
              </a:lnSpc>
            </a:pPr>
            <a:r>
              <a:rPr lang="ko-KR" altLang="ko-KR" dirty="0" smtClean="0"/>
              <a:t>고학력층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smtClean="0"/>
              <a:t>유입</a:t>
            </a:r>
            <a:r>
              <a:rPr lang="en-US" altLang="ko-KR" dirty="0"/>
              <a:t> </a:t>
            </a:r>
            <a:r>
              <a:rPr lang="ko-KR" altLang="en-US" smtClean="0"/>
              <a:t>확대 및 </a:t>
            </a:r>
            <a:r>
              <a:rPr lang="ko-KR" altLang="ko-KR" smtClean="0"/>
              <a:t>정착</a:t>
            </a:r>
            <a:r>
              <a:rPr lang="ko-KR" altLang="en-US" smtClean="0"/>
              <a:t> 유도 </a:t>
            </a:r>
            <a:r>
              <a:rPr lang="en-US" altLang="ko-KR" dirty="0" smtClean="0"/>
              <a:t>(</a:t>
            </a:r>
            <a:r>
              <a:rPr lang="ko-KR" altLang="en-US" smtClean="0"/>
              <a:t>일자리</a:t>
            </a:r>
            <a:r>
              <a:rPr lang="en-US" altLang="ko-KR" dirty="0" smtClean="0"/>
              <a:t>, </a:t>
            </a:r>
            <a:r>
              <a:rPr lang="ko-KR" altLang="ko-KR" smtClean="0"/>
              <a:t>교육</a:t>
            </a:r>
            <a:r>
              <a:rPr lang="en-US" altLang="ko-KR" dirty="0" smtClean="0"/>
              <a:t>, </a:t>
            </a:r>
            <a:r>
              <a:rPr lang="ko-KR" altLang="en-US" smtClean="0"/>
              <a:t>의료</a:t>
            </a:r>
            <a:r>
              <a:rPr lang="en-US" altLang="ko-KR" dirty="0" smtClean="0"/>
              <a:t>, </a:t>
            </a:r>
            <a:r>
              <a:rPr lang="ko-KR" altLang="en-US" smtClean="0"/>
              <a:t>근린시설</a:t>
            </a:r>
            <a:r>
              <a:rPr lang="en-US" altLang="ko-KR" dirty="0" smtClean="0"/>
              <a:t>)</a:t>
            </a:r>
          </a:p>
          <a:p>
            <a:pPr lvl="1" fontAlgn="ctr">
              <a:lnSpc>
                <a:spcPct val="114000"/>
              </a:lnSpc>
            </a:pPr>
            <a:r>
              <a:rPr lang="ko-KR" altLang="en-US" dirty="0" err="1" smtClean="0"/>
              <a:t>인적자본의</a:t>
            </a:r>
            <a:r>
              <a:rPr lang="ko-KR" altLang="en-US" dirty="0" smtClean="0"/>
              <a:t> 효율적 활용</a:t>
            </a:r>
            <a:endParaRPr lang="ko-KR" altLang="ko-KR" dirty="0" smtClean="0"/>
          </a:p>
          <a:p>
            <a:pPr fontAlgn="ctr">
              <a:lnSpc>
                <a:spcPct val="114000"/>
              </a:lnSpc>
            </a:pPr>
            <a:endParaRPr lang="en-US" altLang="ko-KR" sz="500" dirty="0" smtClean="0"/>
          </a:p>
          <a:p>
            <a:pPr fontAlgn="ctr">
              <a:lnSpc>
                <a:spcPct val="114000"/>
              </a:lnSpc>
            </a:pPr>
            <a:r>
              <a:rPr lang="ko-KR" altLang="en-US" sz="1800" dirty="0" smtClean="0"/>
              <a:t>더불어 </a:t>
            </a:r>
            <a:r>
              <a:rPr lang="ko-KR" altLang="ko-KR" sz="1800" dirty="0" smtClean="0"/>
              <a:t>앞으로</a:t>
            </a:r>
            <a:r>
              <a:rPr lang="en-US" altLang="ko-KR" sz="1800" dirty="0" smtClean="0"/>
              <a:t> </a:t>
            </a:r>
            <a:r>
              <a:rPr lang="ko-KR" altLang="ko-KR" sz="1800"/>
              <a:t>어떤</a:t>
            </a:r>
            <a:r>
              <a:rPr lang="en-US" altLang="ko-KR" sz="1800" dirty="0"/>
              <a:t> </a:t>
            </a:r>
            <a:r>
              <a:rPr lang="ko-KR" altLang="ko-KR" sz="1800"/>
              <a:t>지역</a:t>
            </a:r>
            <a:r>
              <a:rPr lang="en-US" altLang="ko-KR" sz="1800" dirty="0"/>
              <a:t> </a:t>
            </a:r>
            <a:r>
              <a:rPr lang="ko-KR" altLang="ko-KR" sz="1800"/>
              <a:t>사회</a:t>
            </a:r>
            <a:r>
              <a:rPr lang="en-US" altLang="ko-KR" sz="1800" dirty="0"/>
              <a:t>(</a:t>
            </a:r>
            <a:r>
              <a:rPr lang="ko-KR" altLang="en-US" sz="1800"/>
              <a:t>경기도</a:t>
            </a:r>
            <a:r>
              <a:rPr lang="en-US" altLang="ko-KR" sz="1800" dirty="0"/>
              <a:t>, </a:t>
            </a:r>
            <a:r>
              <a:rPr lang="ko-KR" altLang="en-US" sz="1800"/>
              <a:t>시군구</a:t>
            </a:r>
            <a:r>
              <a:rPr lang="en-US" altLang="ko-KR" sz="1800" dirty="0"/>
              <a:t>)</a:t>
            </a:r>
            <a:r>
              <a:rPr lang="ko-KR" altLang="ko-KR" sz="1800"/>
              <a:t>를</a:t>
            </a:r>
            <a:r>
              <a:rPr lang="en-US" altLang="ko-KR" sz="1800" dirty="0"/>
              <a:t> </a:t>
            </a:r>
            <a:r>
              <a:rPr lang="ko-KR" altLang="ko-KR" sz="1800"/>
              <a:t>만들어</a:t>
            </a:r>
            <a:r>
              <a:rPr lang="en-US" altLang="ko-KR" sz="1800" dirty="0"/>
              <a:t> </a:t>
            </a:r>
            <a:r>
              <a:rPr lang="ko-KR" altLang="ko-KR" sz="1800"/>
              <a:t>갈</a:t>
            </a:r>
            <a:r>
              <a:rPr lang="en-US" altLang="ko-KR" sz="1800" dirty="0"/>
              <a:t> </a:t>
            </a:r>
            <a:r>
              <a:rPr lang="ko-KR" altLang="ko-KR" sz="1800" smtClean="0"/>
              <a:t>것인지</a:t>
            </a:r>
            <a:r>
              <a:rPr lang="ko-KR" altLang="en-US" sz="1800"/>
              <a:t>에</a:t>
            </a:r>
            <a:r>
              <a:rPr lang="ko-KR" altLang="en-US" sz="1800" smtClean="0"/>
              <a:t> 관한 선택의 </a:t>
            </a:r>
            <a:r>
              <a:rPr lang="ko-KR" altLang="ko-KR" sz="1800" smtClean="0"/>
              <a:t>문</a:t>
            </a:r>
            <a:r>
              <a:rPr lang="ko-KR" altLang="en-US" sz="1800" smtClean="0"/>
              <a:t>제</a:t>
            </a:r>
            <a:endParaRPr lang="en-US" altLang="ko-KR" sz="1800" dirty="0"/>
          </a:p>
          <a:p>
            <a:pPr lvl="1" fontAlgn="ctr">
              <a:lnSpc>
                <a:spcPct val="114000"/>
              </a:lnSpc>
            </a:pPr>
            <a:r>
              <a:rPr lang="ko-KR" altLang="en-US" b="1" dirty="0" smtClean="0">
                <a:solidFill>
                  <a:srgbClr val="0070C0"/>
                </a:solidFill>
              </a:rPr>
              <a:t>공정한 </a:t>
            </a:r>
            <a:r>
              <a:rPr lang="ko-KR" altLang="en-US" b="1" dirty="0">
                <a:solidFill>
                  <a:srgbClr val="0070C0"/>
                </a:solidFill>
              </a:rPr>
              <a:t>기회</a:t>
            </a:r>
            <a:r>
              <a:rPr lang="en-US" altLang="ko-KR" dirty="0"/>
              <a:t>, </a:t>
            </a:r>
            <a:r>
              <a:rPr lang="ko-KR" altLang="en-US" b="1">
                <a:solidFill>
                  <a:srgbClr val="0070C0"/>
                </a:solidFill>
              </a:rPr>
              <a:t>사회이동성</a:t>
            </a:r>
            <a:r>
              <a:rPr lang="ko-KR" altLang="en-US"/>
              <a:t> </a:t>
            </a:r>
            <a:r>
              <a:rPr lang="ko-KR" altLang="en-US" smtClean="0"/>
              <a:t>등의 </a:t>
            </a:r>
            <a:r>
              <a:rPr lang="ko-KR" altLang="en-US"/>
              <a:t>문제와 </a:t>
            </a:r>
            <a:r>
              <a:rPr lang="ko-KR" altLang="en-US" smtClean="0"/>
              <a:t>매우 긴밀하게 연결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en-US" altLang="ko-KR" dirty="0" err="1" smtClean="0"/>
              <a:t>Chetty</a:t>
            </a:r>
            <a:r>
              <a:rPr lang="en-US" altLang="ko-KR" dirty="0" smtClean="0"/>
              <a:t> et al., 2016; 2018)</a:t>
            </a:r>
            <a:endParaRPr lang="ko-KR" altLang="ko-KR"/>
          </a:p>
          <a:p>
            <a:pPr fontAlgn="ctr">
              <a:lnSpc>
                <a:spcPct val="114000"/>
              </a:lnSpc>
            </a:pPr>
            <a:endParaRPr lang="en-US" altLang="ko-KR" sz="500" dirty="0" smtClean="0"/>
          </a:p>
          <a:p>
            <a:pPr fontAlgn="ctr">
              <a:lnSpc>
                <a:spcPct val="114000"/>
              </a:lnSpc>
            </a:pPr>
            <a:r>
              <a:rPr lang="ko-KR" altLang="en-US" sz="1800" dirty="0" smtClean="0"/>
              <a:t>이를 위해서는 원시 </a:t>
            </a:r>
            <a:r>
              <a:rPr lang="ko-KR" altLang="en-US" sz="1800" dirty="0"/>
              <a:t>자료를</a:t>
            </a:r>
            <a:r>
              <a:rPr lang="en-US" altLang="ko-KR" sz="1800" dirty="0"/>
              <a:t> </a:t>
            </a:r>
            <a:r>
              <a:rPr lang="ko-KR" altLang="ko-KR" sz="1800"/>
              <a:t>활용한</a:t>
            </a:r>
            <a:r>
              <a:rPr lang="en-US" altLang="ko-KR" sz="1800" dirty="0"/>
              <a:t> </a:t>
            </a:r>
            <a:r>
              <a:rPr lang="ko-KR" altLang="en-US" sz="1800" b="1" smtClean="0"/>
              <a:t>미시적 접근</a:t>
            </a:r>
            <a:r>
              <a:rPr lang="ko-KR" altLang="en-US" sz="1800" smtClean="0"/>
              <a:t>의 후속 연구</a:t>
            </a:r>
            <a:r>
              <a:rPr lang="en-US" altLang="ko-KR" sz="1800" dirty="0" smtClean="0"/>
              <a:t> </a:t>
            </a:r>
            <a:r>
              <a:rPr lang="ko-KR" altLang="ko-KR" sz="1800" smtClean="0"/>
              <a:t>필요</a:t>
            </a:r>
            <a:endParaRPr lang="en-US" altLang="ko-KR" sz="1800" dirty="0"/>
          </a:p>
          <a:p>
            <a:pPr lvl="1" fontAlgn="ctr">
              <a:lnSpc>
                <a:spcPct val="114000"/>
              </a:lnSpc>
            </a:pPr>
            <a:r>
              <a:rPr lang="ko-KR" altLang="ko-KR" dirty="0"/>
              <a:t>인적자원의</a:t>
            </a:r>
            <a:r>
              <a:rPr lang="en-US" altLang="ko-KR" dirty="0"/>
              <a:t> </a:t>
            </a:r>
            <a:r>
              <a:rPr lang="ko-KR" altLang="en-US" b="1" smtClean="0"/>
              <a:t>양</a:t>
            </a:r>
            <a:r>
              <a:rPr lang="ko-KR" altLang="en-US" smtClean="0"/>
              <a:t>뿐만 아니라 </a:t>
            </a:r>
            <a:r>
              <a:rPr lang="ko-KR" altLang="en-US" b="1" smtClean="0"/>
              <a:t>질</a:t>
            </a:r>
            <a:r>
              <a:rPr lang="en-US" altLang="ko-KR" dirty="0" smtClean="0"/>
              <a:t>, </a:t>
            </a:r>
            <a:r>
              <a:rPr lang="ko-KR" altLang="en-US" smtClean="0"/>
              <a:t>그리고 </a:t>
            </a:r>
            <a:r>
              <a:rPr lang="ko-KR" altLang="ko-KR" b="1" smtClean="0"/>
              <a:t>다양성</a:t>
            </a:r>
            <a:r>
              <a:rPr lang="ko-KR" altLang="en-US" smtClean="0"/>
              <a:t>을</a:t>
            </a:r>
            <a:r>
              <a:rPr lang="en-US" altLang="ko-KR" dirty="0" smtClean="0"/>
              <a:t> </a:t>
            </a:r>
            <a:r>
              <a:rPr lang="ko-KR" altLang="en-US" smtClean="0"/>
              <a:t>고려 </a:t>
            </a:r>
            <a:r>
              <a:rPr lang="en-US" altLang="ko-KR" dirty="0" smtClean="0"/>
              <a:t>(</a:t>
            </a:r>
            <a:r>
              <a:rPr lang="ko-KR" altLang="ko-KR" b="1"/>
              <a:t>전공</a:t>
            </a:r>
            <a:r>
              <a:rPr lang="en-US" altLang="ko-KR" dirty="0"/>
              <a:t>, </a:t>
            </a:r>
            <a:r>
              <a:rPr lang="ko-KR" altLang="ko-KR"/>
              <a:t>성별</a:t>
            </a:r>
            <a:r>
              <a:rPr lang="en-US" altLang="ko-KR" dirty="0"/>
              <a:t>, </a:t>
            </a:r>
            <a:r>
              <a:rPr lang="ko-KR" altLang="ko-KR"/>
              <a:t>연령</a:t>
            </a:r>
            <a:r>
              <a:rPr lang="en-US" altLang="ko-KR" dirty="0"/>
              <a:t> </a:t>
            </a:r>
            <a:r>
              <a:rPr lang="ko-KR" altLang="en-US"/>
              <a:t>등</a:t>
            </a:r>
            <a:r>
              <a:rPr lang="en-US" altLang="ko-KR" dirty="0" smtClean="0"/>
              <a:t>)</a:t>
            </a:r>
          </a:p>
          <a:p>
            <a:pPr lvl="1" fontAlgn="ctr">
              <a:lnSpc>
                <a:spcPct val="114000"/>
              </a:lnSpc>
            </a:pPr>
            <a:r>
              <a:rPr lang="ko-KR" altLang="en-US" dirty="0" smtClean="0"/>
              <a:t>개인</a:t>
            </a:r>
            <a:r>
              <a:rPr lang="en-US" altLang="ko-KR" dirty="0"/>
              <a:t> </a:t>
            </a:r>
            <a:r>
              <a:rPr lang="ko-KR" altLang="en-US" smtClean="0"/>
              <a:t>또는 가구가</a:t>
            </a:r>
            <a:r>
              <a:rPr lang="en-US" altLang="ko-KR" dirty="0" smtClean="0"/>
              <a:t> </a:t>
            </a:r>
            <a:r>
              <a:rPr lang="ko-KR" altLang="en-US" b="1"/>
              <a:t>주거</a:t>
            </a:r>
            <a:r>
              <a:rPr lang="ko-KR" altLang="en-US"/>
              <a:t> 및 </a:t>
            </a:r>
            <a:r>
              <a:rPr lang="ko-KR" altLang="en-US" b="1" smtClean="0"/>
              <a:t>일자리</a:t>
            </a:r>
            <a:r>
              <a:rPr lang="ko-KR" altLang="en-US" smtClean="0"/>
              <a:t>와 관련하여 </a:t>
            </a:r>
            <a:r>
              <a:rPr lang="ko-KR" altLang="ko-KR" b="1" smtClean="0"/>
              <a:t>왜</a:t>
            </a:r>
            <a:r>
              <a:rPr lang="en-US" altLang="ko-KR" b="1" dirty="0" smtClean="0"/>
              <a:t> </a:t>
            </a:r>
            <a:r>
              <a:rPr lang="ko-KR" altLang="ko-KR"/>
              <a:t>그런</a:t>
            </a:r>
            <a:r>
              <a:rPr lang="en-US" altLang="ko-KR" dirty="0"/>
              <a:t> </a:t>
            </a:r>
            <a:r>
              <a:rPr lang="ko-KR" altLang="en-US" smtClean="0"/>
              <a:t>선택을</a:t>
            </a:r>
            <a:r>
              <a:rPr lang="en-US" altLang="ko-KR" dirty="0" smtClean="0"/>
              <a:t> </a:t>
            </a:r>
            <a:r>
              <a:rPr lang="ko-KR" altLang="ko-KR" smtClean="0"/>
              <a:t>했는지</a:t>
            </a:r>
            <a:r>
              <a:rPr lang="en-US" altLang="ko-KR" dirty="0" smtClean="0"/>
              <a:t> </a:t>
            </a:r>
            <a:r>
              <a:rPr lang="ko-KR" altLang="en-US" smtClean="0"/>
              <a:t>이해</a:t>
            </a:r>
            <a:endParaRPr lang="en-US" altLang="ko-KR" dirty="0"/>
          </a:p>
          <a:p>
            <a:pPr lvl="1" fontAlgn="ctr">
              <a:lnSpc>
                <a:spcPct val="114000"/>
              </a:lnSpc>
            </a:pPr>
            <a:endParaRPr lang="en-US" altLang="ko-KR" sz="500" dirty="0" smtClean="0"/>
          </a:p>
          <a:p>
            <a:pPr fontAlgn="ctr">
              <a:lnSpc>
                <a:spcPct val="114000"/>
              </a:lnSpc>
            </a:pPr>
            <a:r>
              <a:rPr lang="ko-KR" altLang="en-US" sz="1800" dirty="0" smtClean="0"/>
              <a:t>이를 바탕으로 </a:t>
            </a:r>
            <a:r>
              <a:rPr lang="ko-KR" altLang="ko-KR" sz="1800" b="1" dirty="0" smtClean="0"/>
              <a:t>일자리</a:t>
            </a:r>
            <a:r>
              <a:rPr lang="ko-KR" altLang="ko-KR" sz="1800" dirty="0" smtClean="0"/>
              <a:t>와</a:t>
            </a:r>
            <a:r>
              <a:rPr lang="en-US" altLang="ko-KR" sz="1800" dirty="0" smtClean="0"/>
              <a:t> </a:t>
            </a:r>
            <a:r>
              <a:rPr lang="ko-KR" altLang="ko-KR" sz="1800" b="1"/>
              <a:t>주거</a:t>
            </a:r>
            <a:r>
              <a:rPr lang="en-US" altLang="ko-KR" sz="1800" dirty="0"/>
              <a:t> </a:t>
            </a:r>
            <a:r>
              <a:rPr lang="ko-KR" altLang="en-US" sz="1800" smtClean="0"/>
              <a:t>관련 </a:t>
            </a:r>
            <a:r>
              <a:rPr lang="ko-KR" altLang="en-US" sz="1800" b="1" smtClean="0"/>
              <a:t>세대별</a:t>
            </a:r>
            <a:r>
              <a:rPr lang="ko-KR" altLang="en-US" sz="1800" smtClean="0"/>
              <a:t> </a:t>
            </a:r>
            <a:r>
              <a:rPr lang="ko-KR" altLang="ko-KR" sz="1800" smtClean="0"/>
              <a:t>수요를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중심으로</a:t>
            </a:r>
            <a:r>
              <a:rPr lang="en-US" altLang="ko-KR" sz="1800" dirty="0" smtClean="0"/>
              <a:t> </a:t>
            </a:r>
            <a:r>
              <a:rPr lang="ko-KR" altLang="en-US" sz="1800" smtClean="0"/>
              <a:t>지역 특화된 </a:t>
            </a:r>
            <a:r>
              <a:rPr lang="ko-KR" altLang="ko-KR" sz="1800" smtClean="0"/>
              <a:t>정책</a:t>
            </a:r>
            <a:r>
              <a:rPr lang="ko-KR" altLang="en-US" sz="1800"/>
              <a:t> </a:t>
            </a:r>
            <a:r>
              <a:rPr lang="ko-KR" altLang="en-US" sz="1800" smtClean="0"/>
              <a:t>개발</a:t>
            </a:r>
            <a:endParaRPr lang="ko-KR" altLang="ko-KR" sz="1800"/>
          </a:p>
        </p:txBody>
      </p:sp>
    </p:spTree>
    <p:extLst>
      <p:ext uri="{BB962C8B-B14F-4D97-AF65-F5344CB8AC3E}">
        <p14:creationId xmlns:p14="http://schemas.microsoft.com/office/powerpoint/2010/main" val="1525540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555776" y="2492896"/>
            <a:ext cx="4320480" cy="1325563"/>
          </a:xfrm>
        </p:spPr>
        <p:txBody>
          <a:bodyPr>
            <a:noAutofit/>
          </a:bodyPr>
          <a:lstStyle/>
          <a:p>
            <a:pPr algn="ctr"/>
            <a:r>
              <a:rPr lang="en-US" altLang="ko-KR" sz="7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Appendix</a:t>
            </a:r>
            <a:endParaRPr lang="ko-KR" altLang="en-US" sz="6600"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12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토론자의 의견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836713"/>
            <a:ext cx="8640960" cy="5688631"/>
          </a:xfrm>
        </p:spPr>
        <p:txBody>
          <a:bodyPr>
            <a:noAutofit/>
          </a:bodyPr>
          <a:lstStyle/>
          <a:p>
            <a:r>
              <a:rPr lang="en-US" altLang="ko-KR" sz="1500" dirty="0"/>
              <a:t>Fundamental Question:</a:t>
            </a:r>
            <a:br>
              <a:rPr lang="en-US" altLang="ko-KR" sz="1500" dirty="0"/>
            </a:br>
            <a:r>
              <a:rPr lang="ko-KR" altLang="en-US" sz="1500" dirty="0"/>
              <a:t>인적자본과 일자리 그리고 물적자본이 공간적으로 효율적으로 배치된 이상적인 상태는 어떤 모습일까</a:t>
            </a:r>
            <a:r>
              <a:rPr lang="en-US" altLang="ko-KR" sz="1500" dirty="0"/>
              <a:t>?</a:t>
            </a:r>
          </a:p>
          <a:p>
            <a:r>
              <a:rPr lang="ko-KR" altLang="en-US" sz="1500" dirty="0" err="1" smtClean="0"/>
              <a:t>인적자본으로</a:t>
            </a:r>
            <a:r>
              <a:rPr lang="ko-KR" altLang="en-US" sz="1500" dirty="0" smtClean="0"/>
              <a:t> 변환해서 분석을 하는 이유가 좀 더 제시되고</a:t>
            </a:r>
            <a:r>
              <a:rPr lang="en-US" altLang="ko-KR" sz="1500" dirty="0" smtClean="0"/>
              <a:t>, </a:t>
            </a:r>
            <a:r>
              <a:rPr lang="ko-KR" altLang="en-US" sz="1500" smtClean="0"/>
              <a:t>결과의 해석에서도 그러한 방식의 이점이 부각될 필요가 있음</a:t>
            </a:r>
            <a:r>
              <a:rPr lang="en-US" altLang="ko-KR" sz="1500" dirty="0" smtClean="0"/>
              <a:t>. </a:t>
            </a:r>
            <a:r>
              <a:rPr lang="ko-KR" altLang="en-US" sz="1500" smtClean="0"/>
              <a:t>그렇지 않다면 평균 교육연한을 그대로 사용하는 것이 더 간결할 수도 있다고 생각됨</a:t>
            </a:r>
            <a:r>
              <a:rPr lang="en-US" altLang="ko-KR" sz="1500" dirty="0" smtClean="0"/>
              <a:t>.</a:t>
            </a:r>
            <a:endParaRPr lang="en-US" altLang="ko-KR" sz="1500" dirty="0"/>
          </a:p>
          <a:p>
            <a:r>
              <a:rPr lang="ko-KR" altLang="en-US" sz="1500" dirty="0" err="1" smtClean="0"/>
              <a:t>인적자본과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물적자본</a:t>
            </a:r>
            <a:r>
              <a:rPr lang="ko-KR" altLang="en-US" sz="1500" dirty="0" smtClean="0"/>
              <a:t> 사이의 공간적 미스매치</a:t>
            </a:r>
            <a:endParaRPr lang="en-US" altLang="ko-KR" sz="1500" dirty="0" smtClean="0"/>
          </a:p>
          <a:p>
            <a:pPr lvl="1"/>
            <a:r>
              <a:rPr lang="ko-KR" altLang="en-US" sz="1500" dirty="0" smtClean="0"/>
              <a:t>자료 출처 및 변수 생성 방식 </a:t>
            </a:r>
            <a:r>
              <a:rPr lang="en-US" altLang="ko-KR" sz="1500" dirty="0" smtClean="0"/>
              <a:t>(</a:t>
            </a:r>
            <a:r>
              <a:rPr lang="ko-KR" altLang="en-US" sz="1500" smtClean="0"/>
              <a:t>로그 여부 등</a:t>
            </a:r>
            <a:r>
              <a:rPr lang="en-US" altLang="ko-KR" sz="1500" dirty="0" smtClean="0"/>
              <a:t>)</a:t>
            </a:r>
            <a:r>
              <a:rPr lang="ko-KR" altLang="en-US" sz="1500" smtClean="0"/>
              <a:t> 및 기초 통계 제시 필요</a:t>
            </a:r>
            <a:endParaRPr lang="en-US" altLang="ko-KR" sz="1500" dirty="0" smtClean="0"/>
          </a:p>
          <a:p>
            <a:pPr lvl="1"/>
            <a:r>
              <a:rPr lang="en-US" altLang="ko-KR" sz="1500" dirty="0" smtClean="0"/>
              <a:t>2005 vs 2015: </a:t>
            </a:r>
            <a:r>
              <a:rPr lang="ko-KR" altLang="en-US" sz="1500" smtClean="0">
                <a:sym typeface="Wingdings" panose="05000000000000000000" pitchFamily="2" charset="2"/>
              </a:rPr>
              <a:t>시간에 따른 변화에 대한 분석 </a:t>
            </a:r>
            <a:r>
              <a:rPr lang="en-US" altLang="ko-KR" sz="1500" dirty="0" smtClean="0">
                <a:sym typeface="Wingdings" panose="05000000000000000000" pitchFamily="2" charset="2"/>
              </a:rPr>
              <a:t>(</a:t>
            </a:r>
            <a:r>
              <a:rPr lang="ko-KR" altLang="en-US" sz="1500" smtClean="0">
                <a:sym typeface="Wingdings" panose="05000000000000000000" pitchFamily="2" charset="2"/>
              </a:rPr>
              <a:t>그래프</a:t>
            </a:r>
            <a:r>
              <a:rPr lang="en-US" altLang="ko-KR" sz="1500" dirty="0" smtClean="0">
                <a:sym typeface="Wingdings" panose="05000000000000000000" pitchFamily="2" charset="2"/>
              </a:rPr>
              <a:t>: 2010</a:t>
            </a:r>
            <a:r>
              <a:rPr lang="ko-KR" altLang="en-US" sz="1500" smtClean="0">
                <a:sym typeface="Wingdings" panose="05000000000000000000" pitchFamily="2" charset="2"/>
              </a:rPr>
              <a:t>년과 </a:t>
            </a:r>
            <a:r>
              <a:rPr lang="en-US" altLang="ko-KR" sz="1500" dirty="0" smtClean="0">
                <a:sym typeface="Wingdings" panose="05000000000000000000" pitchFamily="2" charset="2"/>
              </a:rPr>
              <a:t>2015, </a:t>
            </a:r>
            <a:r>
              <a:rPr lang="ko-KR" altLang="en-US" sz="1500" smtClean="0">
                <a:sym typeface="Wingdings" panose="05000000000000000000" pitchFamily="2" charset="2"/>
              </a:rPr>
              <a:t>회귀분석</a:t>
            </a:r>
            <a:r>
              <a:rPr lang="en-US" altLang="ko-KR" sz="1500" dirty="0" smtClean="0">
                <a:sym typeface="Wingdings" panose="05000000000000000000" pitchFamily="2" charset="2"/>
              </a:rPr>
              <a:t>: 2015</a:t>
            </a:r>
            <a:r>
              <a:rPr lang="ko-KR" altLang="en-US" sz="1500" smtClean="0">
                <a:sym typeface="Wingdings" panose="05000000000000000000" pitchFamily="2" charset="2"/>
              </a:rPr>
              <a:t>만 활용</a:t>
            </a:r>
            <a:r>
              <a:rPr lang="en-US" altLang="ko-KR" sz="1500" dirty="0" smtClean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sz="1500" dirty="0" smtClean="0">
                <a:sym typeface="Wingdings" panose="05000000000000000000" pitchFamily="2" charset="2"/>
              </a:rPr>
              <a:t>가계대출</a:t>
            </a:r>
            <a:r>
              <a:rPr lang="en-US" altLang="ko-KR" sz="1500" dirty="0" smtClean="0">
                <a:sym typeface="Wingdings" panose="05000000000000000000" pitchFamily="2" charset="2"/>
              </a:rPr>
              <a:t>, </a:t>
            </a:r>
            <a:r>
              <a:rPr lang="ko-KR" altLang="en-US" sz="1500" smtClean="0">
                <a:sym typeface="Wingdings" panose="05000000000000000000" pitchFamily="2" charset="2"/>
              </a:rPr>
              <a:t>저축성 예금 </a:t>
            </a:r>
            <a:r>
              <a:rPr lang="en-US" altLang="ko-KR" sz="1500" dirty="0" smtClean="0">
                <a:sym typeface="Wingdings" panose="05000000000000000000" pitchFamily="2" charset="2"/>
              </a:rPr>
              <a:t>– </a:t>
            </a:r>
            <a:r>
              <a:rPr lang="ko-KR" altLang="en-US" sz="1500" smtClean="0">
                <a:sym typeface="Wingdings" panose="05000000000000000000" pitchFamily="2" charset="2"/>
              </a:rPr>
              <a:t>공간적 미스매치로 해석할 수 있는 근거</a:t>
            </a:r>
            <a:r>
              <a:rPr lang="en-US" altLang="ko-KR" sz="1500" dirty="0" smtClean="0">
                <a:sym typeface="Wingdings" panose="05000000000000000000" pitchFamily="2" charset="2"/>
              </a:rPr>
              <a:t>/</a:t>
            </a:r>
            <a:r>
              <a:rPr lang="ko-KR" altLang="en-US" sz="1500" smtClean="0">
                <a:sym typeface="Wingdings" panose="05000000000000000000" pitchFamily="2" charset="2"/>
              </a:rPr>
              <a:t>설명이 보충될 필요</a:t>
            </a:r>
            <a:endParaRPr lang="en-US" altLang="ko-KR" sz="15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종사자 규모별 </a:t>
            </a:r>
            <a:r>
              <a:rPr lang="en-US" altLang="ko-KR" dirty="0" smtClean="0">
                <a:sym typeface="Wingdings" panose="05000000000000000000" pitchFamily="2" charset="2"/>
              </a:rPr>
              <a:t>or </a:t>
            </a:r>
            <a:r>
              <a:rPr lang="ko-KR" altLang="en-US" smtClean="0">
                <a:sym typeface="Wingdings" panose="05000000000000000000" pitchFamily="2" charset="2"/>
              </a:rPr>
              <a:t>업종별</a:t>
            </a:r>
            <a:r>
              <a:rPr lang="en-US" altLang="ko-KR" dirty="0" smtClean="0">
                <a:sym typeface="Wingdings" panose="05000000000000000000" pitchFamily="2" charset="2"/>
              </a:rPr>
              <a:t>) </a:t>
            </a:r>
            <a:r>
              <a:rPr lang="ko-KR" altLang="en-US" smtClean="0">
                <a:sym typeface="Wingdings" panose="05000000000000000000" pitchFamily="2" charset="2"/>
              </a:rPr>
              <a:t>사업체수 </a:t>
            </a:r>
            <a:r>
              <a:rPr lang="en-US" altLang="ko-KR" dirty="0" smtClean="0">
                <a:sym typeface="Wingdings" panose="05000000000000000000" pitchFamily="2" charset="2"/>
              </a:rPr>
              <a:t>(</a:t>
            </a:r>
            <a:r>
              <a:rPr lang="ko-KR" altLang="en-US" smtClean="0">
                <a:sym typeface="Wingdings" panose="05000000000000000000" pitchFamily="2" charset="2"/>
              </a:rPr>
              <a:t>사업체 패널 등 활용</a:t>
            </a:r>
            <a:r>
              <a:rPr lang="en-US" altLang="ko-KR" dirty="0" smtClean="0">
                <a:sym typeface="Wingdings" panose="05000000000000000000" pitchFamily="2" charset="2"/>
              </a:rPr>
              <a:t>)</a:t>
            </a:r>
          </a:p>
          <a:p>
            <a:pPr marL="0" indent="-180000">
              <a:lnSpc>
                <a:spcPct val="125000"/>
              </a:lnSpc>
            </a:pPr>
            <a:r>
              <a:rPr lang="en-US" altLang="ko-KR" sz="1500" dirty="0" smtClean="0"/>
              <a:t>[</a:t>
            </a:r>
            <a:r>
              <a:rPr lang="ko-KR" altLang="en-US" sz="1500"/>
              <a:t>그림 </a:t>
            </a:r>
            <a:r>
              <a:rPr lang="en-US" altLang="ko-KR" sz="1500" dirty="0"/>
              <a:t>11-15] Linear fitted line</a:t>
            </a:r>
            <a:r>
              <a:rPr lang="ko-KR" altLang="en-US" sz="1500"/>
              <a:t>을 추가하면 도움이 될 것으로 </a:t>
            </a:r>
            <a:r>
              <a:rPr lang="ko-KR" altLang="en-US" sz="1500" smtClean="0"/>
              <a:t>생각함</a:t>
            </a:r>
            <a:endParaRPr lang="en-US" altLang="ko-KR" sz="1500" dirty="0"/>
          </a:p>
          <a:p>
            <a:pPr marL="0" indent="-180000">
              <a:lnSpc>
                <a:spcPct val="125000"/>
              </a:lnSpc>
            </a:pPr>
            <a:r>
              <a:rPr lang="ko-KR" altLang="en-US" sz="1500" dirty="0"/>
              <a:t>석사 비중을 이용할 때 박사는 제외한 것인가</a:t>
            </a:r>
            <a:r>
              <a:rPr lang="en-US" altLang="ko-KR" sz="1500" dirty="0"/>
              <a:t>? (</a:t>
            </a:r>
            <a:r>
              <a:rPr lang="ko-KR" altLang="en-US" sz="1500"/>
              <a:t>박사 비중이 작아서 결과에는 영향을 주지 않을 것으로 생각되지만</a:t>
            </a:r>
            <a:r>
              <a:rPr lang="en-US" altLang="ko-KR" sz="1500" dirty="0"/>
              <a:t>, </a:t>
            </a:r>
            <a:r>
              <a:rPr lang="ko-KR" altLang="en-US" sz="1500"/>
              <a:t>확인은 필요함</a:t>
            </a:r>
            <a:r>
              <a:rPr lang="en-US" altLang="ko-KR" sz="1500" dirty="0" smtClean="0"/>
              <a:t>)</a:t>
            </a:r>
          </a:p>
          <a:p>
            <a:pPr fontAlgn="base"/>
            <a:r>
              <a:rPr lang="en-US" altLang="ko-KR" sz="1500" dirty="0" smtClean="0"/>
              <a:t>“</a:t>
            </a:r>
            <a:r>
              <a:rPr lang="ko-KR" altLang="en-US" sz="1500"/>
              <a:t>인적자본과 통근시간 사이의 관계를 분석하였는데</a:t>
            </a:r>
            <a:r>
              <a:rPr lang="en-US" altLang="ko-KR" sz="1500" dirty="0"/>
              <a:t>, </a:t>
            </a:r>
            <a:r>
              <a:rPr lang="ko-KR" altLang="en-US" sz="1500"/>
              <a:t>인적자본 평균값이 높은 곳에 거주하는 사람들일수록 통근하는 데 더 많은 시간을 소모하고 있음을 알 수 있었다</a:t>
            </a:r>
            <a:r>
              <a:rPr lang="en-US" altLang="ko-KR" sz="1500" dirty="0"/>
              <a:t>. </a:t>
            </a:r>
            <a:r>
              <a:rPr lang="ko-KR" altLang="en-US" sz="1500"/>
              <a:t>이는 상대적으로 노동시장이 광역화되어 있는 고학력자들의 경우 모여살기 경향이 더 강화되고 있는 현실을 반영한다</a:t>
            </a:r>
            <a:r>
              <a:rPr lang="en-US" altLang="ko-KR" sz="1500" dirty="0"/>
              <a:t>.”</a:t>
            </a:r>
          </a:p>
          <a:p>
            <a:pPr lvl="1" fontAlgn="base"/>
            <a:r>
              <a:rPr lang="ko-KR" altLang="en-US" sz="1500" dirty="0" smtClean="0"/>
              <a:t>고학력자의 </a:t>
            </a:r>
            <a:r>
              <a:rPr lang="ko-KR" altLang="en-US" sz="1500" dirty="0"/>
              <a:t>시간당 비용은 클 것으로 생각되는데</a:t>
            </a:r>
            <a:r>
              <a:rPr lang="en-US" altLang="ko-KR" sz="1500" dirty="0"/>
              <a:t>, </a:t>
            </a:r>
            <a:r>
              <a:rPr lang="ko-KR" altLang="en-US" sz="1500"/>
              <a:t>그럼에도 불구하고 통근 시간이 길다면</a:t>
            </a:r>
            <a:r>
              <a:rPr lang="en-US" altLang="ko-KR" sz="1500" dirty="0" smtClean="0"/>
              <a:t>, </a:t>
            </a:r>
            <a:br>
              <a:rPr lang="en-US" altLang="ko-KR" sz="1500" dirty="0" smtClean="0"/>
            </a:br>
            <a:r>
              <a:rPr lang="ko-KR" altLang="en-US" sz="1500" smtClean="0"/>
              <a:t>그럴 </a:t>
            </a:r>
            <a:r>
              <a:rPr lang="ko-KR" altLang="en-US" sz="1500" dirty="0"/>
              <a:t>수 밖에 없는 다른 경제적 요인이 있는 </a:t>
            </a:r>
            <a:r>
              <a:rPr lang="ko-KR" altLang="en-US" sz="1500"/>
              <a:t>것이 </a:t>
            </a:r>
            <a:r>
              <a:rPr lang="ko-KR" altLang="en-US" sz="1500" smtClean="0"/>
              <a:t>아닐까</a:t>
            </a:r>
            <a:r>
              <a:rPr lang="en-US" altLang="ko-KR" sz="1500" dirty="0" smtClean="0"/>
              <a:t>?</a:t>
            </a:r>
            <a:endParaRPr lang="en-US" altLang="ko-KR" sz="1500" dirty="0"/>
          </a:p>
          <a:p>
            <a:pPr lvl="2" fontAlgn="base"/>
            <a:r>
              <a:rPr lang="ko-KR" altLang="en-US" dirty="0"/>
              <a:t>가족들에 대한 고려 </a:t>
            </a:r>
            <a:r>
              <a:rPr lang="en-US" altLang="ko-KR" dirty="0"/>
              <a:t>– </a:t>
            </a:r>
            <a:r>
              <a:rPr lang="ko-KR" altLang="en-US"/>
              <a:t>교육 여건</a:t>
            </a:r>
            <a:r>
              <a:rPr lang="en-US" altLang="ko-KR" dirty="0"/>
              <a:t>, </a:t>
            </a:r>
            <a:r>
              <a:rPr lang="ko-KR" altLang="en-US"/>
              <a:t>거주 여건</a:t>
            </a:r>
            <a:endParaRPr lang="en-US" altLang="ko-KR" dirty="0"/>
          </a:p>
          <a:p>
            <a:pPr lvl="2" fontAlgn="base"/>
            <a:r>
              <a:rPr lang="ko-KR" altLang="en-US" dirty="0" err="1"/>
              <a:t>직주</a:t>
            </a:r>
            <a:r>
              <a:rPr lang="ko-KR" altLang="en-US" dirty="0"/>
              <a:t> </a:t>
            </a:r>
            <a:r>
              <a:rPr lang="ko-KR" altLang="en-US" dirty="0" smtClean="0"/>
              <a:t>근접을 </a:t>
            </a:r>
            <a:r>
              <a:rPr lang="ko-KR" altLang="en-US" dirty="0"/>
              <a:t>어렵게 하는 높은 주거 비용</a:t>
            </a:r>
            <a:endParaRPr lang="en-US" altLang="ko-KR" dirty="0"/>
          </a:p>
          <a:p>
            <a:pPr lvl="2" fontAlgn="base"/>
            <a:r>
              <a:rPr lang="ko-KR" altLang="en-US" dirty="0" err="1" smtClean="0"/>
              <a:t>모여살기</a:t>
            </a:r>
            <a:r>
              <a:rPr lang="ko-KR" altLang="en-US" dirty="0" smtClean="0"/>
              <a:t> </a:t>
            </a:r>
            <a:r>
              <a:rPr lang="ko-KR" altLang="en-US" dirty="0"/>
              <a:t>경향의 강화는 표면적 현상이며</a:t>
            </a:r>
            <a:r>
              <a:rPr lang="en-US" altLang="ko-KR" dirty="0"/>
              <a:t>, </a:t>
            </a:r>
            <a:r>
              <a:rPr lang="ko-KR" altLang="en-US"/>
              <a:t>그 이면에 존재하는 보다 근본적인 </a:t>
            </a:r>
            <a:r>
              <a:rPr lang="ko-KR" altLang="en-US" smtClean="0"/>
              <a:t>문제</a:t>
            </a:r>
            <a:r>
              <a:rPr lang="en-US" altLang="ko-KR" dirty="0" smtClean="0"/>
              <a:t>?</a:t>
            </a:r>
            <a:endParaRPr lang="en-US" altLang="ko-KR" dirty="0"/>
          </a:p>
          <a:p>
            <a:pPr lvl="2" fontAlgn="base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9910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23528" y="266542"/>
            <a:ext cx="7886700" cy="543594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인포그래픽</a:t>
            </a:r>
            <a:r>
              <a:rPr lang="ko-KR" altLang="en-US" sz="3200" dirty="0" smtClean="0"/>
              <a:t> </a:t>
            </a:r>
            <a:r>
              <a:rPr lang="en-US" altLang="ko-KR" sz="3200" dirty="0" smtClean="0"/>
              <a:t>– Racial Segregation in US </a:t>
            </a:r>
            <a:endParaRPr lang="ko-KR" altLang="en-US" sz="3200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520" y="1988236"/>
            <a:ext cx="4317841" cy="2880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2342" y="1052736"/>
            <a:ext cx="79061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Cable (2013) based on US Census 2010</a:t>
            </a:r>
          </a:p>
          <a:p>
            <a:endParaRPr lang="en-US" altLang="ko-KR" dirty="0" smtClean="0"/>
          </a:p>
          <a:p>
            <a:pPr algn="ctr"/>
            <a:r>
              <a:rPr lang="en-US" altLang="ko-KR" dirty="0" smtClean="0"/>
              <a:t>Left: </a:t>
            </a:r>
            <a:r>
              <a:rPr lang="en-US" altLang="ko-KR" b="1" dirty="0" smtClean="0"/>
              <a:t>Atlanta (GA) 	    </a:t>
            </a:r>
            <a:r>
              <a:rPr lang="en-US" altLang="ko-KR" dirty="0" smtClean="0"/>
              <a:t>            Right: </a:t>
            </a:r>
            <a:r>
              <a:rPr lang="en-US" altLang="ko-KR" b="1" dirty="0" smtClean="0"/>
              <a:t>Sacramento (CA)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2996952"/>
            <a:ext cx="4317842" cy="2880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71600" y="6093296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Whites (</a:t>
            </a:r>
            <a:r>
              <a:rPr lang="en-US" altLang="ko-KR" dirty="0">
                <a:solidFill>
                  <a:srgbClr val="0070C0"/>
                </a:solidFill>
              </a:rPr>
              <a:t>blue</a:t>
            </a:r>
            <a:r>
              <a:rPr lang="en-US" altLang="ko-KR" dirty="0"/>
              <a:t>), Blacks (</a:t>
            </a:r>
            <a:r>
              <a:rPr lang="en-US" altLang="ko-KR" dirty="0">
                <a:solidFill>
                  <a:srgbClr val="92D050"/>
                </a:solidFill>
              </a:rPr>
              <a:t>green</a:t>
            </a:r>
            <a:r>
              <a:rPr lang="en-US" altLang="ko-KR" dirty="0"/>
              <a:t>), Asians (</a:t>
            </a:r>
            <a:r>
              <a:rPr lang="en-US" altLang="ko-KR" dirty="0">
                <a:solidFill>
                  <a:srgbClr val="FF0000"/>
                </a:solidFill>
              </a:rPr>
              <a:t>red</a:t>
            </a:r>
            <a:r>
              <a:rPr lang="en-US" altLang="ko-KR" dirty="0"/>
              <a:t>), Hispanics (</a:t>
            </a:r>
            <a:r>
              <a:rPr lang="en-US" altLang="ko-KR" dirty="0">
                <a:solidFill>
                  <a:srgbClr val="FFC000"/>
                </a:solidFill>
              </a:rPr>
              <a:t>orange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888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08164" y="260648"/>
            <a:ext cx="7886700" cy="68761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시군구</a:t>
            </a:r>
            <a:r>
              <a:rPr lang="ko-KR" altLang="en-US" sz="3200" dirty="0" smtClean="0"/>
              <a:t> 평균 교육수준의 변화</a:t>
            </a:r>
            <a:endParaRPr lang="ko-KR" altLang="en-US" sz="3200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1917312"/>
            <a:ext cx="4680000" cy="46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23528" y="1208946"/>
            <a:ext cx="84249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/>
              <a:t>2005</a:t>
            </a:r>
            <a:r>
              <a:rPr lang="ko-KR" altLang="en-US" sz="2000" smtClean="0"/>
              <a:t>년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왼쪽</a:t>
            </a:r>
            <a:r>
              <a:rPr lang="en-US" altLang="ko-KR" sz="2000" dirty="0" smtClean="0"/>
              <a:t>)</a:t>
            </a:r>
            <a:r>
              <a:rPr lang="ko-KR" altLang="en-US" sz="2000" smtClean="0"/>
              <a:t>과 </a:t>
            </a:r>
            <a:r>
              <a:rPr lang="en-US" altLang="ko-KR" sz="2000" dirty="0" smtClean="0"/>
              <a:t>2015</a:t>
            </a:r>
            <a:r>
              <a:rPr lang="ko-KR" altLang="en-US" sz="2000" smtClean="0"/>
              <a:t>년</a:t>
            </a:r>
            <a:r>
              <a:rPr lang="en-US" altLang="ko-KR" sz="2000" dirty="0" smtClean="0"/>
              <a:t>(</a:t>
            </a:r>
            <a:r>
              <a:rPr lang="ko-KR" altLang="en-US" sz="2000" smtClean="0"/>
              <a:t>오른쪽</a:t>
            </a:r>
            <a:r>
              <a:rPr lang="en-US" altLang="ko-KR" sz="2000" dirty="0" smtClean="0"/>
              <a:t>)</a:t>
            </a:r>
            <a:r>
              <a:rPr lang="ko-KR" altLang="en-US" sz="2000" smtClean="0"/>
              <a:t> 수도권 </a:t>
            </a:r>
            <a:r>
              <a:rPr lang="en-US" altLang="ko-KR" sz="2000" dirty="0" smtClean="0"/>
              <a:t>15</a:t>
            </a:r>
            <a:r>
              <a:rPr lang="ko-KR" altLang="en-US" sz="2000" smtClean="0"/>
              <a:t>세 이상 인구의 평균 교육수준 </a:t>
            </a:r>
            <a:r>
              <a:rPr lang="en-US" altLang="ko-KR" sz="2000" dirty="0" smtClean="0"/>
              <a:t/>
            </a:r>
            <a:br>
              <a:rPr lang="en-US" altLang="ko-KR" sz="2000" dirty="0" smtClean="0"/>
            </a:br>
            <a:r>
              <a:rPr lang="en-US" altLang="ko-KR" sz="2000" dirty="0" smtClean="0"/>
              <a:t>(</a:t>
            </a:r>
            <a:r>
              <a:rPr lang="ko-KR" altLang="en-US" sz="2000" smtClean="0"/>
              <a:t>보고서 수치 활용</a:t>
            </a:r>
            <a:r>
              <a:rPr lang="en-US" altLang="ko-KR" sz="2000" dirty="0" smtClean="0"/>
              <a:t>)</a:t>
            </a:r>
            <a:endParaRPr lang="ko-KR" altLang="en-US" sz="200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6" y="1917312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67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연령대별 인구 </a:t>
            </a:r>
            <a:r>
              <a:rPr lang="en-US" altLang="ko-KR" dirty="0"/>
              <a:t>Census 2015 2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53" y="1052736"/>
            <a:ext cx="7200000" cy="52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892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연령대별 인구 </a:t>
            </a:r>
            <a:r>
              <a:rPr lang="en-US" altLang="ko-KR" dirty="0"/>
              <a:t>Census 2015 2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200000" cy="527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0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논문 요약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5"/>
            <a:ext cx="8461448" cy="532859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ko-KR" altLang="en-US" sz="2400" dirty="0"/>
              <a:t>연구의 중요성 </a:t>
            </a:r>
            <a:r>
              <a:rPr lang="en-US" altLang="ko-KR" sz="2400" dirty="0"/>
              <a:t>- </a:t>
            </a:r>
            <a:r>
              <a:rPr lang="ko-KR" altLang="en-US" sz="2400" b="1" dirty="0"/>
              <a:t>지역 연구</a:t>
            </a:r>
            <a:r>
              <a:rPr lang="ko-KR" altLang="en-US" sz="2400" dirty="0"/>
              <a:t>에 대한 관심의 증가</a:t>
            </a:r>
            <a:endParaRPr lang="en-US" altLang="ko-KR" sz="2400" dirty="0"/>
          </a:p>
          <a:p>
            <a:pPr lvl="1">
              <a:lnSpc>
                <a:spcPct val="120000"/>
              </a:lnSpc>
            </a:pPr>
            <a:r>
              <a:rPr lang="ko-KR" altLang="en-US" sz="2200" dirty="0" err="1"/>
              <a:t>젠트리피케이션</a:t>
            </a:r>
            <a:r>
              <a:rPr lang="en-US" altLang="ko-KR" sz="2200" dirty="0"/>
              <a:t>(Gentrification</a:t>
            </a:r>
            <a:r>
              <a:rPr lang="en-US" altLang="ko-KR" sz="2200" dirty="0" smtClean="0"/>
              <a:t>), </a:t>
            </a:r>
            <a:r>
              <a:rPr lang="ko-KR" altLang="en-US" sz="2200" smtClean="0"/>
              <a:t>주거지 </a:t>
            </a:r>
            <a:r>
              <a:rPr lang="ko-KR" altLang="en-US" sz="2200" dirty="0"/>
              <a:t>분리 현상</a:t>
            </a:r>
            <a:r>
              <a:rPr lang="en-US" altLang="ko-KR" sz="2200" dirty="0"/>
              <a:t>(Segregation</a:t>
            </a:r>
            <a:r>
              <a:rPr lang="en-US" altLang="ko-KR" sz="2200" dirty="0" smtClean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도시화와 집적</a:t>
            </a:r>
            <a:r>
              <a:rPr lang="en-US" altLang="ko-KR" sz="2200" dirty="0" smtClean="0"/>
              <a:t>(Urbanization and Agglomeration)</a:t>
            </a:r>
          </a:p>
          <a:p>
            <a:pPr lvl="1">
              <a:lnSpc>
                <a:spcPct val="120000"/>
              </a:lnSpc>
            </a:pPr>
            <a:r>
              <a:rPr lang="ko-KR" altLang="en-US" sz="2200" dirty="0" smtClean="0"/>
              <a:t>지역 특화된 정책 개입</a:t>
            </a:r>
            <a:r>
              <a:rPr lang="en-US" altLang="ko-KR" sz="2200" dirty="0" smtClean="0"/>
              <a:t>(Place-based policies)</a:t>
            </a:r>
          </a:p>
          <a:p>
            <a:pPr lvl="1">
              <a:lnSpc>
                <a:spcPct val="120000"/>
              </a:lnSpc>
            </a:pPr>
            <a:endParaRPr lang="en-US" altLang="ko-KR" sz="2400" dirty="0"/>
          </a:p>
          <a:p>
            <a:pPr>
              <a:lnSpc>
                <a:spcPct val="120000"/>
              </a:lnSpc>
            </a:pPr>
            <a:r>
              <a:rPr lang="ko-KR" altLang="en-US" sz="2400" dirty="0" smtClean="0"/>
              <a:t>경기도 </a:t>
            </a:r>
            <a:r>
              <a:rPr lang="ko-KR" altLang="en-US" sz="2400" dirty="0"/>
              <a:t>지역의 현안에 대한 </a:t>
            </a:r>
            <a:r>
              <a:rPr lang="ko-KR" altLang="en-US" sz="2400" dirty="0" smtClean="0"/>
              <a:t>정책적 활용을 </a:t>
            </a:r>
            <a:r>
              <a:rPr lang="ko-KR" altLang="en-US" sz="2400" dirty="0"/>
              <a:t>목표로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en-US" sz="2400" b="1" smtClean="0"/>
              <a:t>시군구 </a:t>
            </a:r>
            <a:r>
              <a:rPr lang="ko-KR" altLang="en-US" sz="2400" b="1" dirty="0" smtClean="0"/>
              <a:t>수준</a:t>
            </a:r>
            <a:r>
              <a:rPr lang="ko-KR" altLang="en-US" sz="2400" dirty="0" smtClean="0"/>
              <a:t>에서</a:t>
            </a:r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인적자본</a:t>
            </a:r>
            <a:r>
              <a:rPr lang="ko-KR" altLang="en-US" sz="2400" b="1" dirty="0" smtClean="0"/>
              <a:t> </a:t>
            </a:r>
            <a:r>
              <a:rPr lang="ko-KR" altLang="en-US" sz="2400" b="1" dirty="0"/>
              <a:t>분포</a:t>
            </a:r>
            <a:r>
              <a:rPr lang="ko-KR" altLang="en-US" sz="2400" dirty="0"/>
              <a:t>의</a:t>
            </a:r>
            <a:r>
              <a:rPr lang="ko-KR" altLang="en-US" sz="2400" b="1" dirty="0"/>
              <a:t> 변화 </a:t>
            </a:r>
            <a:r>
              <a:rPr lang="ko-KR" altLang="en-US" sz="2400"/>
              <a:t>및</a:t>
            </a:r>
            <a:r>
              <a:rPr lang="ko-KR" altLang="en-US" sz="2400" b="1"/>
              <a:t> </a:t>
            </a:r>
            <a:r>
              <a:rPr lang="ko-KR" altLang="en-US" sz="2400" b="1" smtClean="0"/>
              <a:t>효율성</a:t>
            </a:r>
            <a:r>
              <a:rPr lang="ko-KR" altLang="en-US" sz="2400" smtClean="0"/>
              <a:t>을 검토</a:t>
            </a:r>
            <a:endParaRPr lang="en-US" altLang="ko-KR" sz="2400" dirty="0" smtClean="0"/>
          </a:p>
          <a:p>
            <a:pPr lvl="1">
              <a:lnSpc>
                <a:spcPct val="120000"/>
              </a:lnSpc>
            </a:pPr>
            <a:r>
              <a:rPr lang="ko-KR" altLang="en-US" sz="2200" dirty="0" smtClean="0">
                <a:latin typeface="+mj-lt"/>
              </a:rPr>
              <a:t>경기도 </a:t>
            </a:r>
            <a:r>
              <a:rPr lang="ko-KR" altLang="en-US" sz="2200" dirty="0" err="1">
                <a:latin typeface="+mj-lt"/>
              </a:rPr>
              <a:t>시군구의</a:t>
            </a:r>
            <a:r>
              <a:rPr lang="ko-KR" altLang="en-US" sz="2200" dirty="0">
                <a:latin typeface="+mj-lt"/>
              </a:rPr>
              <a:t> </a:t>
            </a:r>
            <a:r>
              <a:rPr lang="ko-KR" altLang="en-US" sz="2200" dirty="0" err="1">
                <a:latin typeface="+mj-lt"/>
              </a:rPr>
              <a:t>인적자본</a:t>
            </a:r>
            <a:r>
              <a:rPr lang="ko-KR" altLang="en-US" sz="2200" dirty="0">
                <a:latin typeface="+mj-lt"/>
              </a:rPr>
              <a:t> 수준은 </a:t>
            </a:r>
            <a:r>
              <a:rPr lang="ko-KR" altLang="en-US" sz="2200" b="1" dirty="0">
                <a:latin typeface="+mj-lt"/>
              </a:rPr>
              <a:t>전반적으로 </a:t>
            </a:r>
            <a:r>
              <a:rPr lang="ko-KR" altLang="en-US" sz="2200" b="1" dirty="0" smtClean="0">
                <a:latin typeface="+mj-lt"/>
              </a:rPr>
              <a:t>수렴 </a:t>
            </a:r>
            <a:r>
              <a:rPr lang="ko-KR" altLang="en-US" sz="2200" dirty="0">
                <a:latin typeface="+mj-lt"/>
              </a:rPr>
              <a:t/>
            </a:r>
            <a:br>
              <a:rPr lang="ko-KR" altLang="en-US" sz="2200" dirty="0">
                <a:latin typeface="+mj-lt"/>
              </a:rPr>
            </a:br>
            <a:r>
              <a:rPr lang="ko-KR" altLang="en-US" sz="2200" b="1" dirty="0" smtClean="0">
                <a:latin typeface="+mj-lt"/>
              </a:rPr>
              <a:t>고학력자</a:t>
            </a:r>
            <a:r>
              <a:rPr lang="en-US" altLang="ko-KR" sz="2200" dirty="0" smtClean="0">
                <a:latin typeface="+mj-lt"/>
              </a:rPr>
              <a:t>(</a:t>
            </a:r>
            <a:r>
              <a:rPr lang="ko-KR" altLang="en-US" sz="2200">
                <a:latin typeface="+mj-lt"/>
              </a:rPr>
              <a:t>석사</a:t>
            </a:r>
            <a:r>
              <a:rPr lang="en-US" altLang="ko-KR" sz="2200" dirty="0">
                <a:latin typeface="+mj-lt"/>
              </a:rPr>
              <a:t>·</a:t>
            </a:r>
            <a:r>
              <a:rPr lang="ko-KR" altLang="en-US" sz="2200" smtClean="0">
                <a:latin typeface="+mj-lt"/>
              </a:rPr>
              <a:t>박사 등 대학원 이상</a:t>
            </a:r>
            <a:r>
              <a:rPr lang="en-US" altLang="ko-KR" sz="2200" dirty="0" smtClean="0">
                <a:latin typeface="+mj-lt"/>
              </a:rPr>
              <a:t>)</a:t>
            </a:r>
            <a:r>
              <a:rPr lang="ko-KR" altLang="en-US" sz="2200" smtClean="0">
                <a:latin typeface="+mj-lt"/>
              </a:rPr>
              <a:t> </a:t>
            </a:r>
            <a:r>
              <a:rPr lang="ko-KR" altLang="en-US" sz="2200">
                <a:latin typeface="+mj-lt"/>
              </a:rPr>
              <a:t>지역 간 </a:t>
            </a:r>
            <a:r>
              <a:rPr lang="ko-KR" altLang="en-US" sz="2200" b="1">
                <a:latin typeface="+mj-lt"/>
              </a:rPr>
              <a:t>격차 </a:t>
            </a:r>
            <a:r>
              <a:rPr lang="ko-KR" altLang="en-US" sz="2200" b="1" smtClean="0">
                <a:latin typeface="+mj-lt"/>
              </a:rPr>
              <a:t>확대</a:t>
            </a:r>
            <a:endParaRPr lang="en-US" altLang="ko-KR" sz="2200" b="1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en-US" altLang="ko-KR" sz="2200" dirty="0" smtClean="0">
                <a:latin typeface="+mj-lt"/>
              </a:rPr>
              <a:t>(</a:t>
            </a:r>
            <a:r>
              <a:rPr lang="ko-KR" altLang="en-US" sz="2200" smtClean="0">
                <a:latin typeface="+mj-lt"/>
              </a:rPr>
              <a:t>시군구 수준에서</a:t>
            </a:r>
            <a:r>
              <a:rPr lang="en-US" altLang="ko-KR" sz="2200" dirty="0" smtClean="0">
                <a:latin typeface="+mj-lt"/>
              </a:rPr>
              <a:t>) </a:t>
            </a:r>
            <a:r>
              <a:rPr lang="ko-KR" altLang="en-US" sz="2200" smtClean="0">
                <a:latin typeface="+mj-lt"/>
              </a:rPr>
              <a:t>인적자본</a:t>
            </a:r>
            <a:r>
              <a:rPr lang="ko-KR" altLang="en-US" sz="2200" dirty="0" smtClean="0">
                <a:latin typeface="+mj-lt"/>
              </a:rPr>
              <a:t>↑</a:t>
            </a:r>
            <a:r>
              <a:rPr lang="en-US" altLang="ko-KR" sz="2200" dirty="0">
                <a:latin typeface="+mj-lt"/>
              </a:rPr>
              <a:t> </a:t>
            </a:r>
            <a:r>
              <a:rPr lang="en-US" altLang="ko-KR" sz="2200" dirty="0" smtClean="0">
                <a:latin typeface="+mj-lt"/>
              </a:rPr>
              <a:t>⇒ </a:t>
            </a:r>
            <a:r>
              <a:rPr lang="ko-KR" altLang="en-US" sz="2200" smtClean="0">
                <a:latin typeface="+mj-lt"/>
              </a:rPr>
              <a:t>통근시간↑</a:t>
            </a:r>
            <a:endParaRPr lang="en-US" altLang="ko-KR" sz="2200" dirty="0" smtClean="0">
              <a:latin typeface="+mj-lt"/>
            </a:endParaRPr>
          </a:p>
          <a:p>
            <a:pPr lvl="1">
              <a:lnSpc>
                <a:spcPct val="120000"/>
              </a:lnSpc>
            </a:pPr>
            <a:r>
              <a:rPr lang="ko-KR" altLang="en-US" sz="2200" dirty="0" err="1" smtClean="0">
                <a:latin typeface="+mj-lt"/>
              </a:rPr>
              <a:t>인적자본과</a:t>
            </a:r>
            <a:r>
              <a:rPr lang="ko-KR" altLang="en-US" sz="2200" dirty="0" smtClean="0">
                <a:latin typeface="+mj-lt"/>
              </a:rPr>
              <a:t> </a:t>
            </a:r>
            <a:r>
              <a:rPr lang="ko-KR" altLang="en-US" sz="2200" dirty="0" err="1" smtClean="0">
                <a:latin typeface="+mj-lt"/>
              </a:rPr>
              <a:t>물적자본의</a:t>
            </a:r>
            <a:r>
              <a:rPr lang="ko-KR" altLang="en-US" sz="2200" dirty="0" smtClean="0">
                <a:latin typeface="+mj-lt"/>
              </a:rPr>
              <a:t> 분리경향 심화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1904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ko-KR" altLang="en-US" dirty="0" smtClean="0"/>
              <a:t>연령대별 인구 </a:t>
            </a:r>
            <a:r>
              <a:rPr lang="en-US" altLang="ko-KR" dirty="0"/>
              <a:t>Census 2015 2</a:t>
            </a:r>
            <a:r>
              <a:rPr lang="en-US" altLang="ko-KR" dirty="0" smtClean="0"/>
              <a:t>%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124744"/>
            <a:ext cx="7200000" cy="5270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83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0618" y="194402"/>
            <a:ext cx="7886700" cy="687610"/>
          </a:xfrm>
        </p:spPr>
        <p:txBody>
          <a:bodyPr>
            <a:normAutofit/>
          </a:bodyPr>
          <a:lstStyle/>
          <a:p>
            <a:r>
              <a:rPr lang="ko-KR" altLang="en-US" sz="3200" dirty="0" err="1" smtClean="0"/>
              <a:t>인포그래픽</a:t>
            </a:r>
            <a:r>
              <a:rPr lang="en-US" altLang="ko-KR" sz="3200" dirty="0" smtClean="0"/>
              <a:t> - </a:t>
            </a:r>
            <a:r>
              <a:rPr lang="ko-KR" altLang="en-US" sz="3200" smtClean="0"/>
              <a:t>지역 간 교육격차</a:t>
            </a:r>
            <a:endParaRPr lang="ko-KR" altLang="en-US" sz="320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9188" y="882012"/>
            <a:ext cx="5499316" cy="549931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283968" y="5580529"/>
            <a:ext cx="45553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2015</a:t>
            </a:r>
            <a:r>
              <a:rPr lang="ko-KR" altLang="en-US" sz="1600" smtClean="0"/>
              <a:t>년 수도권 </a:t>
            </a:r>
            <a:r>
              <a:rPr lang="en-US" altLang="ko-KR" sz="1600" dirty="0" smtClean="0"/>
              <a:t>15</a:t>
            </a:r>
            <a:r>
              <a:rPr lang="ko-KR" altLang="en-US" sz="1600" smtClean="0"/>
              <a:t>세 이상 인구의 평균 교육연한 </a:t>
            </a:r>
            <a:r>
              <a:rPr lang="en-US" altLang="ko-KR" sz="1600" dirty="0" smtClean="0"/>
              <a:t/>
            </a:r>
            <a:br>
              <a:rPr lang="en-US" altLang="ko-KR" sz="1600" dirty="0" smtClean="0"/>
            </a:br>
            <a:r>
              <a:rPr lang="en-US" altLang="ko-KR" sz="1600" dirty="0" smtClean="0"/>
              <a:t>(</a:t>
            </a:r>
            <a:r>
              <a:rPr lang="ko-KR" altLang="en-US" sz="1600" smtClean="0"/>
              <a:t>보고서 수치 활용</a:t>
            </a:r>
            <a:r>
              <a:rPr lang="en-US" altLang="ko-KR" sz="1600" dirty="0" smtClean="0"/>
              <a:t>)</a:t>
            </a:r>
            <a:endParaRPr lang="ko-KR" altLang="en-US" sz="1600"/>
          </a:p>
        </p:txBody>
      </p:sp>
      <p:pic>
        <p:nvPicPr>
          <p:cNvPr id="2050" name="Picture 2" descr="Image result for infographic educational attainment segregation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258775"/>
            <a:ext cx="3168352" cy="4978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016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94702"/>
            <a:ext cx="4320000" cy="31622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488" y="188640"/>
            <a:ext cx="4320000" cy="3162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507070"/>
            <a:ext cx="4320000" cy="316229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4488" y="3507070"/>
            <a:ext cx="4320000" cy="31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0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88640"/>
            <a:ext cx="4320000" cy="316229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488" y="188640"/>
            <a:ext cx="4320000" cy="31622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512" y="3507070"/>
            <a:ext cx="4320000" cy="316229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A$1:$J$16"/>
              </a:ext>
            </a:extLst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959154" y="3933056"/>
            <a:ext cx="4005334" cy="2505008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solidFill>
              <a:srgbClr xmlns:mc="http://schemas.openxmlformats.org/markup-compatibility/2006" xmlns:a14="http://schemas.microsoft.com/office/drawing/2010/main" val="000000" mc:Ignorable="a14" a14:legacySpreadsheetColorIndex="64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2433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8" y="1373238"/>
            <a:ext cx="7886700" cy="543594"/>
          </a:xfrm>
        </p:spPr>
        <p:txBody>
          <a:bodyPr>
            <a:normAutofit/>
          </a:bodyPr>
          <a:lstStyle/>
          <a:p>
            <a:r>
              <a:rPr lang="en-US" altLang="ko-KR" sz="2000" dirty="0" smtClean="0"/>
              <a:t>(</a:t>
            </a:r>
            <a:r>
              <a:rPr lang="ko-KR" altLang="en-US" sz="2000" smtClean="0"/>
              <a:t>좌</a:t>
            </a:r>
            <a:r>
              <a:rPr lang="en-US" altLang="ko-KR" sz="2000" dirty="0" smtClean="0"/>
              <a:t>) 2010 Census (</a:t>
            </a:r>
            <a:r>
              <a:rPr lang="ko-KR" altLang="en-US" sz="2000" smtClean="0"/>
              <a:t>전수</a:t>
            </a:r>
            <a:r>
              <a:rPr lang="en-US" altLang="ko-KR" sz="2000" dirty="0" smtClean="0"/>
              <a:t>, KOSIS)              (</a:t>
            </a:r>
            <a:r>
              <a:rPr lang="ko-KR" altLang="en-US" sz="2000"/>
              <a:t>우</a:t>
            </a:r>
            <a:r>
              <a:rPr lang="en-US" altLang="ko-KR" sz="2000" dirty="0" smtClean="0"/>
              <a:t>) Census </a:t>
            </a:r>
            <a:r>
              <a:rPr lang="en-US" altLang="ko-KR" sz="2000" dirty="0"/>
              <a:t>2015 </a:t>
            </a:r>
            <a:r>
              <a:rPr lang="en-US" altLang="ko-KR" sz="2000" dirty="0" smtClean="0"/>
              <a:t>2%</a:t>
            </a:r>
            <a:endParaRPr lang="ko-KR" altLang="en-US" sz="200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8024" y="2252364"/>
            <a:ext cx="3600000" cy="2635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1686" y="1988840"/>
            <a:ext cx="4320000" cy="316229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831" y="1988840"/>
            <a:ext cx="4320000" cy="3162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37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200" dirty="0"/>
              <a:t>총평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024" y="1052736"/>
            <a:ext cx="8461448" cy="5544616"/>
          </a:xfrm>
        </p:spPr>
        <p:txBody>
          <a:bodyPr>
            <a:noAutofit/>
          </a:bodyPr>
          <a:lstStyle/>
          <a:p>
            <a:pPr>
              <a:lnSpc>
                <a:spcPct val="105000"/>
              </a:lnSpc>
            </a:pPr>
            <a:r>
              <a:rPr lang="ko-KR" altLang="en-US" sz="2400" dirty="0" smtClean="0"/>
              <a:t>본 연구는 이전 연구들과 차별성을 드러내며 연구를 확장</a:t>
            </a:r>
            <a:endParaRPr lang="en-US" altLang="ko-KR" sz="2400" dirty="0"/>
          </a:p>
          <a:p>
            <a:pPr lvl="1">
              <a:lnSpc>
                <a:spcPct val="105000"/>
              </a:lnSpc>
            </a:pPr>
            <a:r>
              <a:rPr lang="ko-KR" altLang="en-US" sz="2400" b="1" dirty="0"/>
              <a:t>학력 </a:t>
            </a:r>
            <a:r>
              <a:rPr lang="ko-KR" altLang="en-US" sz="2400" dirty="0"/>
              <a:t>수준 </a:t>
            </a:r>
            <a:r>
              <a:rPr lang="ko-KR" altLang="en-US" sz="2400" b="1" dirty="0" smtClean="0"/>
              <a:t>세분화 </a:t>
            </a:r>
            <a:r>
              <a:rPr lang="en-US" altLang="ko-KR" sz="2400" b="1" dirty="0" smtClean="0"/>
              <a:t>– </a:t>
            </a:r>
            <a:r>
              <a:rPr lang="ko-KR" altLang="en-US" sz="2400" b="1" smtClean="0"/>
              <a:t>학사</a:t>
            </a:r>
            <a:r>
              <a:rPr lang="en-US" altLang="ko-KR" sz="2400" b="1" dirty="0" smtClean="0"/>
              <a:t>, </a:t>
            </a:r>
            <a:r>
              <a:rPr lang="ko-KR" altLang="en-US" sz="2400" b="1" smtClean="0"/>
              <a:t>석사</a:t>
            </a:r>
            <a:r>
              <a:rPr lang="en-US" altLang="ko-KR" sz="2400" b="1" dirty="0" smtClean="0"/>
              <a:t>, </a:t>
            </a:r>
            <a:r>
              <a:rPr lang="ko-KR" altLang="en-US" sz="2400" b="1" smtClean="0"/>
              <a:t>박사</a:t>
            </a:r>
            <a:endParaRPr lang="en-US" altLang="ko-KR" sz="2400" b="1" dirty="0"/>
          </a:p>
          <a:p>
            <a:pPr lvl="1">
              <a:lnSpc>
                <a:spcPct val="105000"/>
              </a:lnSpc>
            </a:pPr>
            <a:r>
              <a:rPr lang="ko-KR" altLang="en-US" sz="2400" dirty="0"/>
              <a:t>경기도</a:t>
            </a:r>
            <a:r>
              <a:rPr lang="en-US" altLang="ko-KR" sz="2400" dirty="0"/>
              <a:t>/</a:t>
            </a:r>
            <a:r>
              <a:rPr lang="ko-KR" altLang="en-US" sz="2400" dirty="0"/>
              <a:t>수도권 내 </a:t>
            </a:r>
            <a:r>
              <a:rPr lang="ko-KR" altLang="en-US" sz="2400" b="1" dirty="0" err="1"/>
              <a:t>시군구</a:t>
            </a:r>
            <a:r>
              <a:rPr lang="ko-KR" altLang="en-US" sz="2400" dirty="0"/>
              <a:t> 분석</a:t>
            </a:r>
            <a:endParaRPr lang="en-US" altLang="ko-KR" sz="2400" dirty="0"/>
          </a:p>
          <a:p>
            <a:pPr lvl="1">
              <a:lnSpc>
                <a:spcPct val="105000"/>
              </a:lnSpc>
            </a:pPr>
            <a:r>
              <a:rPr lang="ko-KR" altLang="en-US" sz="2400" dirty="0"/>
              <a:t>인적자본의 효율적 공간 분포에 대한 </a:t>
            </a:r>
            <a:r>
              <a:rPr lang="ko-KR" altLang="en-US" sz="2400" dirty="0" smtClean="0"/>
              <a:t>고민</a:t>
            </a:r>
            <a:endParaRPr lang="en-US" altLang="ko-KR" sz="2400" dirty="0"/>
          </a:p>
          <a:p>
            <a:pPr marL="342900" lvl="1" indent="0">
              <a:lnSpc>
                <a:spcPct val="105000"/>
              </a:lnSpc>
              <a:buNone/>
            </a:pPr>
            <a:endParaRPr lang="en-US" altLang="ko-KR" sz="2400" dirty="0"/>
          </a:p>
          <a:p>
            <a:pPr fontAlgn="ctr">
              <a:lnSpc>
                <a:spcPct val="105000"/>
              </a:lnSpc>
            </a:pPr>
            <a:r>
              <a:rPr lang="ko-KR" altLang="en-US" sz="2400" dirty="0"/>
              <a:t>질문은 간단하지만</a:t>
            </a:r>
            <a:r>
              <a:rPr lang="en-US" altLang="ko-KR" sz="2400" dirty="0"/>
              <a:t>, </a:t>
            </a:r>
            <a:r>
              <a:rPr lang="ko-KR" altLang="en-US" sz="2400"/>
              <a:t>실증 분석으로 답하기에 </a:t>
            </a:r>
            <a:r>
              <a:rPr lang="ko-KR" altLang="ko-KR" sz="2400"/>
              <a:t>복잡한</a:t>
            </a:r>
            <a:r>
              <a:rPr lang="en-US" altLang="ko-KR" sz="2400" dirty="0"/>
              <a:t> </a:t>
            </a:r>
            <a:r>
              <a:rPr lang="ko-KR" altLang="ko-KR" sz="2400"/>
              <a:t>문제</a:t>
            </a:r>
            <a:endParaRPr lang="en-US" altLang="ko-KR" sz="2400" dirty="0"/>
          </a:p>
          <a:p>
            <a:pPr lvl="1" fontAlgn="ctr">
              <a:lnSpc>
                <a:spcPct val="105000"/>
              </a:lnSpc>
            </a:pPr>
            <a:r>
              <a:rPr lang="ko-KR" altLang="en-US" sz="2400" dirty="0"/>
              <a:t>인구구조변화</a:t>
            </a:r>
            <a:r>
              <a:rPr lang="en-US" altLang="ko-KR" sz="2400" dirty="0"/>
              <a:t>, </a:t>
            </a:r>
            <a:r>
              <a:rPr lang="ko-KR" altLang="en-US" sz="2400"/>
              <a:t>지역의 이질성</a:t>
            </a:r>
            <a:r>
              <a:rPr lang="en-US" altLang="ko-KR" sz="2400" dirty="0"/>
              <a:t>/</a:t>
            </a:r>
            <a:r>
              <a:rPr lang="ko-KR" altLang="en-US" sz="2400"/>
              <a:t>특수성</a:t>
            </a:r>
            <a:endParaRPr lang="en-US" altLang="ko-KR" sz="2400" dirty="0"/>
          </a:p>
          <a:p>
            <a:pPr lvl="1" fontAlgn="ctr">
              <a:lnSpc>
                <a:spcPct val="105000"/>
              </a:lnSpc>
            </a:pPr>
            <a:r>
              <a:rPr lang="ko-KR" altLang="en-US" sz="2400" dirty="0"/>
              <a:t>실증분석 가능한 자료의 제약</a:t>
            </a:r>
            <a:r>
              <a:rPr lang="en-US" altLang="ko-KR" sz="2400" dirty="0"/>
              <a:t> </a:t>
            </a:r>
          </a:p>
          <a:p>
            <a:pPr marL="342900" lvl="1" indent="0">
              <a:lnSpc>
                <a:spcPct val="105000"/>
              </a:lnSpc>
              <a:buNone/>
            </a:pPr>
            <a:endParaRPr lang="en-US" altLang="ko-KR" sz="2400" dirty="0"/>
          </a:p>
          <a:p>
            <a:pPr>
              <a:lnSpc>
                <a:spcPct val="105000"/>
              </a:lnSpc>
            </a:pPr>
            <a:r>
              <a:rPr lang="ko-KR" altLang="ko-KR" sz="2400" dirty="0"/>
              <a:t>가용한</a:t>
            </a:r>
            <a:r>
              <a:rPr lang="en-US" altLang="ko-KR" sz="2400" dirty="0"/>
              <a:t> </a:t>
            </a:r>
            <a:r>
              <a:rPr lang="ko-KR" altLang="ko-KR" sz="2400" smtClean="0"/>
              <a:t>자료를</a:t>
            </a:r>
            <a:r>
              <a:rPr lang="en-US" altLang="ko-KR" sz="2400" dirty="0" smtClean="0"/>
              <a:t> </a:t>
            </a:r>
            <a:r>
              <a:rPr lang="ko-KR" altLang="en-US" sz="2400" smtClean="0"/>
              <a:t>적극적으로</a:t>
            </a:r>
            <a:r>
              <a:rPr lang="en-US" altLang="ko-KR" sz="2400" dirty="0" smtClean="0"/>
              <a:t> </a:t>
            </a:r>
            <a:r>
              <a:rPr lang="ko-KR" altLang="ko-KR" sz="2400"/>
              <a:t>활용하여</a:t>
            </a:r>
            <a:r>
              <a:rPr lang="en-US" altLang="ko-KR" sz="2400" dirty="0"/>
              <a:t> </a:t>
            </a:r>
            <a:r>
              <a:rPr lang="ko-KR" altLang="en-US" sz="2400" smtClean="0"/>
              <a:t>거시적인 시각에서 </a:t>
            </a:r>
            <a:r>
              <a:rPr lang="en-US" altLang="ko-KR" sz="2400" dirty="0" smtClean="0"/>
              <a:t/>
            </a:r>
            <a:br>
              <a:rPr lang="en-US" altLang="ko-KR" sz="2400" dirty="0" smtClean="0"/>
            </a:br>
            <a:r>
              <a:rPr lang="ko-KR" altLang="ko-KR" sz="2400" smtClean="0"/>
              <a:t>향후</a:t>
            </a:r>
            <a:r>
              <a:rPr lang="en-US" altLang="ko-KR" sz="2400" dirty="0" smtClean="0"/>
              <a:t> </a:t>
            </a:r>
            <a:r>
              <a:rPr lang="ko-KR" altLang="ko-KR" sz="2400"/>
              <a:t>관련</a:t>
            </a:r>
            <a:r>
              <a:rPr lang="en-US" altLang="ko-KR" sz="2400" dirty="0"/>
              <a:t> </a:t>
            </a:r>
            <a:r>
              <a:rPr lang="ko-KR" altLang="ko-KR" sz="2400"/>
              <a:t>연구의</a:t>
            </a:r>
            <a:r>
              <a:rPr lang="en-US" altLang="ko-KR" sz="2400" dirty="0"/>
              <a:t> </a:t>
            </a:r>
            <a:r>
              <a:rPr lang="ko-KR" altLang="ko-KR" sz="2400"/>
              <a:t>출발점이</a:t>
            </a:r>
            <a:r>
              <a:rPr lang="en-US" altLang="ko-KR" sz="2400" dirty="0"/>
              <a:t> </a:t>
            </a:r>
            <a:r>
              <a:rPr lang="ko-KR" altLang="ko-KR" sz="2400"/>
              <a:t>될</a:t>
            </a:r>
            <a:r>
              <a:rPr lang="en-US" altLang="ko-KR" sz="2400" dirty="0"/>
              <a:t> </a:t>
            </a:r>
            <a:r>
              <a:rPr lang="ko-KR" altLang="ko-KR" sz="2400"/>
              <a:t>수</a:t>
            </a:r>
            <a:r>
              <a:rPr lang="en-US" altLang="ko-KR" sz="2400" dirty="0"/>
              <a:t> </a:t>
            </a:r>
            <a:r>
              <a:rPr lang="ko-KR" altLang="ko-KR" sz="2400"/>
              <a:t>있는</a:t>
            </a:r>
            <a:r>
              <a:rPr lang="en-US" altLang="ko-KR" sz="2400" dirty="0"/>
              <a:t> </a:t>
            </a:r>
            <a:r>
              <a:rPr lang="ko-KR" altLang="ko-KR" sz="2400"/>
              <a:t>유용한</a:t>
            </a:r>
            <a:r>
              <a:rPr lang="en-US" altLang="ko-KR" sz="2400" dirty="0"/>
              <a:t> </a:t>
            </a:r>
            <a:r>
              <a:rPr lang="ko-KR" altLang="en-US" sz="2400" smtClean="0"/>
              <a:t>분석 결과와 고민해볼 문제를 제공</a:t>
            </a:r>
            <a:endParaRPr lang="en-US" altLang="ko-KR" sz="2400" dirty="0" smtClean="0"/>
          </a:p>
          <a:p>
            <a:pPr>
              <a:lnSpc>
                <a:spcPct val="105000"/>
              </a:lnSpc>
            </a:pPr>
            <a:endParaRPr lang="en-US" altLang="ko-KR" sz="2400" dirty="0"/>
          </a:p>
          <a:p>
            <a:pPr>
              <a:lnSpc>
                <a:spcPct val="105000"/>
              </a:lnSpc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630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6632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고려해 볼 사항들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764704"/>
            <a:ext cx="8280920" cy="5976664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25000"/>
              </a:lnSpc>
              <a:buNone/>
            </a:pPr>
            <a:r>
              <a:rPr lang="ko-KR" altLang="en-US" sz="2000" u="sng" dirty="0" err="1" smtClean="0"/>
              <a:t>인적자본</a:t>
            </a:r>
            <a:r>
              <a:rPr lang="ko-KR" altLang="en-US" sz="2000" u="sng" dirty="0" smtClean="0"/>
              <a:t> 관련 </a:t>
            </a:r>
            <a:r>
              <a:rPr lang="en-US" altLang="ko-KR" sz="2000" u="sng" dirty="0" smtClean="0"/>
              <a:t>Fact Finding</a:t>
            </a:r>
            <a:r>
              <a:rPr lang="en-US" altLang="ko-KR" sz="2000" dirty="0" smtClean="0"/>
              <a:t>:</a:t>
            </a:r>
          </a:p>
          <a:p>
            <a:pPr marL="0" indent="0" algn="ctr" fontAlgn="base">
              <a:lnSpc>
                <a:spcPct val="125000"/>
              </a:lnSpc>
              <a:buNone/>
            </a:pPr>
            <a:r>
              <a:rPr lang="en-US" altLang="ko-KR" sz="2000" dirty="0" smtClean="0">
                <a:solidFill>
                  <a:srgbClr val="0070C0"/>
                </a:solidFill>
              </a:rPr>
              <a:t>“</a:t>
            </a:r>
            <a:r>
              <a:rPr lang="ko-KR" altLang="en-US" sz="2000" b="1" dirty="0">
                <a:solidFill>
                  <a:srgbClr val="0070C0"/>
                </a:solidFill>
              </a:rPr>
              <a:t>경기도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sz="2000" dirty="0" err="1">
                <a:solidFill>
                  <a:srgbClr val="0070C0"/>
                </a:solidFill>
              </a:rPr>
              <a:t>시군구의</a:t>
            </a:r>
            <a:r>
              <a:rPr lang="ko-KR" altLang="en-US" sz="2000" dirty="0">
                <a:solidFill>
                  <a:srgbClr val="0070C0"/>
                </a:solidFill>
              </a:rPr>
              <a:t> </a:t>
            </a:r>
            <a:r>
              <a:rPr lang="ko-KR" altLang="en-US" sz="2000" b="1" dirty="0">
                <a:solidFill>
                  <a:srgbClr val="0070C0"/>
                </a:solidFill>
              </a:rPr>
              <a:t>인적자본 </a:t>
            </a:r>
            <a:r>
              <a:rPr lang="ko-KR" altLang="en-US" sz="2000" dirty="0">
                <a:solidFill>
                  <a:srgbClr val="0070C0"/>
                </a:solidFill>
              </a:rPr>
              <a:t>수준은 </a:t>
            </a:r>
            <a:r>
              <a:rPr lang="ko-KR" altLang="en-US" sz="2000" b="1" dirty="0">
                <a:solidFill>
                  <a:srgbClr val="0070C0"/>
                </a:solidFill>
              </a:rPr>
              <a:t>전반적</a:t>
            </a:r>
            <a:r>
              <a:rPr lang="ko-KR" altLang="en-US" sz="2000" dirty="0">
                <a:solidFill>
                  <a:srgbClr val="0070C0"/>
                </a:solidFill>
              </a:rPr>
              <a:t>으로</a:t>
            </a:r>
            <a:r>
              <a:rPr lang="ko-KR" altLang="en-US" sz="2000" b="1" dirty="0">
                <a:solidFill>
                  <a:srgbClr val="0070C0"/>
                </a:solidFill>
              </a:rPr>
              <a:t> 수렴</a:t>
            </a:r>
            <a:r>
              <a:rPr lang="ko-KR" altLang="en-US" sz="2000" dirty="0">
                <a:solidFill>
                  <a:srgbClr val="0070C0"/>
                </a:solidFill>
              </a:rPr>
              <a:t>해 </a:t>
            </a:r>
            <a:r>
              <a:rPr lang="ko-KR" altLang="en-US" sz="2000">
                <a:solidFill>
                  <a:srgbClr val="0070C0"/>
                </a:solidFill>
              </a:rPr>
              <a:t>왔으나 </a:t>
            </a:r>
            <a:r>
              <a:rPr lang="en-US" altLang="ko-KR" sz="2000" dirty="0" smtClean="0">
                <a:solidFill>
                  <a:srgbClr val="0070C0"/>
                </a:solidFill>
              </a:rPr>
              <a:t/>
            </a:r>
            <a:br>
              <a:rPr lang="en-US" altLang="ko-KR" sz="2000" dirty="0" smtClean="0">
                <a:solidFill>
                  <a:srgbClr val="0070C0"/>
                </a:solidFill>
              </a:rPr>
            </a:br>
            <a:r>
              <a:rPr lang="ko-KR" altLang="en-US" sz="2000" b="1" smtClean="0">
                <a:solidFill>
                  <a:srgbClr val="0070C0"/>
                </a:solidFill>
              </a:rPr>
              <a:t>석사</a:t>
            </a:r>
            <a:r>
              <a:rPr lang="en-US" altLang="ko-KR" sz="2000" b="1" dirty="0">
                <a:solidFill>
                  <a:srgbClr val="0070C0"/>
                </a:solidFill>
              </a:rPr>
              <a:t>·</a:t>
            </a:r>
            <a:r>
              <a:rPr lang="ko-KR" altLang="en-US" sz="2000" b="1" dirty="0">
                <a:solidFill>
                  <a:srgbClr val="0070C0"/>
                </a:solidFill>
              </a:rPr>
              <a:t>박사 등 대학원 이상 고학력자</a:t>
            </a:r>
            <a:r>
              <a:rPr lang="ko-KR" altLang="en-US" sz="2000" dirty="0">
                <a:solidFill>
                  <a:srgbClr val="0070C0"/>
                </a:solidFill>
              </a:rPr>
              <a:t>의 </a:t>
            </a:r>
            <a:r>
              <a:rPr lang="ko-KR" altLang="en-US" sz="2000">
                <a:solidFill>
                  <a:srgbClr val="0070C0"/>
                </a:solidFill>
              </a:rPr>
              <a:t>경우에는</a:t>
            </a:r>
            <a:r>
              <a:rPr lang="ko-KR" altLang="en-US" sz="2000" b="1">
                <a:solidFill>
                  <a:srgbClr val="0070C0"/>
                </a:solidFill>
              </a:rPr>
              <a:t> </a:t>
            </a:r>
            <a:r>
              <a:rPr lang="ko-KR" altLang="en-US" sz="2000" b="1" smtClean="0">
                <a:solidFill>
                  <a:srgbClr val="0070C0"/>
                </a:solidFill>
              </a:rPr>
              <a:t>지역 </a:t>
            </a:r>
            <a:r>
              <a:rPr lang="ko-KR" altLang="en-US" sz="2000" b="1" dirty="0">
                <a:solidFill>
                  <a:srgbClr val="0070C0"/>
                </a:solidFill>
              </a:rPr>
              <a:t>간 격차 </a:t>
            </a:r>
            <a:r>
              <a:rPr lang="ko-KR" altLang="en-US" sz="2000" b="1">
                <a:solidFill>
                  <a:srgbClr val="0070C0"/>
                </a:solidFill>
              </a:rPr>
              <a:t>확대</a:t>
            </a:r>
            <a:r>
              <a:rPr lang="ko-KR" altLang="en-US" sz="2000">
                <a:solidFill>
                  <a:srgbClr val="0070C0"/>
                </a:solidFill>
              </a:rPr>
              <a:t> </a:t>
            </a:r>
            <a:r>
              <a:rPr lang="ko-KR" altLang="en-US" sz="2000" smtClean="0">
                <a:solidFill>
                  <a:srgbClr val="0070C0"/>
                </a:solidFill>
              </a:rPr>
              <a:t>경향</a:t>
            </a:r>
            <a:r>
              <a:rPr lang="en-US" altLang="ko-KR" sz="2000" b="1" dirty="0" smtClean="0">
                <a:solidFill>
                  <a:srgbClr val="0070C0"/>
                </a:solidFill>
              </a:rPr>
              <a:t>”</a:t>
            </a:r>
          </a:p>
          <a:p>
            <a:pPr marL="0" lvl="1" indent="0" fontAlgn="base">
              <a:lnSpc>
                <a:spcPct val="125000"/>
              </a:lnSpc>
              <a:buNone/>
            </a:pPr>
            <a:endParaRPr lang="en-US" altLang="ko-KR" sz="500" dirty="0" smtClean="0">
              <a:sym typeface="Wingdings" panose="05000000000000000000" pitchFamily="2" charset="2"/>
            </a:endParaRPr>
          </a:p>
          <a:p>
            <a:pPr marL="0" lvl="1" indent="172800" fontAlgn="base">
              <a:lnSpc>
                <a:spcPct val="125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왜 그럴까</a:t>
            </a:r>
            <a:r>
              <a:rPr lang="en-US" altLang="ko-KR" sz="2000" dirty="0" smtClean="0">
                <a:sym typeface="Wingdings" panose="05000000000000000000" pitchFamily="2" charset="2"/>
              </a:rPr>
              <a:t>?</a:t>
            </a:r>
          </a:p>
          <a:p>
            <a:pPr marL="342900" lvl="2" indent="172800" fontAlgn="base">
              <a:lnSpc>
                <a:spcPct val="125000"/>
              </a:lnSpc>
            </a:pPr>
            <a:r>
              <a:rPr lang="en-US" altLang="ko-KR" sz="1800" dirty="0" smtClean="0">
                <a:sym typeface="Wingdings" panose="05000000000000000000" pitchFamily="2" charset="2"/>
              </a:rPr>
              <a:t>Q1. </a:t>
            </a:r>
            <a:r>
              <a:rPr lang="ko-KR" altLang="en-US" sz="1800" smtClean="0">
                <a:sym typeface="Wingdings" panose="05000000000000000000" pitchFamily="2" charset="2"/>
              </a:rPr>
              <a:t>경기도는 </a:t>
            </a:r>
            <a:r>
              <a:rPr lang="ko-KR" altLang="en-US" sz="1800" dirty="0" smtClean="0">
                <a:sym typeface="Wingdings" panose="05000000000000000000" pitchFamily="2" charset="2"/>
              </a:rPr>
              <a:t>다른 시도와 다른가</a:t>
            </a:r>
            <a:r>
              <a:rPr lang="en-US" altLang="ko-KR" sz="1800" dirty="0" smtClean="0">
                <a:sym typeface="Wingdings" panose="05000000000000000000" pitchFamily="2" charset="2"/>
              </a:rPr>
              <a:t>?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marL="342900" lvl="2" indent="172800" fontAlgn="base">
              <a:lnSpc>
                <a:spcPct val="125000"/>
              </a:lnSpc>
            </a:pPr>
            <a:r>
              <a:rPr lang="en-US" altLang="ko-KR" sz="1800" dirty="0" smtClean="0">
                <a:sym typeface="Wingdings" panose="05000000000000000000" pitchFamily="2" charset="2"/>
              </a:rPr>
              <a:t>Q2. </a:t>
            </a:r>
            <a:r>
              <a:rPr lang="ko-KR" altLang="en-US" sz="1800" smtClean="0">
                <a:sym typeface="Wingdings" panose="05000000000000000000" pitchFamily="2" charset="2"/>
              </a:rPr>
              <a:t>고학력자의 </a:t>
            </a:r>
            <a:r>
              <a:rPr lang="ko-KR" altLang="en-US" sz="1800" dirty="0" smtClean="0">
                <a:sym typeface="Wingdings" panose="05000000000000000000" pitchFamily="2" charset="2"/>
              </a:rPr>
              <a:t>특성은 무엇인가</a:t>
            </a:r>
            <a:r>
              <a:rPr lang="en-US" altLang="ko-KR" sz="1800" dirty="0">
                <a:sym typeface="Wingdings" panose="05000000000000000000" pitchFamily="2" charset="2"/>
              </a:rPr>
              <a:t>? </a:t>
            </a:r>
            <a:endParaRPr lang="en-US" altLang="ko-KR" sz="1800" dirty="0" smtClean="0">
              <a:sym typeface="Wingdings" panose="05000000000000000000" pitchFamily="2" charset="2"/>
            </a:endParaRPr>
          </a:p>
          <a:p>
            <a:pPr marL="685800" lvl="3" indent="172800" fontAlgn="base">
              <a:lnSpc>
                <a:spcPct val="125000"/>
              </a:lnSpc>
            </a:pPr>
            <a:r>
              <a:rPr lang="ko-KR" altLang="en-US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어디에 거주하며 어디에서 일을 하는가</a:t>
            </a:r>
            <a:r>
              <a:rPr lang="en-US" altLang="ko-KR" sz="1800" dirty="0" smtClean="0">
                <a:solidFill>
                  <a:srgbClr val="002060"/>
                </a:solidFill>
                <a:sym typeface="Wingdings" panose="05000000000000000000" pitchFamily="2" charset="2"/>
              </a:rPr>
              <a:t>? 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(</a:t>
            </a:r>
            <a:r>
              <a:rPr lang="ko-KR" altLang="en-US" sz="180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직업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전공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연령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180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성별</a:t>
            </a:r>
            <a:r>
              <a:rPr lang="en-US" altLang="ko-KR" sz="18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1800" dirty="0" smtClean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lvl="2" indent="172800" fontAlgn="base">
              <a:lnSpc>
                <a:spcPct val="125000"/>
              </a:lnSpc>
            </a:pPr>
            <a:r>
              <a:rPr lang="ko-KR" altLang="en-US" sz="1800" dirty="0" smtClean="0">
                <a:sym typeface="Wingdings" panose="05000000000000000000" pitchFamily="2" charset="2"/>
              </a:rPr>
              <a:t>평균 교육수준의 수렴과 고학력자의 집중 현상은 어떤 의미가 있나</a:t>
            </a:r>
            <a:r>
              <a:rPr lang="en-US" altLang="ko-KR" sz="1800" dirty="0" smtClean="0">
                <a:sym typeface="Wingdings" panose="05000000000000000000" pitchFamily="2" charset="2"/>
              </a:rPr>
              <a:t>?</a:t>
            </a:r>
            <a:br>
              <a:rPr lang="en-US" altLang="ko-KR" sz="1800" dirty="0" smtClean="0">
                <a:sym typeface="Wingdings" panose="05000000000000000000" pitchFamily="2" charset="2"/>
              </a:rPr>
            </a:br>
            <a:r>
              <a:rPr lang="en-US" altLang="ko-KR" sz="1800" dirty="0" smtClean="0">
                <a:sym typeface="Wingdings" panose="05000000000000000000" pitchFamily="2" charset="2"/>
              </a:rPr>
              <a:t>  &amp; </a:t>
            </a:r>
            <a:r>
              <a:rPr lang="ko-KR" altLang="en-US" sz="1800" smtClean="0">
                <a:sym typeface="Wingdings" panose="05000000000000000000" pitchFamily="2" charset="2"/>
              </a:rPr>
              <a:t>이러한 변화를 </a:t>
            </a:r>
            <a:r>
              <a:rPr lang="ko-KR" altLang="en-US" sz="1800" dirty="0" smtClean="0">
                <a:sym typeface="Wingdings" panose="05000000000000000000" pitchFamily="2" charset="2"/>
              </a:rPr>
              <a:t>어떻게 바라볼 것인가</a:t>
            </a:r>
            <a:r>
              <a:rPr lang="en-US" altLang="ko-KR" sz="1800" dirty="0" smtClean="0">
                <a:sym typeface="Wingdings" panose="05000000000000000000" pitchFamily="2" charset="2"/>
              </a:rPr>
              <a:t>? (</a:t>
            </a:r>
            <a:r>
              <a:rPr lang="ko-KR" altLang="en-US" sz="1800" smtClean="0">
                <a:sym typeface="Wingdings" panose="05000000000000000000" pitchFamily="2" charset="2"/>
              </a:rPr>
              <a:t>효율성</a:t>
            </a:r>
            <a:r>
              <a:rPr lang="en-US" altLang="ko-KR" sz="1800" dirty="0" smtClean="0">
                <a:sym typeface="Wingdings" panose="05000000000000000000" pitchFamily="2" charset="2"/>
              </a:rPr>
              <a:t>, </a:t>
            </a:r>
            <a:r>
              <a:rPr lang="ko-KR" altLang="en-US" sz="1800" smtClean="0">
                <a:sym typeface="Wingdings" panose="05000000000000000000" pitchFamily="2" charset="2"/>
              </a:rPr>
              <a:t>형평성</a:t>
            </a:r>
            <a:r>
              <a:rPr lang="en-US" altLang="ko-KR" sz="1800" dirty="0" smtClean="0">
                <a:sym typeface="Wingdings" panose="05000000000000000000" pitchFamily="2" charset="2"/>
              </a:rPr>
              <a:t>)</a:t>
            </a:r>
            <a:endParaRPr lang="en-US" altLang="ko-KR" sz="1800" dirty="0">
              <a:sym typeface="Wingdings" panose="05000000000000000000" pitchFamily="2" charset="2"/>
            </a:endParaRPr>
          </a:p>
          <a:p>
            <a:pPr lvl="1" fontAlgn="base">
              <a:lnSpc>
                <a:spcPct val="125000"/>
              </a:lnSpc>
              <a:buFont typeface="Wingdings" panose="05000000000000000000" pitchFamily="2" charset="2"/>
              <a:buChar char="à"/>
            </a:pPr>
            <a:endParaRPr lang="en-US" altLang="ko-KR" sz="500" dirty="0"/>
          </a:p>
          <a:p>
            <a:pPr>
              <a:lnSpc>
                <a:spcPct val="125000"/>
              </a:lnSpc>
            </a:pPr>
            <a:r>
              <a:rPr lang="ko-KR" altLang="en-US" sz="2000" dirty="0" smtClean="0"/>
              <a:t>분석 방법과 관련한 사항</a:t>
            </a:r>
            <a:endParaRPr lang="en-US" altLang="ko-KR" sz="2000" dirty="0" smtClean="0"/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Q3. </a:t>
            </a:r>
            <a:r>
              <a:rPr lang="ko-KR" altLang="en-US" smtClean="0"/>
              <a:t>집계된 </a:t>
            </a:r>
            <a:r>
              <a:rPr lang="ko-KR" altLang="en-US" b="1" dirty="0" smtClean="0"/>
              <a:t>통근 시간 </a:t>
            </a:r>
            <a:r>
              <a:rPr lang="ko-KR" altLang="en-US" dirty="0" smtClean="0"/>
              <a:t>변수의 한계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(</a:t>
            </a:r>
            <a:r>
              <a:rPr lang="ko-KR" altLang="en-US" smtClean="0"/>
              <a:t>원시 자료를 활용한 후속 연구의 필요성</a:t>
            </a:r>
            <a:r>
              <a:rPr lang="en-US" altLang="ko-KR" dirty="0" smtClean="0"/>
              <a:t>)</a:t>
            </a:r>
            <a:r>
              <a:rPr lang="ko-KR" altLang="en-US" smtClean="0"/>
              <a:t> </a:t>
            </a:r>
            <a:endParaRPr lang="en-US" altLang="ko-KR" dirty="0"/>
          </a:p>
          <a:p>
            <a:pPr lvl="1">
              <a:lnSpc>
                <a:spcPct val="125000"/>
              </a:lnSpc>
            </a:pPr>
            <a:r>
              <a:rPr lang="en-US" altLang="ko-KR" dirty="0" smtClean="0"/>
              <a:t>Q4. </a:t>
            </a:r>
            <a:r>
              <a:rPr lang="ko-KR" altLang="en-US" smtClean="0"/>
              <a:t>분석 </a:t>
            </a:r>
            <a:r>
              <a:rPr lang="ko-KR" altLang="en-US" b="1" dirty="0"/>
              <a:t>연령</a:t>
            </a:r>
            <a:r>
              <a:rPr lang="en-US" altLang="ko-KR" dirty="0"/>
              <a:t> </a:t>
            </a:r>
            <a:r>
              <a:rPr lang="ko-KR" altLang="en-US"/>
              <a:t>설정 </a:t>
            </a:r>
            <a:r>
              <a:rPr lang="en-US" altLang="ko-KR" dirty="0"/>
              <a:t>- 15</a:t>
            </a:r>
            <a:r>
              <a:rPr lang="ko-KR" altLang="en-US"/>
              <a:t>세 이상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/>
              <a:t>잠재적 근로 가능 연령 </a:t>
            </a:r>
            <a:r>
              <a:rPr lang="en-US" altLang="ko-KR" dirty="0"/>
              <a:t>vs. 4</a:t>
            </a:r>
            <a:r>
              <a:rPr lang="ko-KR" altLang="en-US"/>
              <a:t>년제 학사 이상 소지 가능 연령</a:t>
            </a:r>
            <a:r>
              <a:rPr lang="en-US" altLang="ko-KR" dirty="0"/>
              <a:t>)</a:t>
            </a:r>
          </a:p>
          <a:p>
            <a:pPr marL="342900" lvl="1" indent="0">
              <a:lnSpc>
                <a:spcPct val="125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481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79512" y="181089"/>
            <a:ext cx="87849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fontAlgn="base">
              <a:lnSpc>
                <a:spcPct val="125000"/>
              </a:lnSpc>
            </a:pPr>
            <a:r>
              <a:rPr lang="en-US" altLang="ko-KR" sz="2400" dirty="0" smtClean="0"/>
              <a:t>Q1. </a:t>
            </a:r>
            <a:r>
              <a:rPr lang="ko-KR" altLang="en-US" sz="2400" smtClean="0"/>
              <a:t>경기도 교육 수준 분포 및 변화는 </a:t>
            </a:r>
            <a:r>
              <a:rPr lang="ko-KR" altLang="en-US" sz="2400" dirty="0" smtClean="0"/>
              <a:t>다른 </a:t>
            </a:r>
            <a:r>
              <a:rPr lang="ko-KR" altLang="en-US" sz="2400" dirty="0"/>
              <a:t>시도와 </a:t>
            </a:r>
            <a:r>
              <a:rPr lang="ko-KR" altLang="en-US" sz="2400"/>
              <a:t>다른가</a:t>
            </a:r>
            <a:r>
              <a:rPr lang="en-US" altLang="ko-KR" sz="2400" dirty="0" smtClean="0"/>
              <a:t>?</a:t>
            </a:r>
            <a:br>
              <a:rPr lang="en-US" altLang="ko-KR" sz="2400" dirty="0" smtClean="0"/>
            </a:br>
            <a:r>
              <a:rPr lang="en-US" altLang="ko-KR" sz="2400" dirty="0" smtClean="0"/>
              <a:t>    (Census 2005 &amp; 2015 2%, 15</a:t>
            </a:r>
            <a:r>
              <a:rPr lang="ko-KR" altLang="en-US" sz="2400" smtClean="0"/>
              <a:t>세 이상</a:t>
            </a:r>
            <a:r>
              <a:rPr lang="en-US" altLang="ko-KR" sz="2400" dirty="0" smtClean="0"/>
              <a:t>)</a:t>
            </a:r>
            <a:endParaRPr lang="en-US" altLang="ko-KR" sz="2400" dirty="0"/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320029"/>
            <a:ext cx="7560000" cy="5493347"/>
          </a:xfrm>
          <a:prstGeom prst="rect">
            <a:avLst/>
          </a:prstGeom>
        </p:spPr>
      </p:pic>
      <p:sp>
        <p:nvSpPr>
          <p:cNvPr id="2" name="직사각형 1"/>
          <p:cNvSpPr/>
          <p:nvPr/>
        </p:nvSpPr>
        <p:spPr>
          <a:xfrm>
            <a:off x="3275856" y="2060848"/>
            <a:ext cx="360040" cy="86409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0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01142"/>
            <a:ext cx="8229600" cy="563562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Q2. </a:t>
            </a:r>
            <a:r>
              <a:rPr lang="ko-KR" altLang="en-US" sz="3200" smtClean="0"/>
              <a:t>경기도 </a:t>
            </a:r>
            <a:r>
              <a:rPr lang="ko-KR" altLang="en-US" sz="3200" dirty="0" smtClean="0"/>
              <a:t>고학력자에 대한 탐색적 분석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8720"/>
            <a:ext cx="8424936" cy="5644074"/>
          </a:xfrm>
        </p:spPr>
        <p:txBody>
          <a:bodyPr>
            <a:noAutofit/>
          </a:bodyPr>
          <a:lstStyle/>
          <a:p>
            <a:pPr fontAlgn="base">
              <a:lnSpc>
                <a:spcPct val="114000"/>
              </a:lnSpc>
            </a:pPr>
            <a:r>
              <a:rPr lang="en-US" altLang="ko-KR" sz="2000" dirty="0" smtClean="0"/>
              <a:t>Census </a:t>
            </a:r>
            <a:r>
              <a:rPr lang="en-US" altLang="ko-KR" sz="2000" dirty="0"/>
              <a:t>2015 2</a:t>
            </a:r>
            <a:r>
              <a:rPr lang="en-US" altLang="ko-KR" sz="2000" dirty="0" smtClean="0"/>
              <a:t>% </a:t>
            </a:r>
            <a:r>
              <a:rPr lang="ko-KR" altLang="en-US" sz="2000" smtClean="0"/>
              <a:t>자료 기초 분석</a:t>
            </a:r>
            <a:endParaRPr lang="en-US" altLang="ko-KR" sz="2000" dirty="0" smtClean="0"/>
          </a:p>
          <a:p>
            <a:pPr fontAlgn="base">
              <a:lnSpc>
                <a:spcPct val="114000"/>
              </a:lnSpc>
            </a:pPr>
            <a:endParaRPr lang="en-US" altLang="ko-KR" sz="2000" dirty="0"/>
          </a:p>
          <a:p>
            <a:pPr fontAlgn="base">
              <a:lnSpc>
                <a:spcPct val="114000"/>
              </a:lnSpc>
            </a:pPr>
            <a:endParaRPr lang="en-US" altLang="ko-KR" sz="2000" dirty="0" smtClean="0"/>
          </a:p>
          <a:p>
            <a:pPr fontAlgn="base">
              <a:lnSpc>
                <a:spcPct val="114000"/>
              </a:lnSpc>
            </a:pPr>
            <a:endParaRPr lang="en-US" altLang="ko-KR" sz="2000" dirty="0"/>
          </a:p>
          <a:p>
            <a:pPr fontAlgn="base">
              <a:lnSpc>
                <a:spcPct val="114000"/>
              </a:lnSpc>
            </a:pPr>
            <a:endParaRPr lang="en-US" altLang="ko-KR" sz="2000" dirty="0" smtClean="0"/>
          </a:p>
          <a:p>
            <a:pPr fontAlgn="base">
              <a:lnSpc>
                <a:spcPct val="114000"/>
              </a:lnSpc>
            </a:pPr>
            <a:endParaRPr lang="en-US" altLang="ko-KR" sz="2000" dirty="0"/>
          </a:p>
          <a:p>
            <a:pPr fontAlgn="base">
              <a:lnSpc>
                <a:spcPct val="114000"/>
              </a:lnSpc>
            </a:pPr>
            <a:endParaRPr lang="en-US" altLang="ko-KR" sz="2000" dirty="0" smtClean="0"/>
          </a:p>
          <a:p>
            <a:pPr fontAlgn="base">
              <a:lnSpc>
                <a:spcPct val="114000"/>
              </a:lnSpc>
            </a:pPr>
            <a:endParaRPr lang="en-US" altLang="ko-KR" sz="2000" dirty="0"/>
          </a:p>
          <a:p>
            <a:pPr fontAlgn="base">
              <a:lnSpc>
                <a:spcPct val="114000"/>
              </a:lnSpc>
            </a:pPr>
            <a:endParaRPr lang="en-US" altLang="ko-KR" sz="2000" dirty="0" smtClean="0"/>
          </a:p>
          <a:p>
            <a:pPr fontAlgn="base">
              <a:lnSpc>
                <a:spcPct val="114000"/>
              </a:lnSpc>
            </a:pPr>
            <a:endParaRPr lang="en-US" altLang="ko-KR" sz="2000" dirty="0"/>
          </a:p>
          <a:p>
            <a:pPr lvl="1" fontAlgn="base">
              <a:lnSpc>
                <a:spcPct val="114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근무 지역과 거주 지역의 불일치 정도는</a:t>
            </a:r>
            <a:r>
              <a:rPr lang="en-US" altLang="ko-KR" sz="2000" dirty="0">
                <a:sym typeface="Wingdings" panose="05000000000000000000" pitchFamily="2" charset="2"/>
              </a:rPr>
              <a:t> </a:t>
            </a:r>
            <a:r>
              <a:rPr lang="ko-KR" altLang="en-US" sz="2000" smtClean="0">
                <a:sym typeface="Wingdings" panose="05000000000000000000" pitchFamily="2" charset="2"/>
              </a:rPr>
              <a:t>어떠한가</a:t>
            </a:r>
            <a:r>
              <a:rPr lang="en-US" altLang="ko-KR" sz="2000" dirty="0" smtClean="0">
                <a:sym typeface="Wingdings" panose="05000000000000000000" pitchFamily="2" charset="2"/>
              </a:rPr>
              <a:t>?</a:t>
            </a:r>
          </a:p>
          <a:p>
            <a:pPr lvl="1" fontAlgn="base">
              <a:lnSpc>
                <a:spcPct val="114000"/>
              </a:lnSpc>
            </a:pPr>
            <a:r>
              <a:rPr lang="ko-KR" altLang="en-US" sz="2000" dirty="0" smtClean="0">
                <a:sym typeface="Wingdings" panose="05000000000000000000" pitchFamily="2" charset="2"/>
              </a:rPr>
              <a:t>학력 수준에 따른 차이가 있는가</a:t>
            </a:r>
            <a:r>
              <a:rPr lang="en-US" altLang="ko-KR" sz="2000" dirty="0" smtClean="0">
                <a:sym typeface="Wingdings" panose="05000000000000000000" pitchFamily="2" charset="2"/>
              </a:rPr>
              <a:t>?</a:t>
            </a:r>
          </a:p>
          <a:p>
            <a:pPr lvl="1" fontAlgn="base">
              <a:lnSpc>
                <a:spcPct val="114000"/>
              </a:lnSpc>
            </a:pPr>
            <a:r>
              <a:rPr lang="ko-KR" altLang="en-US" sz="2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고학력자는 어디에서 무엇을 </a:t>
            </a:r>
            <a:r>
              <a:rPr lang="ko-KR" altLang="en-US" sz="2000" dirty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하는가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? (</a:t>
            </a:r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일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학업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, </a:t>
            </a:r>
            <a:r>
              <a:rPr lang="ko-KR" altLang="en-US" sz="200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가사</a:t>
            </a:r>
            <a:r>
              <a:rPr lang="en-US" altLang="ko-KR" sz="2000" dirty="0" smtClean="0">
                <a:solidFill>
                  <a:schemeClr val="bg1">
                    <a:lumMod val="75000"/>
                  </a:schemeClr>
                </a:solidFill>
                <a:sym typeface="Wingdings" panose="05000000000000000000" pitchFamily="2" charset="2"/>
              </a:rPr>
              <a:t>)</a:t>
            </a:r>
            <a:endParaRPr lang="en-US" altLang="ko-KR" sz="2000" dirty="0">
              <a:solidFill>
                <a:schemeClr val="bg1">
                  <a:lumMod val="75000"/>
                </a:schemeClr>
              </a:solidFill>
              <a:sym typeface="Wingdings" panose="05000000000000000000" pitchFamily="2" charset="2"/>
            </a:endParaRPr>
          </a:p>
          <a:p>
            <a:pPr marL="342900" lvl="1" indent="0">
              <a:lnSpc>
                <a:spcPct val="114000"/>
              </a:lnSpc>
              <a:buNone/>
            </a:pPr>
            <a:endParaRPr lang="en-US" altLang="ko-KR" sz="1300" dirty="0"/>
          </a:p>
          <a:p>
            <a:pPr lvl="1">
              <a:lnSpc>
                <a:spcPct val="114000"/>
              </a:lnSpc>
            </a:pPr>
            <a:endParaRPr lang="en-US" altLang="ko-KR" sz="1300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47222"/>
          <a:stretch/>
        </p:blipFill>
        <p:spPr>
          <a:xfrm>
            <a:off x="2880172" y="1447921"/>
            <a:ext cx="3420020" cy="166270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47222"/>
          <a:stretch/>
        </p:blipFill>
        <p:spPr>
          <a:xfrm>
            <a:off x="2880172" y="3279709"/>
            <a:ext cx="3420020" cy="194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361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512" y="188640"/>
            <a:ext cx="7886700" cy="543594"/>
          </a:xfrm>
        </p:spPr>
        <p:txBody>
          <a:bodyPr>
            <a:normAutofit fontScale="90000"/>
          </a:bodyPr>
          <a:lstStyle/>
          <a:p>
            <a:r>
              <a:rPr lang="ko-KR" altLang="en-US" dirty="0" err="1" smtClean="0"/>
              <a:t>통근자를</a:t>
            </a:r>
            <a:r>
              <a:rPr lang="ko-KR" altLang="en-US" dirty="0" smtClean="0"/>
              <a:t> 대상으로 근무 지역 분석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altLang="ko-KR" dirty="0" smtClean="0"/>
          </a:p>
          <a:p>
            <a:pPr marL="0" indent="0" algn="ctr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412626" y="5877272"/>
            <a:ext cx="83358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경기도 거주 </a:t>
            </a:r>
            <a:r>
              <a:rPr lang="en-US" altLang="ko-KR" dirty="0" smtClean="0"/>
              <a:t>&amp; </a:t>
            </a:r>
            <a:r>
              <a:rPr lang="ko-KR" altLang="en-US" smtClean="0"/>
              <a:t>서울 근무</a:t>
            </a:r>
            <a:r>
              <a:rPr lang="en-US" altLang="ko-KR" dirty="0" smtClean="0"/>
              <a:t>,</a:t>
            </a:r>
            <a:r>
              <a:rPr lang="ko-KR" altLang="en-US" smtClean="0"/>
              <a:t> 이들은 </a:t>
            </a:r>
            <a:r>
              <a:rPr lang="ko-KR" altLang="en-US" dirty="0" smtClean="0"/>
              <a:t>어느 지역의 </a:t>
            </a:r>
            <a:r>
              <a:rPr lang="ko-KR" altLang="en-US" dirty="0" err="1" smtClean="0"/>
              <a:t>인적자본일까</a:t>
            </a:r>
            <a:r>
              <a:rPr lang="en-US" altLang="ko-KR" dirty="0" smtClean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‘</a:t>
            </a:r>
            <a:r>
              <a:rPr lang="ko-KR" altLang="en-US" smtClean="0"/>
              <a:t>베드타운</a:t>
            </a:r>
            <a:r>
              <a:rPr lang="en-US" altLang="ko-KR" dirty="0" smtClean="0"/>
              <a:t>’ </a:t>
            </a:r>
            <a:r>
              <a:rPr lang="ko-KR" altLang="en-US" smtClean="0"/>
              <a:t>역할의 한계</a:t>
            </a:r>
            <a:r>
              <a:rPr lang="en-US" altLang="ko-KR" dirty="0" smtClean="0"/>
              <a:t>?</a:t>
            </a:r>
            <a:r>
              <a:rPr lang="ko-KR" altLang="en-US" smtClean="0"/>
              <a:t> </a:t>
            </a:r>
            <a:endParaRPr lang="ko-KR" altLang="en-US"/>
          </a:p>
        </p:txBody>
      </p:sp>
      <p:pic>
        <p:nvPicPr>
          <p:cNvPr id="6" name="그림 5"/>
          <p:cNvPicPr>
            <a:picLocks noChangeAspect="1" noChangeArrowheads="1"/>
            <a:extLst>
              <a:ext uri="{84589F7E-364E-4C9E-8A38-B11213B215E9}">
                <a14:cameraTool xmlns:a14="http://schemas.microsoft.com/office/drawing/2010/main" cellRange="$B$1:$J$48"/>
              </a:ext>
            </a:extLst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91235" y="1052736"/>
            <a:ext cx="5961529" cy="4571999"/>
          </a:xfrm>
          <a:prstGeom prst="rect">
            <a:avLst/>
          </a:prstGeom>
          <a:solidFill>
            <a:srgbClr xmlns:mc="http://schemas.openxmlformats.org/markup-compatibility/2006" xmlns:a14="http://schemas.microsoft.com/office/drawing/2010/main" val="FFFFFF" mc:Ignorable="a14" a14:legacySpreadsheetColorIndex="9"/>
          </a:solidFill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2840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24" y="201142"/>
            <a:ext cx="8229600" cy="563562"/>
          </a:xfrm>
        </p:spPr>
        <p:txBody>
          <a:bodyPr>
            <a:noAutofit/>
          </a:bodyPr>
          <a:lstStyle/>
          <a:p>
            <a:r>
              <a:rPr lang="en-US" altLang="ko-KR" sz="3200" dirty="0" smtClean="0"/>
              <a:t>Q3. </a:t>
            </a:r>
            <a:r>
              <a:rPr lang="ko-KR" altLang="en-US" sz="3200" smtClean="0"/>
              <a:t>통근 시간 변수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80728"/>
            <a:ext cx="8568952" cy="5621090"/>
          </a:xfrm>
        </p:spPr>
        <p:txBody>
          <a:bodyPr>
            <a:noAutofit/>
          </a:bodyPr>
          <a:lstStyle/>
          <a:p>
            <a:pPr>
              <a:lnSpc>
                <a:spcPct val="125000"/>
              </a:lnSpc>
            </a:pPr>
            <a:r>
              <a:rPr lang="ko-KR" altLang="en-US" sz="1800" b="1" dirty="0" smtClean="0">
                <a:solidFill>
                  <a:srgbClr val="002060"/>
                </a:solidFill>
              </a:rPr>
              <a:t>통근 시간</a:t>
            </a:r>
            <a:r>
              <a:rPr lang="ko-KR" altLang="en-US" sz="1800" b="1" dirty="0" smtClean="0"/>
              <a:t>을 이용한 </a:t>
            </a:r>
            <a:r>
              <a:rPr lang="ko-KR" altLang="en-US" sz="1800" b="1" dirty="0" err="1" smtClean="0"/>
              <a:t>인적자본과</a:t>
            </a:r>
            <a:r>
              <a:rPr lang="ko-KR" altLang="en-US" sz="1800" b="1" dirty="0" smtClean="0"/>
              <a:t> 일자리의 </a:t>
            </a:r>
            <a:r>
              <a:rPr lang="ko-KR" altLang="en-US" sz="1800" b="1" dirty="0"/>
              <a:t>공간적 </a:t>
            </a:r>
            <a:r>
              <a:rPr lang="ko-KR" altLang="en-US" sz="1800" b="1" dirty="0" smtClean="0"/>
              <a:t>미스매치 분석</a:t>
            </a:r>
            <a:endParaRPr lang="en-US" altLang="ko-KR" sz="1800" b="1" dirty="0"/>
          </a:p>
          <a:p>
            <a:pPr lvl="1">
              <a:lnSpc>
                <a:spcPct val="125000"/>
              </a:lnSpc>
            </a:pPr>
            <a:r>
              <a:rPr lang="en-US" altLang="ko-KR" sz="1600" b="1" dirty="0" smtClean="0"/>
              <a:t>“</a:t>
            </a:r>
            <a:r>
              <a:rPr lang="ko-KR" altLang="ko-KR" sz="1600" b="1"/>
              <a:t>학력수준이</a:t>
            </a:r>
            <a:r>
              <a:rPr lang="en-US" altLang="ko-KR" sz="1600" b="1" dirty="0"/>
              <a:t> </a:t>
            </a:r>
            <a:r>
              <a:rPr lang="ko-KR" altLang="ko-KR" sz="1600" b="1"/>
              <a:t>높은</a:t>
            </a:r>
            <a:r>
              <a:rPr lang="en-US" altLang="ko-KR" sz="1600" b="1" dirty="0"/>
              <a:t> </a:t>
            </a:r>
            <a:r>
              <a:rPr lang="ko-KR" altLang="ko-KR" sz="1600" b="1"/>
              <a:t>이들이</a:t>
            </a:r>
            <a:r>
              <a:rPr lang="en-US" altLang="ko-KR" sz="1600" b="1" dirty="0"/>
              <a:t> </a:t>
            </a:r>
            <a:r>
              <a:rPr lang="ko-KR" altLang="ko-KR" sz="1600" b="1"/>
              <a:t>많을수록</a:t>
            </a:r>
            <a:r>
              <a:rPr lang="en-US" altLang="ko-KR" sz="1600" b="1" dirty="0"/>
              <a:t> </a:t>
            </a:r>
            <a:r>
              <a:rPr lang="ko-KR" altLang="ko-KR" sz="1600" b="1"/>
              <a:t>통근</a:t>
            </a:r>
            <a:r>
              <a:rPr lang="en-US" altLang="ko-KR" sz="1600" b="1" dirty="0"/>
              <a:t> </a:t>
            </a:r>
            <a:r>
              <a:rPr lang="ko-KR" altLang="ko-KR" sz="1600" b="1"/>
              <a:t>시간이</a:t>
            </a:r>
            <a:r>
              <a:rPr lang="en-US" altLang="ko-KR" sz="1600" b="1" dirty="0"/>
              <a:t> </a:t>
            </a:r>
            <a:r>
              <a:rPr lang="ko-KR" altLang="ko-KR" sz="1600" b="1"/>
              <a:t>오래</a:t>
            </a:r>
            <a:r>
              <a:rPr lang="en-US" altLang="ko-KR" sz="1600" b="1" dirty="0"/>
              <a:t> </a:t>
            </a:r>
            <a:r>
              <a:rPr lang="ko-KR" altLang="ko-KR" sz="1600" b="1" smtClean="0"/>
              <a:t>걸림</a:t>
            </a:r>
            <a:r>
              <a:rPr lang="en-US" altLang="ko-KR" sz="1600" b="1" dirty="0" smtClean="0"/>
              <a:t>”</a:t>
            </a:r>
            <a:br>
              <a:rPr lang="en-US" altLang="ko-KR" sz="1600" b="1" dirty="0" smtClean="0"/>
            </a:br>
            <a:r>
              <a:rPr lang="en-US" altLang="ko-KR" sz="1600" b="1" dirty="0" smtClean="0"/>
              <a:t>“</a:t>
            </a:r>
            <a:r>
              <a:rPr lang="ko-KR" altLang="en-US" sz="1600" b="1" smtClean="0"/>
              <a:t>고학력자들일수록 직주분리 현상이 심할 가능성</a:t>
            </a:r>
            <a:r>
              <a:rPr lang="en-US" altLang="ko-KR" sz="1600" b="1" dirty="0" smtClean="0"/>
              <a:t>”</a:t>
            </a:r>
          </a:p>
          <a:p>
            <a:pPr lvl="1">
              <a:lnSpc>
                <a:spcPct val="125000"/>
              </a:lnSpc>
            </a:pPr>
            <a:r>
              <a:rPr lang="ko-KR" altLang="en-US" sz="1600" dirty="0" smtClean="0"/>
              <a:t>자료 출처</a:t>
            </a:r>
            <a:r>
              <a:rPr lang="en-US" altLang="ko-KR" sz="1600" dirty="0" smtClean="0"/>
              <a:t>(“</a:t>
            </a:r>
            <a:r>
              <a:rPr lang="ko-KR" altLang="en-US" sz="1600" smtClean="0"/>
              <a:t>통계청의 통근시간 서베이</a:t>
            </a:r>
            <a:r>
              <a:rPr lang="en-US" altLang="ko-KR" sz="1600" dirty="0" smtClean="0"/>
              <a:t>”)</a:t>
            </a:r>
            <a:r>
              <a:rPr lang="ko-KR" altLang="en-US" sz="1600" smtClean="0"/>
              <a:t> </a:t>
            </a:r>
            <a:endParaRPr lang="en-US" altLang="ko-KR" sz="1600" dirty="0" smtClean="0"/>
          </a:p>
          <a:p>
            <a:pPr marL="342900" lvl="1" indent="0">
              <a:lnSpc>
                <a:spcPct val="125000"/>
              </a:lnSpc>
              <a:buNone/>
            </a:pPr>
            <a:endParaRPr lang="en-US" altLang="ko-KR" sz="500" dirty="0"/>
          </a:p>
          <a:p>
            <a:pPr lvl="1">
              <a:lnSpc>
                <a:spcPct val="125000"/>
              </a:lnSpc>
            </a:pPr>
            <a:r>
              <a:rPr lang="en-US" altLang="ko-KR" sz="1500" dirty="0" smtClean="0">
                <a:hlinkClick r:id="rId3"/>
              </a:rPr>
              <a:t>[KOSIS] </a:t>
            </a:r>
            <a:r>
              <a:rPr lang="ko-KR" altLang="ko-KR" sz="1500" smtClean="0">
                <a:hlinkClick r:id="rId3"/>
              </a:rPr>
              <a:t>소요시간별</a:t>
            </a:r>
            <a:r>
              <a:rPr lang="ko-KR" altLang="ko-KR" sz="1500" dirty="0">
                <a:hlinkClick r:id="rId3"/>
              </a:rPr>
              <a:t>/이용 교통수단별 통근 통학 인구(12세 이상</a:t>
            </a:r>
            <a:r>
              <a:rPr lang="ko-KR" altLang="ko-KR" sz="1500">
                <a:hlinkClick r:id="rId3"/>
              </a:rPr>
              <a:t>)-</a:t>
            </a:r>
            <a:r>
              <a:rPr lang="ko-KR" altLang="ko-KR" sz="1500" smtClean="0">
                <a:hlinkClick r:id="rId3"/>
              </a:rPr>
              <a:t>시군구</a:t>
            </a:r>
            <a:endParaRPr lang="en-US" altLang="ko-KR" sz="1500" dirty="0" smtClean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 smtClean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 smtClean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 smtClean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 smtClean="0">
              <a:hlinkClick r:id="rId3"/>
            </a:endParaRPr>
          </a:p>
          <a:p>
            <a:pPr lvl="1">
              <a:lnSpc>
                <a:spcPct val="125000"/>
              </a:lnSpc>
            </a:pPr>
            <a:endParaRPr lang="en-US" altLang="ko-KR" sz="1500" dirty="0">
              <a:hlinkClick r:id="rId3"/>
            </a:endParaRPr>
          </a:p>
          <a:p>
            <a:pPr lvl="2">
              <a:lnSpc>
                <a:spcPct val="125000"/>
              </a:lnSpc>
            </a:pPr>
            <a:r>
              <a:rPr lang="ko-KR" altLang="en-US" sz="1600" dirty="0" smtClean="0"/>
              <a:t>이동 수단의 차이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도로 설비 및 대중교통 차이</a:t>
            </a:r>
            <a:r>
              <a:rPr lang="en-US" altLang="ko-KR" sz="1600" dirty="0" smtClean="0"/>
              <a:t>, </a:t>
            </a:r>
            <a:r>
              <a:rPr lang="ko-KR" altLang="en-US" sz="1600" smtClean="0"/>
              <a:t>출퇴근 정체 반영에 한계</a:t>
            </a:r>
            <a:endParaRPr lang="en-US" altLang="ko-KR" sz="1600" dirty="0" smtClean="0"/>
          </a:p>
          <a:p>
            <a:pPr lvl="2">
              <a:lnSpc>
                <a:spcPct val="125000"/>
              </a:lnSpc>
            </a:pPr>
            <a:r>
              <a:rPr lang="ko-KR" altLang="en-US" sz="1600" b="1" dirty="0" err="1" smtClean="0"/>
              <a:t>인적자본</a:t>
            </a:r>
            <a:r>
              <a:rPr lang="ko-KR" altLang="en-US" sz="1600" dirty="0" smtClean="0"/>
              <a:t> 수준은 전체 거주자 대상</a:t>
            </a:r>
            <a:r>
              <a:rPr lang="en-US" altLang="ko-KR" sz="1600" dirty="0"/>
              <a:t> </a:t>
            </a:r>
            <a:r>
              <a:rPr lang="en-US" altLang="ko-KR" sz="1600" dirty="0" smtClean="0"/>
              <a:t>≠ </a:t>
            </a:r>
            <a:r>
              <a:rPr lang="ko-KR" altLang="en-US" sz="1600" b="1" smtClean="0"/>
              <a:t>통근 시간</a:t>
            </a:r>
            <a:r>
              <a:rPr lang="ko-KR" altLang="en-US" sz="1600" smtClean="0"/>
              <a:t>은 일을 하는 사람 대상</a:t>
            </a:r>
            <a:r>
              <a:rPr lang="ko-KR" altLang="ko-KR" sz="1200" dirty="0"/>
              <a:t/>
            </a:r>
            <a:br>
              <a:rPr lang="ko-KR" altLang="ko-KR" sz="1200" dirty="0"/>
            </a:br>
            <a:endParaRPr lang="en-US" altLang="ko-KR" sz="1200" dirty="0"/>
          </a:p>
          <a:p>
            <a:pPr>
              <a:lnSpc>
                <a:spcPct val="125000"/>
              </a:lnSpc>
            </a:pPr>
            <a:endParaRPr lang="en-US" altLang="ko-KR" sz="1500" dirty="0"/>
          </a:p>
          <a:p>
            <a:pPr lvl="1">
              <a:lnSpc>
                <a:spcPct val="125000"/>
              </a:lnSpc>
            </a:pPr>
            <a:endParaRPr lang="en-US" altLang="ko-KR" sz="1500" b="1" dirty="0">
              <a:sym typeface="Wingdings" panose="05000000000000000000" pitchFamily="2" charset="2"/>
            </a:endParaRPr>
          </a:p>
          <a:p>
            <a:pPr>
              <a:lnSpc>
                <a:spcPct val="125000"/>
              </a:lnSpc>
            </a:pPr>
            <a:endParaRPr lang="en-US" altLang="ko-KR" sz="1500" dirty="0">
              <a:sym typeface="Wingdings" panose="05000000000000000000" pitchFamily="2" charset="2"/>
            </a:endParaRPr>
          </a:p>
          <a:p>
            <a:pPr lvl="1">
              <a:lnSpc>
                <a:spcPct val="125000"/>
              </a:lnSpc>
            </a:pPr>
            <a:endParaRPr lang="en-US" altLang="ko-KR" sz="15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2924944"/>
            <a:ext cx="6912768" cy="28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3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29134"/>
            <a:ext cx="8229600" cy="563562"/>
          </a:xfrm>
        </p:spPr>
        <p:txBody>
          <a:bodyPr>
            <a:noAutofit/>
          </a:bodyPr>
          <a:lstStyle/>
          <a:p>
            <a:r>
              <a:rPr lang="ko-KR" altLang="en-US" sz="3200" dirty="0" smtClean="0"/>
              <a:t>후속 연구 제안</a:t>
            </a:r>
            <a:endParaRPr lang="en-US" altLang="ko-K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032" y="908720"/>
            <a:ext cx="8317432" cy="5765106"/>
          </a:xfrm>
        </p:spPr>
        <p:txBody>
          <a:bodyPr>
            <a:noAutofit/>
          </a:bodyPr>
          <a:lstStyle/>
          <a:p>
            <a:pPr>
              <a:lnSpc>
                <a:spcPct val="135000"/>
              </a:lnSpc>
            </a:pPr>
            <a:r>
              <a:rPr lang="ko-KR" altLang="en-US" sz="2000" dirty="0"/>
              <a:t>통계청 </a:t>
            </a:r>
            <a:r>
              <a:rPr lang="en-US" altLang="ko-KR" sz="2000" dirty="0"/>
              <a:t>MDIS </a:t>
            </a:r>
            <a:r>
              <a:rPr lang="ko-KR" altLang="en-US" sz="2000" smtClean="0"/>
              <a:t>인구총조사 원자료를 </a:t>
            </a:r>
            <a:r>
              <a:rPr lang="ko-KR" altLang="en-US" sz="2000" dirty="0" smtClean="0"/>
              <a:t>활용한 개인 수준에서의 </a:t>
            </a:r>
            <a:r>
              <a:rPr lang="ko-KR" altLang="en-US" sz="2000" smtClean="0"/>
              <a:t>후속 연구</a:t>
            </a:r>
            <a:endParaRPr lang="en-US" altLang="ko-KR" sz="2000" dirty="0"/>
          </a:p>
          <a:p>
            <a:pPr lvl="1">
              <a:lnSpc>
                <a:spcPct val="135000"/>
              </a:lnSpc>
            </a:pPr>
            <a:r>
              <a:rPr lang="ko-KR" altLang="en-US" sz="2000" dirty="0" smtClean="0"/>
              <a:t>제공용 </a:t>
            </a:r>
            <a:r>
              <a:rPr lang="en-US" altLang="ko-KR" sz="2000" dirty="0" smtClean="0"/>
              <a:t>2% </a:t>
            </a:r>
            <a:r>
              <a:rPr lang="ko-KR" altLang="en-US" sz="2000" smtClean="0"/>
              <a:t>샘플</a:t>
            </a:r>
            <a:endParaRPr lang="en-US" altLang="ko-KR" sz="2000" dirty="0" smtClean="0"/>
          </a:p>
          <a:p>
            <a:pPr lvl="1">
              <a:lnSpc>
                <a:spcPct val="135000"/>
              </a:lnSpc>
            </a:pPr>
            <a:r>
              <a:rPr lang="ko-KR" altLang="en-US" sz="2000" dirty="0" smtClean="0"/>
              <a:t>원격 접속용 </a:t>
            </a:r>
            <a:r>
              <a:rPr lang="en-US" altLang="ko-KR" sz="2000" dirty="0" smtClean="0"/>
              <a:t>10% </a:t>
            </a:r>
            <a:r>
              <a:rPr lang="ko-KR" altLang="en-US" sz="2000" smtClean="0"/>
              <a:t>샘플</a:t>
            </a:r>
            <a:endParaRPr lang="en-US" altLang="ko-KR" sz="2000" dirty="0"/>
          </a:p>
          <a:p>
            <a:pPr lvl="1"/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l="1" r="46700"/>
          <a:stretch/>
        </p:blipFill>
        <p:spPr>
          <a:xfrm>
            <a:off x="611560" y="2636912"/>
            <a:ext cx="3600000" cy="357171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rcRect l="9361" r="11637"/>
          <a:stretch/>
        </p:blipFill>
        <p:spPr>
          <a:xfrm>
            <a:off x="4211960" y="2636912"/>
            <a:ext cx="4399385" cy="19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23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5161</TotalTime>
  <Words>692</Words>
  <Application>Microsoft Office PowerPoint</Application>
  <PresentationFormat>화면 슬라이드 쇼(4:3)</PresentationFormat>
  <Paragraphs>153</Paragraphs>
  <Slides>24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돋움</vt:lpstr>
      <vt:lpstr>맑은 고딕</vt:lpstr>
      <vt:lpstr>Arial</vt:lpstr>
      <vt:lpstr>Calibri</vt:lpstr>
      <vt:lpstr>Tahoma</vt:lpstr>
      <vt:lpstr>Wingdings</vt:lpstr>
      <vt:lpstr>Office 테마</vt:lpstr>
      <vt:lpstr>경기도 인적자본 분포의 변화 추이와 시사점</vt:lpstr>
      <vt:lpstr>논문 요약</vt:lpstr>
      <vt:lpstr>총평</vt:lpstr>
      <vt:lpstr>고려해 볼 사항들</vt:lpstr>
      <vt:lpstr>PowerPoint 프레젠테이션</vt:lpstr>
      <vt:lpstr>Q2. 경기도 고학력자에 대한 탐색적 분석</vt:lpstr>
      <vt:lpstr>통근자를 대상으로 근무 지역 분석</vt:lpstr>
      <vt:lpstr>Q3. 통근 시간 변수</vt:lpstr>
      <vt:lpstr>후속 연구 제안</vt:lpstr>
      <vt:lpstr>PowerPoint 프레젠테이션</vt:lpstr>
      <vt:lpstr>분석 연령 (+ 고학력 그룹 변수 생성)</vt:lpstr>
      <vt:lpstr>연령: 30세~64세 (Census 2015 2%)</vt:lpstr>
      <vt:lpstr>논의</vt:lpstr>
      <vt:lpstr>Appendix</vt:lpstr>
      <vt:lpstr>토론자의 의견</vt:lpstr>
      <vt:lpstr>인포그래픽 – Racial Segregation in US </vt:lpstr>
      <vt:lpstr>시군구 평균 교육수준의 변화</vt:lpstr>
      <vt:lpstr>연령대별 인구 Census 2015 2%</vt:lpstr>
      <vt:lpstr>연령대별 인구 Census 2015 2%</vt:lpstr>
      <vt:lpstr>연령대별 인구 Census 2015 2%</vt:lpstr>
      <vt:lpstr>인포그래픽 - 지역 간 교육격차</vt:lpstr>
      <vt:lpstr>PowerPoint 프레젠테이션</vt:lpstr>
      <vt:lpstr>PowerPoint 프레젠테이션</vt:lpstr>
      <vt:lpstr>(좌) 2010 Census (전수, KOSIS)              (우) Census 2015 2%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Productivity and Equity of Single-Sex Schools  for Students’ STEM Outcomes: Random Assignment in Korean High Schools</dc:title>
  <dc:creator>hypark</dc:creator>
  <cp:lastModifiedBy>Choi Jaesung</cp:lastModifiedBy>
  <cp:revision>503</cp:revision>
  <cp:lastPrinted>2018-06-20T13:23:44Z</cp:lastPrinted>
  <dcterms:created xsi:type="dcterms:W3CDTF">2011-10-18T21:16:05Z</dcterms:created>
  <dcterms:modified xsi:type="dcterms:W3CDTF">2018-06-21T02:06:04Z</dcterms:modified>
</cp:coreProperties>
</file>