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handoutMasterIdLst>
    <p:handoutMasterId r:id="rId16"/>
  </p:handoutMasterIdLst>
  <p:sldIdLst>
    <p:sldId id="294" r:id="rId2"/>
    <p:sldId id="290" r:id="rId3"/>
    <p:sldId id="295" r:id="rId4"/>
    <p:sldId id="296" r:id="rId5"/>
    <p:sldId id="263" r:id="rId6"/>
    <p:sldId id="297" r:id="rId7"/>
    <p:sldId id="298" r:id="rId8"/>
    <p:sldId id="299" r:id="rId9"/>
    <p:sldId id="305" r:id="rId10"/>
    <p:sldId id="300" r:id="rId11"/>
    <p:sldId id="301" r:id="rId12"/>
    <p:sldId id="303" r:id="rId13"/>
    <p:sldId id="304" r:id="rId14"/>
  </p:sldIdLst>
  <p:sldSz cx="9144000" cy="6858000" type="screen4x3"/>
  <p:notesSz cx="6810375" cy="99425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7007" autoAdjust="0"/>
  </p:normalViewPr>
  <p:slideViewPr>
    <p:cSldViewPr>
      <p:cViewPr varScale="1">
        <p:scale>
          <a:sx n="105" d="100"/>
          <a:sy n="105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163" cy="497126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7" y="1"/>
            <a:ext cx="2951163" cy="497126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r">
              <a:defRPr sz="1300"/>
            </a:lvl1pPr>
          </a:lstStyle>
          <a:p>
            <a:fld id="{83D2F339-B8ED-4ADE-897F-262476495A30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7" y="9443662"/>
            <a:ext cx="2951163" cy="497126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r">
              <a:defRPr sz="1300"/>
            </a:lvl1pPr>
          </a:lstStyle>
          <a:p>
            <a:fld id="{C8A6236F-803D-445B-9473-0E93DFACB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1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1163" cy="497126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7" y="1"/>
            <a:ext cx="2951163" cy="497126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r">
              <a:defRPr sz="1300"/>
            </a:lvl1pPr>
          </a:lstStyle>
          <a:p>
            <a:fld id="{30E31BAA-E893-4BD6-B9E9-25B5049D716B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2050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634" tIns="49817" rIns="99634" bIns="498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5"/>
            <a:ext cx="5448300" cy="4474131"/>
          </a:xfrm>
          <a:prstGeom prst="rect">
            <a:avLst/>
          </a:prstGeom>
        </p:spPr>
        <p:txBody>
          <a:bodyPr vert="horz" lIns="99634" tIns="49817" rIns="99634" bIns="498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7" y="9443662"/>
            <a:ext cx="2951163" cy="497126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r">
              <a:defRPr sz="1300"/>
            </a:lvl1pPr>
          </a:lstStyle>
          <a:p>
            <a:fld id="{E4DA35ED-F3DD-4B2C-B714-6F478CEA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 </a:t>
            </a:r>
            <a:r>
              <a:rPr lang="en-US" altLang="ko-KR" b="1" dirty="0"/>
              <a:t>Anything to mention from regression results about control variables: </a:t>
            </a:r>
            <a:r>
              <a:rPr lang="en-US" altLang="ko-KR" u="sng" dirty="0"/>
              <a:t>quality of social relationships, </a:t>
            </a:r>
            <a:r>
              <a:rPr lang="en-US" altLang="ko-KR" dirty="0"/>
              <a:t>family backgrounds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0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 </a:t>
            </a:r>
            <a:r>
              <a:rPr lang="en-US" altLang="ko-KR" b="1" dirty="0"/>
              <a:t>Anything to mention from regression results about control variables: </a:t>
            </a:r>
            <a:r>
              <a:rPr lang="en-US" altLang="ko-KR" u="sng" dirty="0"/>
              <a:t>quality of social relationships, </a:t>
            </a:r>
            <a:r>
              <a:rPr lang="en-US" altLang="ko-KR" dirty="0"/>
              <a:t>family backgrounds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7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model: 3061, cluster model: 2534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5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Calculate marginal effect and see what proportion of the increase can be explained by each covariate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/>
              <a:t> </a:t>
            </a:r>
            <a:r>
              <a:rPr lang="en-US" altLang="ko-KR" b="1" dirty="0"/>
              <a:t>Anything to mention from regression results about control variables: </a:t>
            </a:r>
            <a:r>
              <a:rPr lang="en-US" altLang="ko-KR" u="sng" dirty="0"/>
              <a:t>quality of social relationships, </a:t>
            </a:r>
            <a:r>
              <a:rPr lang="en-US" altLang="ko-KR" dirty="0"/>
              <a:t>family backgrounds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8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2A67D-5A40-4903-B4E1-AAF7306D8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710B38-2A31-4D7B-A4DB-4E24E1E9A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A4189-0AD6-4AC0-87FC-4DCAF90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D37EBA-2D00-4CCE-AE83-AD433F8E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D0B16-4508-4D05-A32C-867459FF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23644-1EF3-459D-AB99-8312EA6E9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BE8E4-13CB-4FF0-804C-F6E60103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FB1-8392-4066-8564-245A8AB3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C4EF1-AFBA-463A-A8E0-0876A6DB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3D60A-8ACA-41B8-A0E9-90FD9DF1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31E9F-CC44-4073-B87D-273F722F0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9CD68E-652C-43BE-84C8-E6BAFD5CA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1F55B-E4C3-444E-8D32-9B309DE2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4C2BA-EEC6-43FB-86A3-721CC0E6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20ADF-905B-41AB-BDFF-5DC888AE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6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BF5F-172E-434E-9E49-AD5C3849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88A211-E8DA-49DC-9CCC-4EF59900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391283-2222-4FF3-B759-EE76CCE5E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4D0D1-507A-481B-97CD-09D2BA8E8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D27F4-0CD7-42E0-873A-2B8BCEF3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F2DE5-1C9F-477C-A36E-B8637BD4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C39260-210E-4C4B-8C95-71AB5682C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1EB65-FF8F-4D6E-9D47-A12D6EAB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67976-066E-4AB2-9AF1-3249CFE3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17E3D7-6C63-47E5-B173-6E1C9BAA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5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1C40F-08B3-4367-A5DF-95F7F28A5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4B642-938D-4B92-8E87-78C8B7F5B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F8D62-0DCC-453B-960C-56AE13538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2A8810-F07F-42CF-B85B-8DDAA685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A48387-2641-490E-BA48-7F61F952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83D2F4-0A8E-43F0-9756-BFD53600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23668-8724-4C9D-BEA9-F4645CDF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E1AFC-71D2-4D8B-8F20-2295C2C6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AB9F17-6154-4C05-AC62-71920275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1E76AA-DA2D-4B0C-99BD-F8197B9F7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80B73D-B6B0-41ED-92BB-E438AFD47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08F9E-5F3F-4787-B7BC-06CA7C61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B132F6-5FC9-4A87-A8F8-330979CF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D186C4-5B00-4479-828D-89FC97D53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1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02975-2BB6-4778-A8E0-8DBA1360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0F07E8-6AB1-4399-9C47-C57C68E4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525143-699D-4567-9C07-C7E2240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C50C5-8793-402D-AB46-907CD970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4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A41D0-D90A-463B-998D-1CFF807F2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D64D89-743C-4307-BAE3-606CB91E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FE326-B15E-43F8-9205-B331F02F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8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39939-323C-4074-919C-67CF4E37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DEA4C-E95D-4945-955F-B32D2B36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0D6065-E63D-401A-8F13-733291F43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0F664-94D2-4F99-AC7E-4F4E1327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B5B3DD-6EFF-4A7E-82F5-A2701C36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3EB54-64B3-4596-B29C-855A806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283C7-CF4F-4E8D-9BFC-5551667E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74FFB-A8BE-42FC-A6EC-51BE1AA82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1AE7A3-641B-42ED-9037-2199ED399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332D1-D351-403B-8025-317F2193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9DDAE2-4CE1-4F04-BB24-2FF35EAE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DA31B9-B28F-47E3-95E7-AAFA64CF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5CD665-4333-4C96-88D5-7482043F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D366B-DD28-44F3-998F-A0B7E477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1B3ED-4239-471E-BDB6-AF603566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849D-5720-4562-AE75-126251427B06}" type="datetimeFigureOut">
              <a:rPr lang="en-US" smtClean="0"/>
              <a:pPr/>
              <a:t>2/22/2020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4EDEB-8A79-45D6-BF75-72DDEABDA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BBB46-3928-4A08-9710-BD63237C7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534400" cy="5715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 4: Attitudes &amp; Beliefs </a:t>
            </a:r>
            <a:br>
              <a:rPr lang="en-US" altLang="ko-K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Life-Goal Schemas: Korean Adolescents’ Shared Beliefs and Life-Course Outcomes</a:t>
            </a:r>
            <a:b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Ji-</a:t>
            </a:r>
            <a:r>
              <a:rPr lang="en-US" altLang="ko-KR" sz="1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Hye</a:t>
            </a:r>
            <a:r>
              <a:rPr lang="en-US" altLang="ko-KR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</a:t>
            </a:r>
          </a:p>
          <a:p>
            <a:endParaRPr lang="en-US" altLang="ko-KR" sz="1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Is Korean Girls’ Suicidal Ideation Rate Higher than Boys’ Rate? An Approach from Structural Peer Characteristics </a:t>
            </a:r>
            <a:b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Youngjoon</a:t>
            </a:r>
            <a:r>
              <a:rPr lang="en-US" altLang="ko-KR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Bae</a:t>
            </a:r>
          </a:p>
          <a:p>
            <a:endParaRPr lang="en-US" altLang="ko-K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Changing Attitudes Toward Homosexuality in South Korea, 1996-2010: Does the Generation Gap Change Over Time? </a:t>
            </a:r>
            <a:br>
              <a:rPr lang="en-US" altLang="ko-K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Zhiyong</a:t>
            </a:r>
            <a:r>
              <a:rPr lang="en-US" altLang="ko-KR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Lin &amp; </a:t>
            </a:r>
            <a:r>
              <a:rPr lang="en-US" altLang="ko-KR" sz="18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Jaein</a:t>
            </a:r>
            <a:r>
              <a:rPr lang="en-US" altLang="ko-KR" sz="18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Lee</a:t>
            </a:r>
          </a:p>
          <a:p>
            <a:endParaRPr lang="en-US" altLang="ko-KR" sz="1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Discussion by: </a:t>
            </a:r>
            <a:r>
              <a:rPr lang="en-US" altLang="ko-KR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Jaesung</a:t>
            </a:r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Choi</a:t>
            </a:r>
          </a:p>
          <a:p>
            <a:pPr marL="0" indent="0" algn="ctr">
              <a:buNone/>
            </a:pPr>
            <a:r>
              <a:rPr lang="en-US" altLang="ko-K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Department of Global Economics </a:t>
            </a:r>
          </a:p>
          <a:p>
            <a:pPr marL="0" indent="0" algn="ctr">
              <a:buNone/>
            </a:pPr>
            <a:r>
              <a:rPr lang="en-US" altLang="ko-K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Sungkyunkwan University</a:t>
            </a:r>
          </a:p>
          <a:p>
            <a:endParaRPr lang="en-US" altLang="ko-K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565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6F0F2-49E3-43B3-8817-5EF21927D4F1}"/>
              </a:ext>
            </a:extLst>
          </p:cNvPr>
          <p:cNvSpPr txBox="1"/>
          <p:nvPr/>
        </p:nvSpPr>
        <p:spPr>
          <a:xfrm>
            <a:off x="381000" y="305336"/>
            <a:ext cx="8229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school characteristics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coed school or coed class</a:t>
            </a:r>
            <a:b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It m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atters for gender composition of friends)</a:t>
            </a:r>
          </a:p>
          <a:p>
            <a:pPr marL="285750" indent="-285750" fontAlgn="ctr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fontAlgn="ctr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Suicidal ideation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motivated by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 with parents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(as a main reason!)</a:t>
            </a:r>
            <a:b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Would be good to have m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ore arguments to link suicidal ideation due to conflict with parents and role of friendship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To check sensitivity using other waves if time permits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2" descr="문으 자살을 하고 싶다는 충동을 느낀 적이 있 &#10;나요? &#10;1) 전혀 없다 (-〉문33로) &#10;2) 1-2번 있다 &#10;3) 3~4번 있다 &#10;4) 5번 이상 있다 &#10;(있는 경우) &#10;문32a 무슨 문제 때문에 자살을 생각했었나요? &#10;口 &#10;(기장 큰 이유 한가지만 선덕하 수세요) &#10;1) 부모님과의 갈등 &#10;2) 친구들과 어울려서 &#10;3) 학교에서의 폭력 때문에 4) 선생님과의 갈등 &#10;1 5) 친구들과의 갈등 &#10;7) 주위의 무뀨 &#10;I &#10;9) 기타 &#10;6) 성적 하락 &#10;8) 경제적인 어려움 때문에 ">
            <a:extLst>
              <a:ext uri="{FF2B5EF4-FFF2-40B4-BE49-F238E27FC236}">
                <a16:creationId xmlns:a16="http://schemas.microsoft.com/office/drawing/2014/main" id="{FF121CE1-8FEB-4B82-8DD5-B2C51F486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771" y="2657016"/>
            <a:ext cx="3820058" cy="328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91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5C209-D70A-4D7D-AF3D-DB525469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9AF524-696F-49B8-830E-3E6C65CBA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방금 문12에서 “아주 친한 친구 “명” 이라고 했는데국 그 친구 한명 한명을 생각하면서 응답해 주세요 &#10;문13. 먼지 아래 박스에 이수 친한 친구 이름(또는 별명)을 친한 순서대로 최대 7명까지 씨 주세요 이름이나 별명을 &#10;쓰기 불편하면 그냥 A 터 C D .…라고 적으셔도 됩니다. &#10;문13크 이 친구의 성별은 무엇인가요? &#10;문13b 이 친구의 가정의 경제적 수준으 다음 중 어디에 해당하나요? &#10;문13C 이 친구의 성적은 다음 중 어디에 해당하나요? &#10;친구 한명 한명에 대해 각 질문을 잘 읽으신 후 해당 보기 口안에 7표시해 주세의 &#10;口 1) 남성 &#10;口 2) 여성 &#10;2) 친구2 &#10;口 1) 남성 &#10;口 2) 여성 &#10;3) 친구3 &#10;口 1) 남성 &#10;口 2) 여성 &#10;4) 친구4 &#10;口 1) 남성 &#10;口 2) 여성 &#10;5) 친구5 &#10;口 1) 남성 &#10;口 2) 여성 &#10;6) 친구6 &#10;口 1) 남성 &#10;口 2) 여성 &#10;7) 친구7 &#10;口 1) 남성 &#10;口 2) 여성 &#10;문13. &#10;친한 친구의 이름/별명 &#10;또는 A 터 C. &#10;1) 친구1 &#10;문13b &#10;문1뇨 &#10;이 친구의 가정의 &#10;이 친구의 성별은 &#10;경제적 수준은 다음 중 &#10;무엇인가요? &#10;어디에 하 당하나요? &#10;문13C &#10;이 친구의 성적은 &#10;다음 중 어디에 &#10;하 당하나요? &#10;口 &#10;口 &#10;口 &#10;口 &#10;口 &#10;口 &#10;口 &#10;口 &#10;口 &#10;口 &#10;口 &#10;口 &#10;口 &#10;口 &#10;口 &#10;口 &#10;口 &#10;口 &#10;口 &#10;口 &#10;口 &#10;1) 상 &#10;2) 중 &#10;3) 하 &#10;1) 상 &#10;2) 중 &#10;3) 하 &#10;1) 상 &#10;2) 중 &#10;3) 하 &#10;1) 상 &#10;2) 중 &#10;3) 하 &#10;1) 상 &#10;2) 중 &#10;3) 하 &#10;1) 상 &#10;2) 중 &#10;3) 하 &#10;1) 상 &#10;2) 중 &#10;3) 하 &#10;口 &#10;口 &#10;口 &#10;口 &#10;口 &#10;口 &#10;口 &#10;口 &#10;口 &#10;口 &#10;口 &#10;口 &#10;口 &#10;口 &#10;口 &#10;口 &#10;口 &#10;口 &#10;口 &#10;口 &#10;口 &#10;1) 상 &#10;2) 중 &#10;3) 하 &#10;1) 상 &#10;2) 중 &#10;3) 하 &#10;1) 상 &#10;2) 중 &#10;3) 하 &#10;1) 상 &#10;2) 중 &#10;3) 하 &#10;1) 상 &#10;2) 중 &#10;3) 하 &#10;1) 상 &#10;2) 중 &#10;3) 하 &#10;1) 상 &#10;2) 중 &#10;3) 하 ">
            <a:extLst>
              <a:ext uri="{FF2B5EF4-FFF2-40B4-BE49-F238E27FC236}">
                <a16:creationId xmlns:a16="http://schemas.microsoft.com/office/drawing/2014/main" id="{5A3CA0A3-BE83-4F3E-B67C-EEFC13F0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25" y="0"/>
            <a:ext cx="5033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20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52400"/>
            <a:ext cx="8750300" cy="6400800"/>
          </a:xfrm>
        </p:spPr>
        <p:txBody>
          <a:bodyPr>
            <a:noAutofit/>
          </a:bodyPr>
          <a:lstStyle/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[3. </a:t>
            </a:r>
            <a:r>
              <a:rPr lang="en-US" altLang="ko-KR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Zhiyong</a:t>
            </a:r>
            <a:r>
              <a:rPr lang="en-US" altLang="ko-KR" sz="2400" b="1" dirty="0">
                <a:latin typeface="Tahoma" panose="020B0604030504040204" pitchFamily="34" charset="0"/>
                <a:cs typeface="Tahoma" panose="020B0604030504040204" pitchFamily="34" charset="0"/>
              </a:rPr>
              <a:t> Lin &amp; </a:t>
            </a:r>
            <a:r>
              <a:rPr kumimoji="0" lang="en-US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Jaein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Lee]</a:t>
            </a:r>
            <a:r>
              <a:rPr lang="en-US" altLang="ko-KR" sz="2400" dirty="0">
                <a:latin typeface="Calibri" panose="020F050202020403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"Changing Attitudes Toward Homosexuality in South Korea, 1996-2010"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 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Well polished paper, very easy to read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(Although sample would be small), it may be worthwhile to estimate the same model 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for each year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: any trends?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Acceptance of homosexuality:</a:t>
            </a:r>
            <a:b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20's in 1996 vs. 30's in 2005, </a:t>
            </a:r>
            <a:b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20's in 2001 vs. 30's in 2010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Overall increase in the acceptance in the homosexuality, which is captured by year FE. Why?</a:t>
            </a:r>
          </a:p>
          <a:p>
            <a:pPr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Additional wave of WVS for the recent cohort or </a:t>
            </a:r>
            <a:b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Other data sets to cover more recent periods? (in addition to KGSS 2008, 2012)</a:t>
            </a:r>
            <a:r>
              <a:rPr kumimoji="0" lang="en-US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defTabSz="91440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070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odel 3a and Model 3b ">
            <a:extLst>
              <a:ext uri="{FF2B5EF4-FFF2-40B4-BE49-F238E27FC236}">
                <a16:creationId xmlns:a16="http://schemas.microsoft.com/office/drawing/2014/main" id="{64318196-5F3C-4270-A82C-CC9C7942A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19249"/>
            <a:ext cx="8150122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4BABED-3ABD-4976-9D3D-9BFBC7324358}"/>
              </a:ext>
            </a:extLst>
          </p:cNvPr>
          <p:cNvSpPr txBox="1"/>
          <p:nvPr/>
        </p:nvSpPr>
        <p:spPr>
          <a:xfrm>
            <a:off x="228600" y="76200"/>
            <a:ext cx="83780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True? </a:t>
            </a:r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May need a formal test</a:t>
            </a:r>
            <a:b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“Furthermore, gender differences in acceptance of homosexuality, which is often suggested that women are more liberal in controversial social issues like homosexuality than men, is </a:t>
            </a:r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only prominent among the younger generation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 in South Korea” </a:t>
            </a:r>
            <a:b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</a:br>
            <a:endParaRPr lang="en-US" altLang="ko-KR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C7A68-1367-4F9B-8209-33FE8C63F21D}"/>
              </a:ext>
            </a:extLst>
          </p:cNvPr>
          <p:cNvSpPr txBox="1"/>
          <p:nvPr/>
        </p:nvSpPr>
        <p:spPr>
          <a:xfrm>
            <a:off x="228600" y="4596586"/>
            <a:ext cx="86066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Way of (causal?) interpretation:</a:t>
            </a:r>
            <a:b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"Comparing coefficients of age group and survey year across models, our results have shown that sociodemographic characteristics and traditional attitudes on family,</a:t>
            </a:r>
            <a:r>
              <a:rPr lang="en-US" altLang="ko-KR" sz="1400" dirty="0">
                <a:latin typeface="Calibri" panose="020F0502020204030204" pitchFamily="34" charset="0"/>
              </a:rPr>
              <a:t> </a:t>
            </a:r>
            <a:r>
              <a:rPr lang="en-US" altLang="ko-KR" sz="1400" dirty="0">
                <a:latin typeface="Tahoma" panose="020B0604030504040204" pitchFamily="34" charset="0"/>
                <a:cs typeface="Tahoma" panose="020B0604030504040204" pitchFamily="34" charset="0"/>
              </a:rPr>
              <a:t>gender, and marriage can explain most of the generational gap in acceptance of homosexuality and some of its changes across years.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In other words, older adults are more</a:t>
            </a: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conservative in homosexuality compared to young people, </a:t>
            </a:r>
            <a:r>
              <a:rPr lang="en-US" altLang="ko-KR" b="1" dirty="0">
                <a:latin typeface="Tahoma" panose="020B0604030504040204" pitchFamily="34" charset="0"/>
                <a:cs typeface="Tahoma" panose="020B0604030504040204" pitchFamily="34" charset="0"/>
              </a:rPr>
              <a:t>mostly due to their less educational attainment, higher level of religiosity, and traditional attitudes toward family, gender, and marriage</a:t>
            </a:r>
            <a:r>
              <a:rPr lang="en-US" altLang="ko-KR" dirty="0">
                <a:latin typeface="Tahoma" panose="020B0604030504040204" pitchFamily="34" charset="0"/>
                <a:cs typeface="Tahoma" panose="020B0604030504040204" pitchFamily="34" charset="0"/>
              </a:rPr>
              <a:t>.”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5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Autofit/>
          </a:bodyPr>
          <a:lstStyle/>
          <a:p>
            <a:pPr fontAlgn="ctr"/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Well fitted to one session that deals with important issues in Korea: </a:t>
            </a:r>
            <a:b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Life-goal, suicidal ideation, and homosexuality</a:t>
            </a:r>
          </a:p>
          <a:p>
            <a:pPr fontAlgn="ctr"/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Papers provide thoughtful discussion on the related literature, </a:t>
            </a:r>
            <a:b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 interesting findings, and carefully selected estimation methods</a:t>
            </a:r>
          </a:p>
          <a:p>
            <a:pPr lvl="1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Korean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Children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Youth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Panel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Survey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(아동청소년패널조사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W3-W7) &amp;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 Class Analysis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OLS regression, Multinomial regression</a:t>
            </a:r>
          </a:p>
          <a:p>
            <a:pPr lvl="1" fontAlgn="ctr"/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Korean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Children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Adolescents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Happiness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Index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Study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어린이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청소년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행복지수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조사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2018) &amp; Logistic regression, “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inteff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r>
              <a:rPr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</a:t>
            </a:r>
            <a:r>
              <a:rPr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</a:t>
            </a:r>
          </a:p>
          <a:p>
            <a:pPr lvl="1" fontAlgn="ctr"/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World value survey (W3-W6) &amp;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Gamma regression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65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72500" cy="5181600"/>
          </a:xfrm>
        </p:spPr>
        <p:txBody>
          <a:bodyPr>
            <a:noAutofit/>
          </a:bodyPr>
          <a:lstStyle/>
          <a:p>
            <a:pPr fontAlgn="ctr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easily understandable interpretation for readers beyond direction or statistical significance</a:t>
            </a:r>
          </a:p>
          <a:p>
            <a:pPr lvl="1" fontAlgn="ctr"/>
            <a:r>
              <a:rPr lang="en-US" altLang="ko-K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 </a:t>
            </a:r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</a:t>
            </a:r>
            <a:r>
              <a:rPr lang="en-US" altLang="ko-K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8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substantive</a:t>
            </a:r>
            <a:r>
              <a:rPr lang="en-US" altLang="ko-KR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significance</a:t>
            </a:r>
          </a:p>
          <a:p>
            <a:endParaRPr lang="en-US" altLang="ko-K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endParaRPr lang="en-US" altLang="ko-K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comments on implications based on main findings? (</a:t>
            </a:r>
            <a:r>
              <a:rPr lang="en-US" altLang="ko-KR" sz="2800" strike="sngStrik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 suggestions</a:t>
            </a:r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endParaRPr lang="en-US" altLang="ko-K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more explanation on </a:t>
            </a:r>
          </a:p>
          <a:p>
            <a:pPr lvl="1" fontAlgn="ctr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Ways to construct variables</a:t>
            </a:r>
          </a:p>
          <a:p>
            <a:pPr lvl="1" fontAlgn="ctr"/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Selection process of final analytical sample &amp; </a:t>
            </a:r>
            <a:b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 potential impacts on estimation results</a:t>
            </a:r>
          </a:p>
        </p:txBody>
      </p:sp>
    </p:spTree>
    <p:extLst>
      <p:ext uri="{BB962C8B-B14F-4D97-AF65-F5344CB8AC3E}">
        <p14:creationId xmlns:p14="http://schemas.microsoft.com/office/powerpoint/2010/main" val="83384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4964"/>
            <a:ext cx="8610600" cy="5749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[1. </a:t>
            </a:r>
            <a:r>
              <a:rPr lang="en-US" altLang="ko-KR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Jihye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Kim] "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Life-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Goal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Schemas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Korean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Adolescents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’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Shared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Beliefs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 and Life-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Course</a:t>
            </a:r>
            <a:r>
              <a:rPr lang="ko-KR" altLang="ko-KR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b="1" dirty="0" err="1">
                <a:latin typeface="Tahoma" panose="020B0604030504040204" pitchFamily="34" charset="0"/>
                <a:cs typeface="Tahoma" panose="020B0604030504040204" pitchFamily="34" charset="0"/>
              </a:rPr>
              <a:t>Outcomes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endParaRPr lang="ko-KR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Interesting setting! Life-goal schemas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 current and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longitudinal outcomes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 </a:t>
            </a:r>
          </a:p>
          <a:p>
            <a:pPr fontAlgn="ctr"/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be good to have more discussion on 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 analysis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classify 15 items to 6 dimensions</a:t>
            </a:r>
          </a:p>
          <a:p>
            <a:pPr lvl="2"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are the </a:t>
            </a:r>
            <a:r>
              <a:rPr lang="en-US" altLang="ko-KR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 items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(although brief keywords in figure 1), providing actual questionnaires would be helpful</a:t>
            </a:r>
          </a:p>
          <a:p>
            <a:pPr lvl="2" fontAlgn="ctr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understand some interesting findings?</a:t>
            </a: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"higher scores on society goals, less likely to enroll a four-year university"?</a:t>
            </a:r>
          </a:p>
          <a:p>
            <a:pPr lvl="2" fontAlgn="ctr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three groups (L1, L2, L3) differ in their characteristics such as family backgrounds and life-goals? 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 addition to the mental map)</a:t>
            </a:r>
          </a:p>
          <a:p>
            <a:pPr lvl="1" fontAlgn="ctr"/>
            <a:endParaRPr lang="en-US" altLang="ko-KR" sz="2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6364"/>
            <a:ext cx="8610600" cy="5749636"/>
          </a:xfrm>
        </p:spPr>
        <p:txBody>
          <a:bodyPr>
            <a:noAutofit/>
          </a:bodyPr>
          <a:lstStyle/>
          <a:p>
            <a:pPr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be careful about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university enrollment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7th wave - Positive selection among re-takers, preparing college admission again for next year?</a:t>
            </a:r>
          </a:p>
          <a:p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‘Contrast’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seems to be a somewhat strong expression</a:t>
            </a:r>
          </a:p>
          <a:p>
            <a:pPr marL="274320" lvl="1" indent="0" fontAlgn="ctr">
              <a:buNone/>
            </a:pP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"who contrast personal success with family and other relational goals (Relational Seesaw)" </a:t>
            </a:r>
          </a:p>
          <a:p>
            <a:pPr marL="0" indent="0">
              <a:buNone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-&gt; relatively put more values or weights on personal success?</a:t>
            </a:r>
          </a:p>
          <a:p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careful statement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can have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potential endogeneity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concerns: </a:t>
            </a:r>
          </a:p>
          <a:p>
            <a:pPr lvl="1" font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Self-fulfillment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goals (</a:t>
            </a:r>
            <a:r>
              <a:rPr lang="ko-KR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wealth</a:t>
            </a:r>
            <a:r>
              <a:rPr lang="ko-KR" altLang="ko-KR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good</a:t>
            </a:r>
            <a:r>
              <a:rPr lang="ko-KR" altLang="ko-KR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education</a:t>
            </a:r>
            <a:r>
              <a:rPr lang="ko-KR" altLang="ko-KR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dirty="0" err="1">
                <a:latin typeface="Tahoma" panose="020B0604030504040204" pitchFamily="34" charset="0"/>
                <a:cs typeface="Tahoma" panose="020B0604030504040204" pitchFamily="34" charset="0"/>
              </a:rPr>
              <a:t>expert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en-US" altLang="ko-KR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 as a booster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academic achievement only among the Relational Seesaw group, which contrasts personal success with relational goals"</a:t>
            </a:r>
            <a:endParaRPr lang="ko-KR" altLang="ko-KR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 fontAlgn="ctr"/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 third factor as a confounder? </a:t>
            </a:r>
            <a:b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Intergenerational transmission of values from motivated or success-oriented parents?</a:t>
            </a:r>
          </a:p>
          <a:p>
            <a:endParaRPr lang="en-US" altLang="ko-KR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부유하게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살고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값비싼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물건을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많이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소유하는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것이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중요하다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ko-KR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자신의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분야에서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성공해서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다른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사람에게서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인정을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받는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것이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중요하다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ko-KR" altLang="ko-KR" sz="11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좋은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대학에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가는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것이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1100" dirty="0">
                <a:latin typeface="Tahoma" panose="020B0604030504040204" pitchFamily="34" charset="0"/>
                <a:cs typeface="Tahoma" panose="020B0604030504040204" pitchFamily="34" charset="0"/>
              </a:rPr>
              <a:t>중요하다</a:t>
            </a:r>
            <a:r>
              <a:rPr lang="en-US" altLang="ko-KR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altLang="ko-KR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8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6364"/>
            <a:ext cx="8610600" cy="5749636"/>
          </a:xfrm>
        </p:spPr>
        <p:txBody>
          <a:bodyPr>
            <a:noAutofit/>
          </a:bodyPr>
          <a:lstStyle/>
          <a:p>
            <a:pPr fontAlgn="ctr"/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Variables: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achievement measure - What is reported? How do you construct the measure? (although there is no alternative, there can be between-school variations.)</a:t>
            </a:r>
          </a:p>
          <a:p>
            <a:pPr lvl="1" font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monthly income: </a:t>
            </a:r>
          </a:p>
          <a:p>
            <a:pPr lvl="2"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mean=exp(8.36)=4272.6948</a:t>
            </a:r>
          </a:p>
          <a:p>
            <a:pPr lvl="2"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max=exp(10.6)=40134.837</a:t>
            </a:r>
          </a:p>
          <a:p>
            <a:pPr lvl="1" font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parental education level: 1~5</a:t>
            </a:r>
          </a:p>
          <a:p>
            <a:pPr marL="0" indent="0">
              <a:buNone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presentation 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4 - </a:t>
            </a: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SuccessG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Figure 3 doesn't seem to match. Joint test between LS1 vs. LS2?</a:t>
            </a:r>
          </a:p>
          <a:p>
            <a:pPr lvl="1" font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Figure 4 also with Table 5</a:t>
            </a:r>
          </a:p>
          <a:p>
            <a:pPr lvl="1" fontAlgn="ctr"/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 6 - Wouldn't it be better to present for each LS group?</a:t>
            </a:r>
          </a:p>
          <a:p>
            <a:pPr marL="0" indent="0">
              <a:buNone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the life goal items only available at wave 3, ninth graders?</a:t>
            </a:r>
          </a:p>
        </p:txBody>
      </p:sp>
    </p:spTree>
    <p:extLst>
      <p:ext uri="{BB962C8B-B14F-4D97-AF65-F5344CB8AC3E}">
        <p14:creationId xmlns:p14="http://schemas.microsoft.com/office/powerpoint/2010/main" val="399602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C722E-2BFE-4225-8CEA-6F7E59F1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7 학생의 지난(2떐2년) 1학기 성적은 어느 정도입니까? 아래 교과묵의 해당 칸에 솔직하게 &#10;해 수십시오 &#10;성적 평가 96-접 &#10;이상 &#10;1. 했다 &#10;㉦ 국어 &#10;2 안 화다 &#10;1. 했다 &#10;@ 수학 &#10;2 안 화다 &#10;1. 했다 &#10;@ 영어 &#10;2 안 화다 &#10;1. 했다 &#10;㉦ 과학 &#10;2 안 화다 &#10;1. 했다 &#10;㉭ 사회 &#10;2 안 화다 &#10;1. 했다 &#10;㉭ 역사 &#10;2 안 화다 &#10;1. 했다 &#10;@ 도덕 &#10;2 안 화다 &#10;1. 했다 &#10;@ 가정/기술 &#10;2 안 화다 &#10;1. 했다 &#10;@ 음악 &#10;2 안 화다 &#10;1. 했다 &#10;㉺ 미술 &#10;2 안 화다 &#10;1. 했다 &#10;체육 &#10;2 안 &#10;90-접 &#10;80-접 &#10;75-접 &#10;70-접 &#10;65-접 &#10;64-접 &#10;이하 ">
            <a:extLst>
              <a:ext uri="{FF2B5EF4-FFF2-40B4-BE49-F238E27FC236}">
                <a16:creationId xmlns:a16="http://schemas.microsoft.com/office/drawing/2014/main" id="{F06E814A-8CEB-4304-A222-688AE560BB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609" y="1295400"/>
            <a:ext cx="51187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87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B5D03-0A7A-4528-8776-E481B42E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24DC30-8F5A-4436-9F0D-8D7EC529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문21) 학생의 삶에서 다음이 얼마나 중요한지에 관한 질문입니다 아래 각 항목의 해당 칸에 0표 해 수십 &#10;시오 &#10;㉦ 새로운 아이디어를 나고 창조격인 생각과 행킅 하는 것이 중요하다 &#10;@ 부우「하게 살고 값비싼 물건을 많이 소유하는 것이 중요하다 &#10;@ 안전한 동네에서 사는 것이 중요하다 &#10;㉦ 많은 여가 시간을 갖고 자신을 즐기는 것이 중요하다 &#10;다른 사람을 돕는 것이 중요하다 &#10;㉭ 자신의 분야에서 성공하서 다른 사람에게서 인정을 받는 것이 &#10;중요하다 &#10;@ 모험심과 새로운 도전을 하는 것이 중요하다 &#10;@ 비난발올 만한 일을 하지 않고 바른 길을 걷는 것이 중요하다 &#10;@ 환경을 보호하는 것이 중요하다 &#10;㉥ 행복한 가정생활올 하는 것이 중요하다 &#10;매무 &#10;그렇다 &#10;매무 &#10;그렇다 &#10;그런 &#10;편이다 &#10;그런 &#10;편이다 &#10;그렇지 &#10;0} 므 &#10;편이다 &#10;그렇지 &#10;0} 므 &#10;편이다 &#10;전혀 &#10;그렇 지 &#10;않다 &#10;4 &#10;4 &#10;4 &#10;4 &#10;4 &#10;전혀 &#10;그렇 지 &#10;않다 &#10;4 &#10;4 &#10;4 &#10;4 &#10;4 ">
            <a:extLst>
              <a:ext uri="{FF2B5EF4-FFF2-40B4-BE49-F238E27FC236}">
                <a16:creationId xmlns:a16="http://schemas.microsoft.com/office/drawing/2014/main" id="{30082E79-5882-4AD4-A831-D051F7C4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929" y="126379"/>
            <a:ext cx="6047010" cy="4674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매무 &#10;그렇다 &#10;그런 &#10;편이다 &#10;편이다 &#10;㉬ 좋은 친구들과 우정을 쌓는 것이 중요하다 &#10;@ 부모님, 친척들과 친밀한 관계를 유지하는 것이 중 &#10;요하다 &#10;㉬ - 사회적, 경제적 불평등을 바로 잡는 것이 중요하다 &#10;㉺ ~ 좋은 부모가 되는 것이 중요하다 &#10;㉭ - 좋은 대학에 가는 것이 중요하다 &#10;전혀 &#10;그렇지 &#10;않다 &#10;4 &#10;4 &#10;4 &#10;4 &#10;4 ">
            <a:extLst>
              <a:ext uri="{FF2B5EF4-FFF2-40B4-BE49-F238E27FC236}">
                <a16:creationId xmlns:a16="http://schemas.microsoft.com/office/drawing/2014/main" id="{2FB2C13A-B730-46D0-B52C-457322CCD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288" y="4724400"/>
            <a:ext cx="5962650" cy="203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9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610600" cy="5749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[2. </a:t>
            </a:r>
            <a:r>
              <a:rPr lang="en-US" altLang="ko-KR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Youngjoon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Bae] "Why Is Korean Girls’ Suicidal Ideation Rate Higher than Boys’ Rate? An Approach from Structural Peer Characteristics"</a:t>
            </a:r>
          </a:p>
          <a:p>
            <a:pPr fontAlgn="ctr"/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 and interesting question with a unique data!</a:t>
            </a:r>
          </a:p>
          <a:p>
            <a:pPr fontAlgn="ctr"/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Would be helpful to provide a histogram to show a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distribution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number of friends and also listed friends</a:t>
            </a:r>
          </a:p>
          <a:p>
            <a:pPr fontAlgn="ctr"/>
            <a:endParaRPr lang="en-US" altLang="ko-KR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 to construct a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reliable measure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 to interpret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fontAlgn="ctr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“If a person had friends only consisting of the same gender to him/her, the person was coded as 1 in “same-gender friends”. </a:t>
            </a:r>
            <a:b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manner, “similar-class friends” and “similar-grades friends” were constructed.”</a:t>
            </a:r>
          </a:p>
          <a:p>
            <a:pPr lvl="2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boys, </a:t>
            </a:r>
            <a:b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{M,M,M,M,M,M,M} = 1, but </a:t>
            </a:r>
            <a:b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{M,M,M,M,M,M,</a:t>
            </a:r>
            <a:r>
              <a:rPr lang="en-US" altLang="ko-KR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}=0 &amp; </a:t>
            </a:r>
            <a:b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{M,</a:t>
            </a:r>
            <a:r>
              <a:rPr lang="en-US" altLang="ko-KR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 ,F ,F ,F ,F,F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}=0</a:t>
            </a:r>
            <a:b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{M,M,M}=1 </a:t>
            </a:r>
            <a:b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{M,F}=0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 and grade as </a:t>
            </a:r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groups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(reported by a respondent)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(Friendship network -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Unidirectional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or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Reciprocal</a:t>
            </a:r>
            <a:r>
              <a:rPr lang="ko-KR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?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24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</TotalTime>
  <Words>1225</Words>
  <Application>Microsoft Office PowerPoint</Application>
  <PresentationFormat>화면 슬라이드 쇼(4:3)</PresentationFormat>
  <Paragraphs>121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Tahoma</vt:lpstr>
      <vt:lpstr>Office 테마</vt:lpstr>
      <vt:lpstr>PowerPoint 프레젠테이션</vt:lpstr>
      <vt:lpstr>General Comments</vt:lpstr>
      <vt:lpstr>General Comments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and Equity of Single-Sex Schools  for Students’ STEM Outcomes: Random Assignment in Korean High Schools</dc:title>
  <dc:creator>hypark</dc:creator>
  <cp:lastModifiedBy>embers</cp:lastModifiedBy>
  <cp:revision>270</cp:revision>
  <cp:lastPrinted>2013-11-08T07:22:18Z</cp:lastPrinted>
  <dcterms:created xsi:type="dcterms:W3CDTF">2011-10-18T21:16:05Z</dcterms:created>
  <dcterms:modified xsi:type="dcterms:W3CDTF">2020-02-22T13:31:06Z</dcterms:modified>
</cp:coreProperties>
</file>