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"/>
  </p:notesMasterIdLst>
  <p:handoutMasterIdLst>
    <p:handoutMasterId r:id="rId10"/>
  </p:handoutMasterIdLst>
  <p:sldIdLst>
    <p:sldId id="256" r:id="rId2"/>
    <p:sldId id="293" r:id="rId3"/>
    <p:sldId id="299" r:id="rId4"/>
    <p:sldId id="303" r:id="rId5"/>
    <p:sldId id="301" r:id="rId6"/>
    <p:sldId id="302" r:id="rId7"/>
    <p:sldId id="304" r:id="rId8"/>
  </p:sldIdLst>
  <p:sldSz cx="12192000" cy="6858000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25706F-E248-48A4-8F55-DF22E712640F}" v="2" dt="2025-02-07T00:37:11.9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87558" autoAdjust="0"/>
  </p:normalViewPr>
  <p:slideViewPr>
    <p:cSldViewPr>
      <p:cViewPr varScale="1">
        <p:scale>
          <a:sx n="93" d="100"/>
          <a:sy n="93" d="100"/>
        </p:scale>
        <p:origin x="118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재성" userId="fd1c8f17-701b-4db9-b0e3-82c8489f73d1" providerId="ADAL" clId="{EB25706F-E248-48A4-8F55-DF22E712640F}"/>
    <pc:docChg chg="undo custSel modSld">
      <pc:chgData name="최재성" userId="fd1c8f17-701b-4db9-b0e3-82c8489f73d1" providerId="ADAL" clId="{EB25706F-E248-48A4-8F55-DF22E712640F}" dt="2025-02-07T00:48:30.813" v="894" actId="1037"/>
      <pc:docMkLst>
        <pc:docMk/>
      </pc:docMkLst>
      <pc:sldChg chg="modSp mod">
        <pc:chgData name="최재성" userId="fd1c8f17-701b-4db9-b0e3-82c8489f73d1" providerId="ADAL" clId="{EB25706F-E248-48A4-8F55-DF22E712640F}" dt="2025-02-07T00:24:44.143" v="22" actId="1035"/>
        <pc:sldMkLst>
          <pc:docMk/>
          <pc:sldMk cId="4090410047" sldId="256"/>
        </pc:sldMkLst>
        <pc:spChg chg="mod">
          <ac:chgData name="최재성" userId="fd1c8f17-701b-4db9-b0e3-82c8489f73d1" providerId="ADAL" clId="{EB25706F-E248-48A4-8F55-DF22E712640F}" dt="2025-02-07T00:24:44.143" v="22" actId="1035"/>
          <ac:spMkLst>
            <pc:docMk/>
            <pc:sldMk cId="4090410047" sldId="256"/>
            <ac:spMk id="2" creationId="{00000000-0000-0000-0000-000000000000}"/>
          </ac:spMkLst>
        </pc:spChg>
        <pc:spChg chg="mod">
          <ac:chgData name="최재성" userId="fd1c8f17-701b-4db9-b0e3-82c8489f73d1" providerId="ADAL" clId="{EB25706F-E248-48A4-8F55-DF22E712640F}" dt="2025-02-07T00:24:40.123" v="20" actId="1036"/>
          <ac:spMkLst>
            <pc:docMk/>
            <pc:sldMk cId="4090410047" sldId="256"/>
            <ac:spMk id="3" creationId="{00000000-0000-0000-0000-000000000000}"/>
          </ac:spMkLst>
        </pc:spChg>
      </pc:sldChg>
      <pc:sldChg chg="modSp mod modAnim">
        <pc:chgData name="최재성" userId="fd1c8f17-701b-4db9-b0e3-82c8489f73d1" providerId="ADAL" clId="{EB25706F-E248-48A4-8F55-DF22E712640F}" dt="2025-02-07T00:36:19.027" v="736"/>
        <pc:sldMkLst>
          <pc:docMk/>
          <pc:sldMk cId="745636997" sldId="293"/>
        </pc:sldMkLst>
        <pc:spChg chg="mod">
          <ac:chgData name="최재성" userId="fd1c8f17-701b-4db9-b0e3-82c8489f73d1" providerId="ADAL" clId="{EB25706F-E248-48A4-8F55-DF22E712640F}" dt="2025-02-07T00:32:48.818" v="549" actId="1035"/>
          <ac:spMkLst>
            <pc:docMk/>
            <pc:sldMk cId="745636997" sldId="293"/>
            <ac:spMk id="3" creationId="{00000000-0000-0000-0000-000000000000}"/>
          </ac:spMkLst>
        </pc:spChg>
      </pc:sldChg>
      <pc:sldChg chg="modSp mod modAnim">
        <pc:chgData name="최재성" userId="fd1c8f17-701b-4db9-b0e3-82c8489f73d1" providerId="ADAL" clId="{EB25706F-E248-48A4-8F55-DF22E712640F}" dt="2025-02-07T00:37:11.991" v="742"/>
        <pc:sldMkLst>
          <pc:docMk/>
          <pc:sldMk cId="3858002959" sldId="299"/>
        </pc:sldMkLst>
        <pc:spChg chg="mod">
          <ac:chgData name="최재성" userId="fd1c8f17-701b-4db9-b0e3-82c8489f73d1" providerId="ADAL" clId="{EB25706F-E248-48A4-8F55-DF22E712640F}" dt="2025-02-07T00:36:59.570" v="741" actId="1036"/>
          <ac:spMkLst>
            <pc:docMk/>
            <pc:sldMk cId="3858002959" sldId="299"/>
            <ac:spMk id="3" creationId="{00000000-0000-0000-0000-000000000000}"/>
          </ac:spMkLst>
        </pc:spChg>
      </pc:sldChg>
      <pc:sldChg chg="modSp mod">
        <pc:chgData name="최재성" userId="fd1c8f17-701b-4db9-b0e3-82c8489f73d1" providerId="ADAL" clId="{EB25706F-E248-48A4-8F55-DF22E712640F}" dt="2025-02-07T00:39:29.778" v="754" actId="21"/>
        <pc:sldMkLst>
          <pc:docMk/>
          <pc:sldMk cId="2915829943" sldId="301"/>
        </pc:sldMkLst>
        <pc:spChg chg="mod">
          <ac:chgData name="최재성" userId="fd1c8f17-701b-4db9-b0e3-82c8489f73d1" providerId="ADAL" clId="{EB25706F-E248-48A4-8F55-DF22E712640F}" dt="2025-02-07T00:39:29.778" v="754" actId="21"/>
          <ac:spMkLst>
            <pc:docMk/>
            <pc:sldMk cId="2915829943" sldId="301"/>
            <ac:spMk id="3" creationId="{FEB3DA87-AEA7-C1AA-617E-E6972EBDB8EB}"/>
          </ac:spMkLst>
        </pc:spChg>
      </pc:sldChg>
      <pc:sldChg chg="modSp mod">
        <pc:chgData name="최재성" userId="fd1c8f17-701b-4db9-b0e3-82c8489f73d1" providerId="ADAL" clId="{EB25706F-E248-48A4-8F55-DF22E712640F}" dt="2025-02-07T00:39:55.413" v="755" actId="2711"/>
        <pc:sldMkLst>
          <pc:docMk/>
          <pc:sldMk cId="1406389983" sldId="302"/>
        </pc:sldMkLst>
        <pc:spChg chg="mod">
          <ac:chgData name="최재성" userId="fd1c8f17-701b-4db9-b0e3-82c8489f73d1" providerId="ADAL" clId="{EB25706F-E248-48A4-8F55-DF22E712640F}" dt="2025-02-07T00:39:55.413" v="755" actId="2711"/>
          <ac:spMkLst>
            <pc:docMk/>
            <pc:sldMk cId="1406389983" sldId="302"/>
            <ac:spMk id="3" creationId="{7D4DE0FC-8BB9-C7C0-AB97-A20B88867E76}"/>
          </ac:spMkLst>
        </pc:spChg>
      </pc:sldChg>
      <pc:sldChg chg="modSp mod">
        <pc:chgData name="최재성" userId="fd1c8f17-701b-4db9-b0e3-82c8489f73d1" providerId="ADAL" clId="{EB25706F-E248-48A4-8F55-DF22E712640F}" dt="2025-02-07T00:38:21.614" v="751" actId="1035"/>
        <pc:sldMkLst>
          <pc:docMk/>
          <pc:sldMk cId="2155267482" sldId="303"/>
        </pc:sldMkLst>
        <pc:spChg chg="mod">
          <ac:chgData name="최재성" userId="fd1c8f17-701b-4db9-b0e3-82c8489f73d1" providerId="ADAL" clId="{EB25706F-E248-48A4-8F55-DF22E712640F}" dt="2025-02-07T00:38:21.614" v="751" actId="1035"/>
          <ac:spMkLst>
            <pc:docMk/>
            <pc:sldMk cId="2155267482" sldId="303"/>
            <ac:spMk id="7" creationId="{F2A9B272-7608-B376-1ADD-1FBCB36C3E7C}"/>
          </ac:spMkLst>
        </pc:spChg>
      </pc:sldChg>
      <pc:sldChg chg="modSp mod">
        <pc:chgData name="최재성" userId="fd1c8f17-701b-4db9-b0e3-82c8489f73d1" providerId="ADAL" clId="{EB25706F-E248-48A4-8F55-DF22E712640F}" dt="2025-02-07T00:48:30.813" v="894" actId="1037"/>
        <pc:sldMkLst>
          <pc:docMk/>
          <pc:sldMk cId="1812315887" sldId="304"/>
        </pc:sldMkLst>
        <pc:spChg chg="mod">
          <ac:chgData name="최재성" userId="fd1c8f17-701b-4db9-b0e3-82c8489f73d1" providerId="ADAL" clId="{EB25706F-E248-48A4-8F55-DF22E712640F}" dt="2025-02-07T00:48:08.964" v="875" actId="1035"/>
          <ac:spMkLst>
            <pc:docMk/>
            <pc:sldMk cId="1812315887" sldId="304"/>
            <ac:spMk id="3" creationId="{B1D6A6FA-1183-4740-9444-EF99B894C92F}"/>
          </ac:spMkLst>
        </pc:spChg>
        <pc:picChg chg="mod">
          <ac:chgData name="최재성" userId="fd1c8f17-701b-4db9-b0e3-82c8489f73d1" providerId="ADAL" clId="{EB25706F-E248-48A4-8F55-DF22E712640F}" dt="2025-02-07T00:48:23.603" v="889" actId="1037"/>
          <ac:picMkLst>
            <pc:docMk/>
            <pc:sldMk cId="1812315887" sldId="304"/>
            <ac:picMk id="6" creationId="{FA9D0A48-DC61-4E9C-F1B4-3B9ABA493E3F}"/>
          </ac:picMkLst>
        </pc:picChg>
        <pc:picChg chg="mod">
          <ac:chgData name="최재성" userId="fd1c8f17-701b-4db9-b0e3-82c8489f73d1" providerId="ADAL" clId="{EB25706F-E248-48A4-8F55-DF22E712640F}" dt="2025-02-07T00:48:30.813" v="894" actId="1037"/>
          <ac:picMkLst>
            <pc:docMk/>
            <pc:sldMk cId="1812315887" sldId="304"/>
            <ac:picMk id="8" creationId="{E4E0CB76-F798-0EE8-B9F3-6A36B4FF293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103081" tIns="51541" rIns="103081" bIns="5154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5" y="1"/>
            <a:ext cx="3076364" cy="511731"/>
          </a:xfrm>
          <a:prstGeom prst="rect">
            <a:avLst/>
          </a:prstGeom>
        </p:spPr>
        <p:txBody>
          <a:bodyPr vert="horz" lIns="103081" tIns="51541" rIns="103081" bIns="51541" rtlCol="0"/>
          <a:lstStyle>
            <a:lvl1pPr algn="r">
              <a:defRPr sz="1300"/>
            </a:lvl1pPr>
          </a:lstStyle>
          <a:p>
            <a:fld id="{83D2F339-B8ED-4ADE-897F-262476495A30}" type="datetimeFigureOut">
              <a:rPr lang="ko-KR" altLang="en-US" smtClean="0"/>
              <a:t>2025-02-07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103081" tIns="51541" rIns="103081" bIns="5154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4" cy="511731"/>
          </a:xfrm>
          <a:prstGeom prst="rect">
            <a:avLst/>
          </a:prstGeom>
        </p:spPr>
        <p:txBody>
          <a:bodyPr vert="horz" lIns="103081" tIns="51541" rIns="103081" bIns="51541" rtlCol="0" anchor="b"/>
          <a:lstStyle>
            <a:lvl1pPr algn="r">
              <a:defRPr sz="1300"/>
            </a:lvl1pPr>
          </a:lstStyle>
          <a:p>
            <a:fld id="{C8A6236F-803D-445B-9473-0E93DFACBF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12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103081" tIns="51541" rIns="103081" bIns="5154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4" cy="511731"/>
          </a:xfrm>
          <a:prstGeom prst="rect">
            <a:avLst/>
          </a:prstGeom>
        </p:spPr>
        <p:txBody>
          <a:bodyPr vert="horz" lIns="103081" tIns="51541" rIns="103081" bIns="51541" rtlCol="0"/>
          <a:lstStyle>
            <a:lvl1pPr algn="r">
              <a:defRPr sz="1300"/>
            </a:lvl1pPr>
          </a:lstStyle>
          <a:p>
            <a:fld id="{30E31BAA-E893-4BD6-B9E9-25B5049D716B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081" tIns="51541" rIns="103081" bIns="5154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</p:spPr>
        <p:txBody>
          <a:bodyPr vert="horz" lIns="103081" tIns="51541" rIns="103081" bIns="5154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103081" tIns="51541" rIns="103081" bIns="5154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5" y="9721106"/>
            <a:ext cx="3076364" cy="511731"/>
          </a:xfrm>
          <a:prstGeom prst="rect">
            <a:avLst/>
          </a:prstGeom>
        </p:spPr>
        <p:txBody>
          <a:bodyPr vert="horz" lIns="103081" tIns="51541" rIns="103081" bIns="51541" rtlCol="0" anchor="b"/>
          <a:lstStyle>
            <a:lvl1pPr algn="r">
              <a:defRPr sz="1300"/>
            </a:lvl1pPr>
          </a:lstStyle>
          <a:p>
            <a:fld id="{E4DA35ED-F3DD-4B2C-B714-6F478CEA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905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Data:</a:t>
            </a:r>
            <a:r>
              <a:rPr lang="ko-KR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ko-KR" alt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panel of </a:t>
            </a:r>
            <a:r>
              <a:rPr lang="en-US" altLang="ko-KR" sz="1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31,299 riders)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Income vs. revenue? (</a:t>
            </a:r>
            <a:r>
              <a:rPr lang="ko-KR" altLang="en-US" sz="1200" dirty="0"/>
              <a:t>하루 평균 약 </a:t>
            </a:r>
            <a:r>
              <a:rPr lang="en-US" altLang="ko-KR" sz="1200" dirty="0"/>
              <a:t>8</a:t>
            </a:r>
            <a:r>
              <a:rPr lang="ko-KR" altLang="en-US" sz="1200" dirty="0"/>
              <a:t>만원</a:t>
            </a:r>
            <a:r>
              <a:rPr lang="en-US" altLang="ko-KR" sz="120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‘</a:t>
            </a:r>
            <a:r>
              <a:rPr lang="ko-KR" altLang="en-US" sz="1200" dirty="0"/>
              <a:t>위탁계약</a:t>
            </a:r>
            <a:r>
              <a:rPr lang="en-US" altLang="ko-KR" sz="1200" dirty="0"/>
              <a:t>’</a:t>
            </a:r>
            <a:r>
              <a:rPr lang="ko-KR" altLang="en-US" sz="1200" dirty="0"/>
              <a:t>을 맺은 개인사업자인가</a:t>
            </a:r>
            <a:r>
              <a:rPr lang="en-US" altLang="ko-KR" sz="1200" dirty="0"/>
              <a:t>?</a:t>
            </a:r>
          </a:p>
          <a:p>
            <a:endParaRPr lang="en-US" altLang="ko-KR" dirty="0"/>
          </a:p>
          <a:p>
            <a:pPr algn="l" fontAlgn="base">
              <a:spcBef>
                <a:spcPts val="3000"/>
              </a:spcBef>
              <a:spcAft>
                <a:spcPts val="3000"/>
              </a:spcAft>
            </a:pPr>
            <a:r>
              <a:rPr lang="ko-KR" altLang="en-US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‘배송업무 위탁 계약서’</a:t>
            </a:r>
          </a:p>
          <a:p>
            <a:pPr algn="l" fontAlgn="base">
              <a:spcBef>
                <a:spcPts val="3000"/>
              </a:spcBef>
              <a:spcAft>
                <a:spcPts val="3000"/>
              </a:spcAft>
            </a:pPr>
            <a:r>
              <a:rPr lang="ko-KR" altLang="en-US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제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6</a:t>
            </a:r>
            <a:r>
              <a:rPr lang="ko-KR" altLang="en-US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조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(‘</a:t>
            </a:r>
            <a:r>
              <a:rPr lang="ko-KR" altLang="en-US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을’의 지위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) : ‘</a:t>
            </a:r>
            <a:r>
              <a:rPr lang="ko-KR" altLang="en-US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을’은 ‘</a:t>
            </a:r>
            <a:r>
              <a:rPr lang="ko-KR" altLang="en-US" b="0" i="0" dirty="0" err="1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갑’의</a:t>
            </a:r>
            <a:r>
              <a:rPr lang="ko-KR" altLang="en-US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 근로자가 아닌 개인사업자의 지위로서 ‘</a:t>
            </a:r>
            <a:r>
              <a:rPr lang="ko-KR" altLang="en-US" b="0" i="0" dirty="0" err="1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갑’에게</a:t>
            </a:r>
            <a:r>
              <a:rPr lang="ko-KR" altLang="en-US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 종속되지 아니하며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위탁업무는 ‘을’의 재량과 책임 하에 수행하되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, </a:t>
            </a:r>
            <a:r>
              <a:rPr lang="ko-KR" altLang="en-US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본 계약서에서 약정한 사항을 성실히 이행할 의무를 부담한다</a:t>
            </a:r>
            <a:r>
              <a:rPr lang="en-US" altLang="ko-KR" b="0" i="0" dirty="0">
                <a:solidFill>
                  <a:srgbClr val="2A2A2A"/>
                </a:solidFill>
                <a:effectLst/>
                <a:latin typeface="Pretendard" panose="02000503000000020004" pitchFamily="50" charset="-127"/>
                <a:ea typeface="Pretendard" panose="02000503000000020004" pitchFamily="50" charset="-127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결과의 함의는 무엇일까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Municipality: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399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D05EE-47B8-BE26-F79E-F977B0354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05E934-147A-C5C8-D0CE-958C3A3A54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8A7E4B-3FB9-D141-B646-AA66755F7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j-ea"/>
                <a:ea typeface="+mj-ea"/>
              </a:rPr>
              <a:t>배달 중 </a:t>
            </a:r>
            <a:r>
              <a:rPr lang="en-US" altLang="ko-KR" sz="1200" dirty="0">
                <a:latin typeface="+mj-ea"/>
                <a:ea typeface="+mj-ea"/>
              </a:rPr>
              <a:t>Call</a:t>
            </a:r>
            <a:r>
              <a:rPr lang="ko-KR" altLang="en-US" sz="1200" dirty="0">
                <a:latin typeface="+mj-ea"/>
                <a:ea typeface="+mj-ea"/>
              </a:rPr>
              <a:t>을 받았다면 일한 시간이 중복 계산되나</a:t>
            </a:r>
            <a:r>
              <a:rPr lang="en-US" altLang="ko-KR" sz="1200" dirty="0">
                <a:latin typeface="+mj-ea"/>
                <a:ea typeface="+mj-ea"/>
              </a:rPr>
              <a:t>? 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8A55AE-A230-7894-FD47-8FB1F9862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36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AEA10-83A1-6815-05A0-B0B154556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E5915E-48F7-C2C5-4FF0-C100289DB5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D45485-1E3B-8C00-02C5-36FA801BF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EE175A-2AF3-B719-95C9-27E30E485F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44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12A81-2497-0A57-2BF4-498B8A057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8E2EA6-3331-7D35-4276-80BDC6D225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7F1D34B-7F86-4172-3AA6-67EE164F2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920013-47FF-52D9-1F40-91998B227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79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F56E9-0BAA-7A0F-1466-07D8583F6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6991D9-E958-768E-B294-DB82B6F4B5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6F1326-04C1-BFF1-09CC-DF73779B88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sz="1800" b="0" i="0" u="none" strike="noStrike" baseline="0" dirty="0">
                <a:latin typeface="CMSS10"/>
              </a:rPr>
              <a:t>Employ a shift-share instrumental variable</a:t>
            </a:r>
          </a:p>
          <a:p>
            <a:pPr algn="l"/>
            <a:r>
              <a:rPr lang="en-US" altLang="ko-KR" sz="1800" b="0" i="0" u="none" strike="noStrike" baseline="0" dirty="0">
                <a:latin typeface="CMSY10"/>
              </a:rPr>
              <a:t>− </a:t>
            </a:r>
            <a:r>
              <a:rPr lang="en-US" altLang="ko-KR" sz="1800" b="0" i="0" u="none" strike="noStrike" baseline="0" dirty="0">
                <a:latin typeface="CMSS10"/>
              </a:rPr>
              <a:t>Shift: daily delivery orders for each food category (e.g., Chinese, Chicken, etc.) across all municipalities</a:t>
            </a:r>
          </a:p>
          <a:p>
            <a:pPr algn="l"/>
            <a:r>
              <a:rPr lang="en-US" altLang="ko-KR" sz="1800" b="0" i="0" u="none" strike="noStrike" baseline="0" dirty="0">
                <a:latin typeface="CMSY10"/>
              </a:rPr>
              <a:t>− </a:t>
            </a:r>
            <a:r>
              <a:rPr lang="en-US" altLang="ko-KR" sz="1800" b="0" i="0" u="none" strike="noStrike" baseline="0" dirty="0">
                <a:latin typeface="CMSS10"/>
              </a:rPr>
              <a:t>Share: the share of restaurants across food categories within each municipality</a:t>
            </a:r>
          </a:p>
          <a:p>
            <a:pPr algn="l"/>
            <a:endParaRPr lang="en-US" altLang="ko-KR" sz="1800" b="0" i="0" u="none" strike="noStrike" baseline="0" dirty="0">
              <a:latin typeface="CMSS10"/>
            </a:endParaRPr>
          </a:p>
          <a:p>
            <a:pPr algn="l"/>
            <a:r>
              <a:rPr lang="en-US" altLang="ko-KR" dirty="0"/>
              <a:t>Covid-19</a:t>
            </a:r>
            <a:r>
              <a:rPr lang="ko-KR" altLang="en-US" dirty="0"/>
              <a:t>이 포함된 기간에 대한 분석이라는 점에 대한 고려 필요</a:t>
            </a:r>
            <a:r>
              <a:rPr lang="en-US" altLang="ko-KR" dirty="0"/>
              <a:t>? Rider</a:t>
            </a:r>
            <a:r>
              <a:rPr lang="ko-KR" altLang="en-US" dirty="0"/>
              <a:t>의 특성이 달라지지는 않았을까</a:t>
            </a:r>
            <a:r>
              <a:rPr lang="en-US" altLang="ko-KR" dirty="0"/>
              <a:t>?</a:t>
            </a:r>
          </a:p>
          <a:p>
            <a:pPr algn="l"/>
            <a:endParaRPr lang="en-US" altLang="ko-KR" dirty="0"/>
          </a:p>
          <a:p>
            <a:pPr algn="l"/>
            <a:r>
              <a:rPr lang="en-US" altLang="ko-KR" sz="1800" b="0" i="0" u="none" strike="noStrike" baseline="0" dirty="0">
                <a:latin typeface="CMSS10"/>
              </a:rPr>
              <a:t>Assume that the IV satisfies both the relevance and the exclusion restriction conditions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293166-F965-CB2A-DCC4-EB94A46A43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51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332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85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1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015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17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73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6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76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63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4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849D-5720-4562-AE75-126251427B06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9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14400"/>
            <a:ext cx="10972800" cy="3200400"/>
          </a:xfrm>
        </p:spPr>
        <p:txBody>
          <a:bodyPr>
            <a:noAutofit/>
          </a:bodyPr>
          <a:lstStyle/>
          <a:p>
            <a:r>
              <a:rPr lang="en-US" altLang="ko-KR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and Out:</a:t>
            </a:r>
            <a:br>
              <a:rPr lang="en-US" altLang="ko-KR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4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Food Delivery Riders Work?</a:t>
            </a:r>
            <a:br>
              <a:rPr lang="en-US" altLang="ko-K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altLang="ko-KR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ko-KR" sz="32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Jungmin</a:t>
            </a:r>
            <a:r>
              <a:rPr lang="en-US" altLang="ko-KR" sz="3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Lee, </a:t>
            </a:r>
            <a:r>
              <a:rPr lang="en-US" altLang="ko-KR" sz="32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Jinseong</a:t>
            </a:r>
            <a:r>
              <a:rPr lang="en-US" altLang="ko-KR" sz="3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Park, and </a:t>
            </a:r>
            <a:r>
              <a:rPr lang="en-US" altLang="ko-KR" sz="3200" b="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Minwoo</a:t>
            </a:r>
            <a:r>
              <a:rPr lang="en-US" altLang="ko-KR" sz="3200" b="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Yoo3</a:t>
            </a:r>
            <a:br>
              <a:rPr lang="ko-KR" altLang="en-US" sz="4400" b="1" dirty="0">
                <a:latin typeface="Tahoma" panose="020B0604030504040204" pitchFamily="34" charset="0"/>
                <a:ea typeface="돋움" panose="020B0600000101010101" pitchFamily="50" charset="-127"/>
                <a:cs typeface="Tahoma" panose="020B0604030504040204" pitchFamily="34" charset="0"/>
              </a:rPr>
            </a:br>
            <a:endParaRPr lang="ko-KR" altLang="en-US" sz="32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0" y="4724400"/>
            <a:ext cx="6400800" cy="1905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토론자</a:t>
            </a:r>
            <a:r>
              <a:rPr lang="en-US" altLang="ko-KR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ko-KR" altLang="en-US" sz="2800" dirty="0">
                <a:latin typeface="Tahoma" pitchFamily="34" charset="0"/>
                <a:ea typeface="Tahoma" pitchFamily="34" charset="0"/>
                <a:cs typeface="Tahoma" pitchFamily="34" charset="0"/>
              </a:rPr>
              <a:t>최재성</a:t>
            </a:r>
            <a:endParaRPr lang="en-US" altLang="ko-KR" sz="28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ko-KR" altLang="en-US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성균관대학교 글로벌경제학과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41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685800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연구 요약</a:t>
            </a:r>
            <a:endParaRPr lang="en-US" sz="3600" b="1" dirty="0">
              <a:latin typeface="나눔스퀘어 Bold" panose="020B0600000101010101" pitchFamily="50" charset="-127"/>
              <a:ea typeface="나눔스퀘어 Bold" panose="020B0600000101010101" pitchFamily="50" charset="-127"/>
              <a:cs typeface="Tahom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972800" cy="533400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 노동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그리고 배달기사에 대한 관심이 높음에도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관련 연구가 부족한 상황에서 기업 내부 데이터를 활용한 새롭고 유용한 연구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배달기사 계약해지통보 부당해고 소송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서울중앙지법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2022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가합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534381)</a:t>
            </a:r>
          </a:p>
          <a:p>
            <a:pPr lvl="1">
              <a:lnSpc>
                <a:spcPct val="125000"/>
              </a:lnSpc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타다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&amp; </a:t>
            </a:r>
            <a:r>
              <a:rPr lang="ko-KR" altLang="en-US" sz="22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마켓컬리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배송기사 근로기준법상 근로자성 인정 판결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구득한 자료를 활용해서 의미 있는 결과를  얻기 위한 깊은 고민이 담긴 연구</a:t>
            </a:r>
          </a:p>
          <a:p>
            <a:pPr fontAlgn="base">
              <a:lnSpc>
                <a:spcPct val="110000"/>
              </a:lnSpc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fontAlgn="base">
              <a:lnSpc>
                <a:spcPct val="110000"/>
              </a:lnSpc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연구 주제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Estimate the wage elasticity of food delivery riders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real-time transaction-level data on delivery records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방법론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Shift Share IV</a:t>
            </a:r>
          </a:p>
          <a:p>
            <a:pPr>
              <a:lnSpc>
                <a:spcPct val="110000"/>
              </a:lnSpc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주요 결과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10000"/>
              </a:lnSpc>
            </a:pPr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Extensive margin elasticity: 2.1~2.4</a:t>
            </a:r>
          </a:p>
          <a:p>
            <a:pPr lvl="1">
              <a:lnSpc>
                <a:spcPct val="110000"/>
              </a:lnSpc>
            </a:pPr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Intensive margin elasticity: 3.9~4.1</a:t>
            </a:r>
          </a:p>
          <a:p>
            <a:pPr lvl="1"/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Riders’ labor supply becomes more elastic as they accumulate work experience</a:t>
            </a:r>
          </a:p>
          <a:p>
            <a:pPr lvl="1"/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5636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0838"/>
            <a:ext cx="8229600" cy="563562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토론자의 </a:t>
            </a:r>
            <a:r>
              <a:rPr lang="ko-KR" altLang="en-US" sz="3600" b="1" strike="sngStrike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의견</a:t>
            </a:r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질문 </a:t>
            </a:r>
            <a:r>
              <a:rPr lang="en-US" altLang="ko-KR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1201400" cy="556260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External Validity</a:t>
            </a:r>
            <a:r>
              <a:rPr lang="ko-KR" altLang="en-US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관련된 사항을 논의로 포함해도 좋을 것으로 보임 </a:t>
            </a:r>
            <a:endParaRPr lang="en-US" altLang="ko-KR" sz="2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분석 대상 플랫폼에 대한 추가 정보 제공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/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발표 자료에 제시된 정보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3"/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2001</a:t>
            </a:r>
            <a:r>
              <a:rPr lang="ko-KR" altLang="en-US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시작</a:t>
            </a:r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22 cities from August 2019 to June 2021</a:t>
            </a:r>
          </a:p>
          <a:p>
            <a:pPr lvl="3"/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Branches operated independently in a given local market (municipality?)</a:t>
            </a:r>
          </a:p>
          <a:p>
            <a:pPr lvl="4"/>
            <a:r>
              <a:rPr lang="ko-KR" altLang="en-US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의정부시</a:t>
            </a:r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, </a:t>
            </a:r>
            <a:r>
              <a:rPr lang="ko-KR" altLang="en-US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부천시</a:t>
            </a:r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, </a:t>
            </a:r>
            <a:r>
              <a:rPr lang="ko-KR" altLang="en-US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진주시</a:t>
            </a:r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, </a:t>
            </a:r>
            <a:r>
              <a:rPr lang="ko-KR" altLang="en-US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광명시</a:t>
            </a:r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, </a:t>
            </a:r>
            <a:r>
              <a:rPr lang="ko-KR" altLang="en-US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구로구</a:t>
            </a:r>
            <a:endParaRPr lang="en-US" altLang="ko-KR" sz="2200" b="0" i="0" u="none" strike="noStrike" baseline="0" dirty="0"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  <a:p>
            <a:pPr lvl="1"/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팬데믹 영향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: 2019~2021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사이에 배달 종사자의 인적 특성의 구성 변화는 없었을까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?</a:t>
            </a:r>
          </a:p>
          <a:p>
            <a:pPr lvl="2"/>
            <a:r>
              <a:rPr lang="ko-KR" altLang="en-US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배달업종사자 수</a:t>
            </a:r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: 2019</a:t>
            </a:r>
            <a:r>
              <a:rPr lang="ko-KR" altLang="en-US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년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약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12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만 명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-&gt; 2022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년 약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23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만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7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천명</a:t>
            </a:r>
            <a:endParaRPr lang="en-US" altLang="ko-KR" sz="2200" b="0" i="0" u="none" strike="noStrike" baseline="0" dirty="0"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  <a:p>
            <a:pPr marL="0" indent="0" algn="l">
              <a:buNone/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/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플랫폼 업체의 특성</a:t>
            </a:r>
          </a:p>
          <a:p>
            <a:pPr marL="1200150" lvl="2" indent="-285750"/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근로의 </a:t>
            </a:r>
            <a:r>
              <a:rPr lang="ko-KR" altLang="en-US" sz="2200" b="1" dirty="0" err="1">
                <a:solidFill>
                  <a:schemeClr val="accen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전속성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 종사자는 이 플랫폼만을 사용해야 하는가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1200150" lvl="2" indent="-285750"/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 종사자와 배달 건 매칭 방식</a:t>
            </a:r>
          </a:p>
          <a:p>
            <a:pPr marL="1657350" lvl="3" indent="-285750"/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배달이 완료되지 않으면 다른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Call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받지 못하나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(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제시된 사례는 보면 아닌 듯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657350" lvl="3" indent="-285750"/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아니면 아님 최대 하나 더 가능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b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동시에 여러 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Call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받지 못하도록 시스템에서 통제하는 사례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5800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6940B-F332-D392-92EC-AF0DDFD7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7D06-4AD6-801D-530C-B12291277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0838"/>
            <a:ext cx="8229600" cy="563562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토론자의 의견 </a:t>
            </a:r>
            <a:r>
              <a:rPr lang="en-US" altLang="ko-KR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(2) – Wage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452C8-F2ED-E705-F17C-B0791B8D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685800"/>
            <a:ext cx="10972800" cy="556260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endParaRPr lang="en-US" altLang="ko-KR" sz="2400" dirty="0"/>
          </a:p>
          <a:p>
            <a:pPr>
              <a:lnSpc>
                <a:spcPct val="125000"/>
              </a:lnSpc>
            </a:pPr>
            <a:endParaRPr lang="en-US" altLang="ko-KR" sz="2400" dirty="0"/>
          </a:p>
          <a:p>
            <a:pPr>
              <a:lnSpc>
                <a:spcPct val="125000"/>
              </a:lnSpc>
            </a:pPr>
            <a:endParaRPr lang="en-US" altLang="ko-KR" sz="2400" dirty="0"/>
          </a:p>
          <a:p>
            <a:pPr>
              <a:lnSpc>
                <a:spcPct val="125000"/>
              </a:lnSpc>
            </a:pPr>
            <a:endParaRPr lang="en-US" altLang="ko-KR" sz="2400" dirty="0"/>
          </a:p>
          <a:p>
            <a:pPr>
              <a:lnSpc>
                <a:spcPct val="125000"/>
              </a:lnSpc>
            </a:pPr>
            <a:endParaRPr lang="en-US" altLang="ko-KR" sz="2400" dirty="0"/>
          </a:p>
          <a:p>
            <a:pPr>
              <a:lnSpc>
                <a:spcPct val="125000"/>
              </a:lnSpc>
            </a:pPr>
            <a:endParaRPr lang="en-US" altLang="ko-KR" sz="2400" dirty="0"/>
          </a:p>
          <a:p>
            <a:pPr>
              <a:lnSpc>
                <a:spcPct val="125000"/>
              </a:lnSpc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F87F669-F9CA-BE17-7E2F-18425534E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48815"/>
            <a:ext cx="4320000" cy="343758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A9B272-7608-B376-1ADD-1FBCB36C3E7C}"/>
              </a:ext>
            </a:extLst>
          </p:cNvPr>
          <p:cNvSpPr txBox="1"/>
          <p:nvPr/>
        </p:nvSpPr>
        <p:spPr>
          <a:xfrm>
            <a:off x="5181600" y="1295400"/>
            <a:ext cx="6705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b="0" i="0" u="none" strike="noStrike" baseline="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wage</a:t>
            </a:r>
            <a:r>
              <a:rPr lang="en-US" altLang="ko-KR" sz="2200" b="0" i="0" u="none" strike="noStrike" baseline="-25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it</a:t>
            </a:r>
            <a:r>
              <a:rPr lang="en-US" altLang="ko-KR" sz="2200" b="0" i="0" u="none" strike="noStrike" baseline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average hourly wages of individual riders over time (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 평균 시간당 임금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하루 중 피크타임 여부나 배달수수료에 영향을 주는 사건이 발생했을 때 일을 더 하거나 덜 하는 정도를 측정하는 것은 아닌 듯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Daily wage 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변화에 대한 기초 통계나 그래프를 보여주면 어떨까</a:t>
            </a: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Call</a:t>
            </a: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기다리는 시간은 일하지 않은 시간으로 간주될 듯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거점 지역을 벗어나 배달을 하고 돌아오는 시간 또한 일하지는 않은 시간으로 간주될 듯</a:t>
            </a:r>
            <a:endParaRPr lang="en-US" altLang="ko-KR" sz="2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526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D6E9-3AC9-3978-B3FB-84E9CD546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B594-5F62-1A6F-9BC0-F653F4582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0838"/>
            <a:ext cx="8229600" cy="563562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토론자의 의견 </a:t>
            </a:r>
            <a:r>
              <a:rPr lang="en-US" altLang="ko-KR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(3) – Extensive Margin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3DA87-AEA7-C1AA-617E-E6972EBDB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15962"/>
            <a:ext cx="10972800" cy="5837238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Extensive margin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이 플랫폼으로 배달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업무를 했는지 여부에 대한 분석이 아닐까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 업무를 하지 않았을 때 대안은 무엇인가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</a:p>
          <a:p>
            <a:pPr marL="1200150" lvl="2" indent="-28575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일을 하지 않음</a:t>
            </a:r>
            <a:r>
              <a:rPr lang="en-US" altLang="ko-KR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1200150" lvl="2" indent="-28575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일을 함</a:t>
            </a:r>
          </a:p>
          <a:p>
            <a:pPr marL="1200150" lvl="2" indent="-285750"/>
            <a:r>
              <a:rPr lang="ko-KR" altLang="en-US" sz="2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배달 플랫폼 이용</a:t>
            </a:r>
            <a:endParaRPr lang="en-US" altLang="ko-KR" sz="2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2547A5-B251-13BA-EB5F-148B38BE7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00" y="1380996"/>
            <a:ext cx="10080000" cy="1895604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15829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AA5D6-D7F5-370A-AAB8-8EEB0C8AF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27D1-5A06-F465-03EA-26B05400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563562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토론자의 의견 </a:t>
            </a:r>
            <a:r>
              <a:rPr lang="en-US" altLang="ko-KR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DE0FC-8BB9-C7C0-AB97-A20B88867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56260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어느 정도의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있고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그러한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Variation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왜 발생하나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  <a:p>
            <a:pPr lvl="1">
              <a:lnSpc>
                <a:spcPct val="125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날씨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이벤트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스포츠 경기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축제 시즌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&amp; ?</a:t>
            </a:r>
          </a:p>
          <a:p>
            <a:pPr lvl="1">
              <a:lnSpc>
                <a:spcPct val="12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municipality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규모는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 </a:t>
            </a: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시군구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vs.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행정동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시간당 </a:t>
            </a:r>
            <a:r>
              <a:rPr lang="ko-KR" altLang="en-US" sz="2400" b="1" u="sng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평균 임금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변화를 그래프로 보여주면 어떨까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BEBBFA-5750-EFC8-1130-01F354C9B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1169361"/>
            <a:ext cx="8640000" cy="3021639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06389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F57D3-FE5C-95DD-CCAC-23522C1C4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D2E35-D489-3F48-892F-4E111FD3B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8229600" cy="563562"/>
          </a:xfrm>
        </p:spPr>
        <p:txBody>
          <a:bodyPr>
            <a:noAutofit/>
          </a:bodyPr>
          <a:lstStyle/>
          <a:p>
            <a:r>
              <a:rPr lang="ko-KR" altLang="en-US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토론자의 의견 </a:t>
            </a:r>
            <a:r>
              <a:rPr lang="en-US" altLang="ko-KR" sz="3600" b="1" dirty="0">
                <a:latin typeface="나눔스퀘어 Bold" panose="020B0600000101010101" pitchFamily="50" charset="-127"/>
                <a:ea typeface="나눔스퀘어 Bold" panose="020B0600000101010101" pitchFamily="50" charset="-127"/>
                <a:cs typeface="Tahoma" pitchFamily="34" charset="0"/>
              </a:rPr>
              <a:t>(5) – SSIV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6A6FA-1183-4740-9444-EF99B894C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972800" cy="502920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SSIV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구성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- Source of exogeneity (</a:t>
            </a:r>
            <a:r>
              <a:rPr lang="en-US" altLang="ko-KR" sz="2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Shift vs. Share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), Share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 기준 시점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endParaRPr lang="en-US" altLang="ko-KR" sz="5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5000"/>
              </a:lnSpc>
            </a:pP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어떤 측면에서 제안한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SSIV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Potential Bias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극복하는데 기여할</a:t>
            </a: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 있는지 추가 설명을 해주면 도움이 될 것으로 기대</a:t>
            </a:r>
            <a:endParaRPr lang="en-US" altLang="ko-KR" sz="24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25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OLS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추정치와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SSIV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사용한 추정치의 차이가 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2">
              <a:lnSpc>
                <a:spcPct val="125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Extensive: -0.05 vs. 2.12 (M4)</a:t>
            </a:r>
          </a:p>
          <a:p>
            <a:pPr lvl="2">
              <a:lnSpc>
                <a:spcPct val="125000"/>
              </a:lnSpc>
            </a:pPr>
            <a:r>
              <a:rPr lang="en-US" altLang="ko-KR" sz="24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Intensive: 0.29 vs. 3.99 (M4)</a:t>
            </a:r>
          </a:p>
          <a:p>
            <a:pPr lvl="1">
              <a:lnSpc>
                <a:spcPct val="125000"/>
              </a:lnSpc>
            </a:pPr>
            <a:endParaRPr lang="en-US" altLang="ko-KR" dirty="0"/>
          </a:p>
          <a:p>
            <a:pPr>
              <a:lnSpc>
                <a:spcPct val="125000"/>
              </a:lnSpc>
            </a:pPr>
            <a:endParaRPr lang="en-US" altLang="ko-KR" sz="2400" dirty="0"/>
          </a:p>
          <a:p>
            <a:pPr>
              <a:lnSpc>
                <a:spcPct val="125000"/>
              </a:lnSpc>
            </a:pPr>
            <a:endParaRPr lang="en-US" altLang="ko-KR" sz="2400" dirty="0"/>
          </a:p>
          <a:p>
            <a:pPr>
              <a:lnSpc>
                <a:spcPct val="125000"/>
              </a:lnSpc>
            </a:pPr>
            <a:endParaRPr lang="en-US" altLang="ko-KR" sz="2400" dirty="0"/>
          </a:p>
          <a:p>
            <a:pPr>
              <a:lnSpc>
                <a:spcPct val="125000"/>
              </a:lnSpc>
            </a:pP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9D0A48-DC61-4E9C-F1B4-3B9ABA493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755755"/>
            <a:ext cx="5400000" cy="2873645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4E0CB76-F798-0EE8-B9F3-6A36B4FF2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47022"/>
            <a:ext cx="5400000" cy="1782378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231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3319</TotalTime>
  <Words>676</Words>
  <Application>Microsoft Office PowerPoint</Application>
  <PresentationFormat>와이드스크린</PresentationFormat>
  <Paragraphs>106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CMSS10</vt:lpstr>
      <vt:lpstr>CMSY10</vt:lpstr>
      <vt:lpstr>Pretendard</vt:lpstr>
      <vt:lpstr>나눔스퀘어</vt:lpstr>
      <vt:lpstr>나눔스퀘어 Bold</vt:lpstr>
      <vt:lpstr>맑은 고딕</vt:lpstr>
      <vt:lpstr>Arial</vt:lpstr>
      <vt:lpstr>Calibri</vt:lpstr>
      <vt:lpstr>Calibri Light</vt:lpstr>
      <vt:lpstr>Tahoma</vt:lpstr>
      <vt:lpstr>Office 2013 - 2022 테마</vt:lpstr>
      <vt:lpstr>In and Out: How Do Food Delivery Riders Work?  Jungmin Lee, Jinseong Park, and Minwoo Yoo3 </vt:lpstr>
      <vt:lpstr>연구 요약</vt:lpstr>
      <vt:lpstr>토론자의 의견질문 (1)</vt:lpstr>
      <vt:lpstr>토론자의 의견 (2) – Wage</vt:lpstr>
      <vt:lpstr>토론자의 의견 (3) – Extensive Margin</vt:lpstr>
      <vt:lpstr>토론자의 의견 (4)</vt:lpstr>
      <vt:lpstr>토론자의 의견 (5) – SSIV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Productivity and Equity of Single-Sex Schools  for Students’ STEM Outcomes: Random Assignment in Korean High Schools</dc:title>
  <dc:creator>hypark</dc:creator>
  <cp:lastModifiedBy>최재성</cp:lastModifiedBy>
  <cp:revision>374</cp:revision>
  <cp:lastPrinted>2018-10-25T10:10:18Z</cp:lastPrinted>
  <dcterms:created xsi:type="dcterms:W3CDTF">2011-10-18T21:16:05Z</dcterms:created>
  <dcterms:modified xsi:type="dcterms:W3CDTF">2025-02-07T00:48:31Z</dcterms:modified>
</cp:coreProperties>
</file>