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296" r:id="rId6"/>
    <p:sldId id="306" r:id="rId7"/>
    <p:sldId id="259" r:id="rId8"/>
    <p:sldId id="311" r:id="rId9"/>
    <p:sldId id="317" r:id="rId10"/>
    <p:sldId id="318" r:id="rId11"/>
    <p:sldId id="310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EB5E32-72F6-4EC7-823E-7A718270C0DA}" v="17" dt="2023-02-23T02:37:40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>
        <p:scale>
          <a:sx n="83" d="100"/>
          <a:sy n="83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Shafiq Nayli Nicole​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Insights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Summary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Analyze and understand the project requirements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Objective – </a:t>
            </a:r>
            <a:r>
              <a:rPr lang="en-US" b="1" dirty="0"/>
              <a:t>Top 3 countries </a:t>
            </a:r>
            <a:r>
              <a:rPr lang="en-US" dirty="0"/>
              <a:t>to Singapore from Europe in </a:t>
            </a:r>
            <a:r>
              <a:rPr lang="en-US" b="1" dirty="0"/>
              <a:t>10 years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73591"/>
            <a:ext cx="9884664" cy="73152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– CIS &amp; Eastern Europe</a:t>
            </a:r>
          </a:p>
        </p:txBody>
      </p:sp>
      <p:pic>
        <p:nvPicPr>
          <p:cNvPr id="9" name="Content Placeholder 8" descr="Chart, histogram">
            <a:extLst>
              <a:ext uri="{FF2B5EF4-FFF2-40B4-BE49-F238E27FC236}">
                <a16:creationId xmlns:a16="http://schemas.microsoft.com/office/drawing/2014/main" id="{502204E3-CCE5-9348-7DEF-8BE7730E58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725" t="7853" r="5608"/>
          <a:stretch/>
        </p:blipFill>
        <p:spPr>
          <a:xfrm>
            <a:off x="179071" y="2460396"/>
            <a:ext cx="5596418" cy="3942567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9096765-7CFB-D450-D07A-980BDB182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1217675"/>
          </a:xfrm>
        </p:spPr>
        <p:txBody>
          <a:bodyPr>
            <a:normAutofit/>
          </a:bodyPr>
          <a:lstStyle/>
          <a:p>
            <a:r>
              <a:rPr lang="en-US" sz="2000" dirty="0"/>
              <a:t>Recorded </a:t>
            </a:r>
            <a:r>
              <a:rPr lang="en-US" sz="2000" b="1" dirty="0">
                <a:solidFill>
                  <a:srgbClr val="FF0000"/>
                </a:solidFill>
              </a:rPr>
              <a:t>25,432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visitors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on </a:t>
            </a:r>
            <a:r>
              <a:rPr lang="en-US" sz="2000" b="1" dirty="0"/>
              <a:t>Jan 2015 </a:t>
            </a:r>
          </a:p>
          <a:p>
            <a:endParaRPr lang="en-US" sz="2000" dirty="0"/>
          </a:p>
          <a:p>
            <a:r>
              <a:rPr lang="en-US" sz="2000" dirty="0"/>
              <a:t>Lowest visitors </a:t>
            </a:r>
            <a:r>
              <a:rPr lang="en-US" sz="2000" b="1" dirty="0">
                <a:solidFill>
                  <a:srgbClr val="00B050"/>
                </a:solidFill>
              </a:rPr>
              <a:t>6,662 </a:t>
            </a:r>
            <a:r>
              <a:rPr lang="en-US" sz="2000" dirty="0">
                <a:solidFill>
                  <a:schemeClr val="tx1"/>
                </a:solidFill>
              </a:rPr>
              <a:t>on </a:t>
            </a:r>
            <a:r>
              <a:rPr lang="en-US" sz="2000" b="1" dirty="0">
                <a:solidFill>
                  <a:schemeClr val="tx1"/>
                </a:solidFill>
              </a:rPr>
              <a:t>June 2009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ECD953-EFA4-0BFD-5521-37D3C463A4FB}"/>
              </a:ext>
            </a:extLst>
          </p:cNvPr>
          <p:cNvSpPr/>
          <p:nvPr/>
        </p:nvSpPr>
        <p:spPr>
          <a:xfrm>
            <a:off x="4166647" y="5456120"/>
            <a:ext cx="961534" cy="9002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E006D-9E98-674A-139F-07EA819E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49" y="4573751"/>
            <a:ext cx="2223988" cy="17185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4CF3F1-4D02-F89C-3023-62A50700EC3D}"/>
              </a:ext>
            </a:extLst>
          </p:cNvPr>
          <p:cNvSpPr txBox="1"/>
          <p:nvPr/>
        </p:nvSpPr>
        <p:spPr>
          <a:xfrm>
            <a:off x="10306639" y="5433020"/>
            <a:ext cx="1504361" cy="92333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Highest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Lowest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FCD89-CB17-F90C-0F2D-C3FC30D45BBB}"/>
              </a:ext>
            </a:extLst>
          </p:cNvPr>
          <p:cNvSpPr/>
          <p:nvPr/>
        </p:nvSpPr>
        <p:spPr>
          <a:xfrm>
            <a:off x="7252343" y="4186355"/>
            <a:ext cx="2743200" cy="2276897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1123B53-EC32-5461-DF93-490707FE301C}"/>
              </a:ext>
            </a:extLst>
          </p:cNvPr>
          <p:cNvSpPr/>
          <p:nvPr/>
        </p:nvSpPr>
        <p:spPr>
          <a:xfrm rot="5400000">
            <a:off x="5815371" y="5163926"/>
            <a:ext cx="639778" cy="961535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– Germany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9096765-7CFB-D450-D07A-980BDB182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1217675"/>
          </a:xfrm>
        </p:spPr>
        <p:txBody>
          <a:bodyPr>
            <a:normAutofit/>
          </a:bodyPr>
          <a:lstStyle/>
          <a:p>
            <a:r>
              <a:rPr lang="en-US" sz="2000" dirty="0"/>
              <a:t>Recorded </a:t>
            </a:r>
            <a:r>
              <a:rPr lang="en-US" sz="2000" b="1" dirty="0">
                <a:solidFill>
                  <a:srgbClr val="FF0000"/>
                </a:solidFill>
              </a:rPr>
              <a:t>40,603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visitors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on </a:t>
            </a:r>
            <a:r>
              <a:rPr lang="en-US" sz="2000" b="1" dirty="0"/>
              <a:t>March 2016 </a:t>
            </a:r>
          </a:p>
          <a:p>
            <a:endParaRPr lang="en-US" sz="2000" dirty="0"/>
          </a:p>
          <a:p>
            <a:r>
              <a:rPr lang="en-US" sz="2000" dirty="0"/>
              <a:t>Lowest visitors </a:t>
            </a:r>
            <a:r>
              <a:rPr lang="en-US" sz="2000" b="1" dirty="0">
                <a:solidFill>
                  <a:srgbClr val="00B050"/>
                </a:solidFill>
              </a:rPr>
              <a:t>10,373 </a:t>
            </a:r>
            <a:r>
              <a:rPr lang="en-US" sz="2000" dirty="0">
                <a:solidFill>
                  <a:schemeClr val="tx1"/>
                </a:solidFill>
              </a:rPr>
              <a:t>on </a:t>
            </a:r>
            <a:r>
              <a:rPr lang="en-US" sz="2000" b="1" dirty="0">
                <a:solidFill>
                  <a:schemeClr val="tx1"/>
                </a:solidFill>
              </a:rPr>
              <a:t>June 2009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CF3F1-4D02-F89C-3023-62A50700EC3D}"/>
              </a:ext>
            </a:extLst>
          </p:cNvPr>
          <p:cNvSpPr txBox="1"/>
          <p:nvPr/>
        </p:nvSpPr>
        <p:spPr>
          <a:xfrm>
            <a:off x="10306639" y="5433020"/>
            <a:ext cx="1504361" cy="92333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Highest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Lowest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78946444-B68B-4A16-24A2-50F2D8786E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82" y="2319519"/>
            <a:ext cx="5430416" cy="4072814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6ECD953-EFA4-0BFD-5521-37D3C463A4FB}"/>
              </a:ext>
            </a:extLst>
          </p:cNvPr>
          <p:cNvSpPr/>
          <p:nvPr/>
        </p:nvSpPr>
        <p:spPr>
          <a:xfrm>
            <a:off x="4062901" y="5364303"/>
            <a:ext cx="961534" cy="9002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DDF7EB-E78A-EE32-6E2C-F52F506D9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21"/>
          <a:stretch/>
        </p:blipFill>
        <p:spPr>
          <a:xfrm>
            <a:off x="7456587" y="4438506"/>
            <a:ext cx="2344526" cy="19890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53D86F-F5C6-CBB7-109B-9334E956B94D}"/>
              </a:ext>
            </a:extLst>
          </p:cNvPr>
          <p:cNvSpPr/>
          <p:nvPr/>
        </p:nvSpPr>
        <p:spPr>
          <a:xfrm>
            <a:off x="7252343" y="4186355"/>
            <a:ext cx="2743200" cy="2276897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F72DBC79-2C82-7777-D69D-92EF39DFD29C}"/>
              </a:ext>
            </a:extLst>
          </p:cNvPr>
          <p:cNvSpPr/>
          <p:nvPr/>
        </p:nvSpPr>
        <p:spPr>
          <a:xfrm rot="5400000">
            <a:off x="5815371" y="5163926"/>
            <a:ext cx="639778" cy="961535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1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– United Kingdom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9096765-7CFB-D450-D07A-980BDB182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1217675"/>
          </a:xfrm>
        </p:spPr>
        <p:txBody>
          <a:bodyPr>
            <a:normAutofit/>
          </a:bodyPr>
          <a:lstStyle/>
          <a:p>
            <a:r>
              <a:rPr lang="en-US" sz="2000" dirty="0"/>
              <a:t>Recorded </a:t>
            </a:r>
            <a:r>
              <a:rPr lang="en-US" sz="2000" b="1" dirty="0">
                <a:solidFill>
                  <a:srgbClr val="FF0000"/>
                </a:solidFill>
              </a:rPr>
              <a:t>61,263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visitors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on </a:t>
            </a:r>
            <a:r>
              <a:rPr lang="en-US" sz="2000" b="1" dirty="0"/>
              <a:t>March 2008 </a:t>
            </a:r>
          </a:p>
          <a:p>
            <a:endParaRPr lang="en-US" sz="2000" dirty="0"/>
          </a:p>
          <a:p>
            <a:r>
              <a:rPr lang="en-US" sz="2000" dirty="0"/>
              <a:t>Lowest visitors </a:t>
            </a:r>
            <a:r>
              <a:rPr lang="en-US" sz="2000" b="1" dirty="0">
                <a:solidFill>
                  <a:srgbClr val="00B050"/>
                </a:solidFill>
              </a:rPr>
              <a:t>24,462 </a:t>
            </a:r>
            <a:r>
              <a:rPr lang="en-US" sz="2000" dirty="0">
                <a:solidFill>
                  <a:schemeClr val="tx1"/>
                </a:solidFill>
              </a:rPr>
              <a:t>on </a:t>
            </a:r>
            <a:r>
              <a:rPr lang="en-US" sz="2000" b="1" dirty="0">
                <a:solidFill>
                  <a:schemeClr val="tx1"/>
                </a:solidFill>
              </a:rPr>
              <a:t>June 2011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CF3F1-4D02-F89C-3023-62A50700EC3D}"/>
              </a:ext>
            </a:extLst>
          </p:cNvPr>
          <p:cNvSpPr txBox="1"/>
          <p:nvPr/>
        </p:nvSpPr>
        <p:spPr>
          <a:xfrm>
            <a:off x="10306639" y="5433020"/>
            <a:ext cx="1504361" cy="92333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Highest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Lowest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9B09AF5E-0BDE-47DD-2F44-26A40B7025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954" y="2332653"/>
            <a:ext cx="5533625" cy="3920220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6ECD953-EFA4-0BFD-5521-37D3C463A4FB}"/>
              </a:ext>
            </a:extLst>
          </p:cNvPr>
          <p:cNvSpPr/>
          <p:nvPr/>
        </p:nvSpPr>
        <p:spPr>
          <a:xfrm>
            <a:off x="4315382" y="5222541"/>
            <a:ext cx="961534" cy="9002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308B097-3E79-781F-DDA3-9700BE70D833}"/>
              </a:ext>
            </a:extLst>
          </p:cNvPr>
          <p:cNvSpPr/>
          <p:nvPr/>
        </p:nvSpPr>
        <p:spPr>
          <a:xfrm rot="5400000">
            <a:off x="6084228" y="4952253"/>
            <a:ext cx="639778" cy="961535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F3EBD9-BB3B-0989-BE33-F4DF89543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51" r="10327" b="1"/>
          <a:stretch/>
        </p:blipFill>
        <p:spPr>
          <a:xfrm>
            <a:off x="7694943" y="4412313"/>
            <a:ext cx="2136114" cy="18405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F45B0E-5E83-7147-1D6D-D25E08CBF6AA}"/>
              </a:ext>
            </a:extLst>
          </p:cNvPr>
          <p:cNvSpPr/>
          <p:nvPr/>
        </p:nvSpPr>
        <p:spPr>
          <a:xfrm>
            <a:off x="7252343" y="4186356"/>
            <a:ext cx="2743200" cy="2276897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55" y="2438400"/>
            <a:ext cx="8534490" cy="258183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1" dirty="0"/>
              <a:t>2009, has been an outbreak of Influenza (H1N1). Hence, it shows the decline of visitors in June 2009.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1" dirty="0"/>
              <a:t>Drop of 36,801 visitors from UK due to the global economic prices of 2008-2009 international tourist arrivals decline by 4% &amp; international tourism receipts by 8%.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1" dirty="0"/>
              <a:t>Tourism is one of the industries in Singapore. We could expect the visitors to double in upcoming future.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030" name="Picture 6" descr="Minions GIF">
            <a:extLst>
              <a:ext uri="{FF2B5EF4-FFF2-40B4-BE49-F238E27FC236}">
                <a16:creationId xmlns:a16="http://schemas.microsoft.com/office/drawing/2014/main" id="{295AD8A8-8529-446E-BE6D-0671BA7F85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925" y="883432"/>
            <a:ext cx="4346248" cy="509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{2782A69E-6782-477F-9560-7C4393952F92}tf56410444_win32</Template>
  <TotalTime>140</TotalTime>
  <Words>183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Baskerville</vt:lpstr>
      <vt:lpstr>Gill Sans Light</vt:lpstr>
      <vt:lpstr>Arial</vt:lpstr>
      <vt:lpstr>Baskerville Old Face</vt:lpstr>
      <vt:lpstr>Calibri</vt:lpstr>
      <vt:lpstr>Gill Sans Nova</vt:lpstr>
      <vt:lpstr>Gill Sans Nova Light</vt:lpstr>
      <vt:lpstr>Wingdings</vt:lpstr>
      <vt:lpstr>Office Theme</vt:lpstr>
      <vt:lpstr>ASP Presentation</vt:lpstr>
      <vt:lpstr>Agenda</vt:lpstr>
      <vt:lpstr>Introduction</vt:lpstr>
      <vt:lpstr>Insights</vt:lpstr>
      <vt:lpstr>3rd – CIS &amp; Eastern Europe</vt:lpstr>
      <vt:lpstr>2nd  – Germany</vt:lpstr>
      <vt:lpstr>1st  – United Kingdom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Presentation</dc:title>
  <dc:creator>Shafiq Zaini</dc:creator>
  <cp:lastModifiedBy>Nicole Cheong Li</cp:lastModifiedBy>
  <cp:revision>8</cp:revision>
  <dcterms:created xsi:type="dcterms:W3CDTF">2023-02-23T01:28:01Z</dcterms:created>
  <dcterms:modified xsi:type="dcterms:W3CDTF">2023-02-28T01:38:30Z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